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diagrams/quickStyle1.xml" ContentType="application/vnd.openxmlformats-officedocument.drawingml.diagramStyl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diagrams/layout2.xml" ContentType="application/vnd.openxmlformats-officedocument.drawingml.diagramLayout+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68" r:id="rId1"/>
  </p:sldMasterIdLst>
  <p:notesMasterIdLst>
    <p:notesMasterId r:id="rId38"/>
  </p:notesMasterIdLst>
  <p:handoutMasterIdLst>
    <p:handoutMasterId r:id="rId39"/>
  </p:handoutMasterIdLst>
  <p:sldIdLst>
    <p:sldId id="264" r:id="rId2"/>
    <p:sldId id="262" r:id="rId3"/>
    <p:sldId id="278" r:id="rId4"/>
    <p:sldId id="283" r:id="rId5"/>
    <p:sldId id="284" r:id="rId6"/>
    <p:sldId id="285" r:id="rId7"/>
    <p:sldId id="280" r:id="rId8"/>
    <p:sldId id="279" r:id="rId9"/>
    <p:sldId id="286" r:id="rId10"/>
    <p:sldId id="287" r:id="rId11"/>
    <p:sldId id="288" r:id="rId12"/>
    <p:sldId id="276" r:id="rId13"/>
    <p:sldId id="265" r:id="rId14"/>
    <p:sldId id="274" r:id="rId15"/>
    <p:sldId id="275" r:id="rId16"/>
    <p:sldId id="290" r:id="rId17"/>
    <p:sldId id="291" r:id="rId18"/>
    <p:sldId id="340" r:id="rId19"/>
    <p:sldId id="341" r:id="rId20"/>
    <p:sldId id="304" r:id="rId21"/>
    <p:sldId id="339" r:id="rId22"/>
    <p:sldId id="272" r:id="rId23"/>
    <p:sldId id="295" r:id="rId24"/>
    <p:sldId id="296" r:id="rId25"/>
    <p:sldId id="297" r:id="rId26"/>
    <p:sldId id="337" r:id="rId27"/>
    <p:sldId id="298" r:id="rId28"/>
    <p:sldId id="338" r:id="rId29"/>
    <p:sldId id="334" r:id="rId30"/>
    <p:sldId id="336" r:id="rId31"/>
    <p:sldId id="335" r:id="rId32"/>
    <p:sldId id="301" r:id="rId33"/>
    <p:sldId id="302" r:id="rId34"/>
    <p:sldId id="305" r:id="rId35"/>
    <p:sldId id="308" r:id="rId36"/>
    <p:sldId id="303" r:id="rId37"/>
  </p:sldIdLst>
  <p:sldSz cx="9144000" cy="6858000" type="screen4x3"/>
  <p:notesSz cx="6797675" cy="9926638"/>
  <p:defaultTextStyle>
    <a:defPPr>
      <a:defRPr lang="en-US"/>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extLst>
    <p:ext uri="{EFAFB233-063F-42B5-8137-9DF3F51BA10A}">
      <p15:sldGuideLst xmlns="" xmlns:p15="http://schemas.microsoft.com/office/powerpoint/2012/main">
        <p15:guide id="1" orient="horz" pos="1248">
          <p15:clr>
            <a:srgbClr val="A4A3A4"/>
          </p15:clr>
        </p15:guide>
        <p15:guide id="2" pos="384">
          <p15:clr>
            <a:srgbClr val="A4A3A4"/>
          </p15:clr>
        </p15:guide>
      </p15:sldGuideLst>
    </p:ext>
    <p:ext uri="{2D200454-40CA-4A62-9FC3-DE9A4176ACB9}">
      <p15:notesGuideLst xmlns="" xmlns:p15="http://schemas.microsoft.com/office/powerpoint/2012/main">
        <p15:guide id="1" orient="horz" pos="3127">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clrMode="bw"/>
  <p:showPr showNarration="1">
    <p:present/>
    <p:sldAll/>
    <p:penClr>
      <a:schemeClr val="tx1"/>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996600"/>
    <a:srgbClr val="FF9900"/>
    <a:srgbClr val="663300"/>
    <a:srgbClr val="894400"/>
    <a:srgbClr val="A45100"/>
    <a:srgbClr val="B75B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61" autoAdjust="0"/>
    <p:restoredTop sz="86444" autoAdjust="0"/>
  </p:normalViewPr>
  <p:slideViewPr>
    <p:cSldViewPr>
      <p:cViewPr varScale="1">
        <p:scale>
          <a:sx n="100" d="100"/>
          <a:sy n="100" d="100"/>
        </p:scale>
        <p:origin x="-1932" y="-96"/>
      </p:cViewPr>
      <p:guideLst>
        <p:guide orient="horz" pos="1248"/>
        <p:guide pos="384"/>
      </p:guideLst>
    </p:cSldViewPr>
  </p:slideViewPr>
  <p:outlineViewPr>
    <p:cViewPr>
      <p:scale>
        <a:sx n="33" d="100"/>
        <a:sy n="33" d="100"/>
      </p:scale>
      <p:origin x="42" y="11352"/>
    </p:cViewPr>
    <p:sldLst>
      <p:sld r:id="rId1" collapse="1"/>
      <p:sld r:id="rId2" collapse="1"/>
      <p:sld r:id="rId3" collapse="1"/>
    </p:sldLst>
  </p:outlineViewPr>
  <p:notesTextViewPr>
    <p:cViewPr>
      <p:scale>
        <a:sx n="100" d="100"/>
        <a:sy n="100" d="100"/>
      </p:scale>
      <p:origin x="0" y="0"/>
    </p:cViewPr>
  </p:notesTextViewPr>
  <p:notesViewPr>
    <p:cSldViewPr>
      <p:cViewPr varScale="1">
        <p:scale>
          <a:sx n="53" d="100"/>
          <a:sy n="53" d="100"/>
        </p:scale>
        <p:origin x="-2808" y="-108"/>
      </p:cViewPr>
      <p:guideLst>
        <p:guide orient="horz" pos="3127"/>
        <p:guide pos="2142"/>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_rels/viewProps.xml.rels><?xml version="1.0" encoding="UTF-8" standalone="yes"?>
<Relationships xmlns="http://schemas.openxmlformats.org/package/2006/relationships"><Relationship Id="rId3" Type="http://schemas.openxmlformats.org/officeDocument/2006/relationships/slide" Target="slides/slide22.xml"/><Relationship Id="rId2" Type="http://schemas.openxmlformats.org/officeDocument/2006/relationships/slide" Target="slides/slide19.xml"/><Relationship Id="rId1" Type="http://schemas.openxmlformats.org/officeDocument/2006/relationships/slide" Target="slides/slide17.xml"/></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230314-881B-4CB0-81EE-DFF02DF48ABA}" type="doc">
      <dgm:prSet loTypeId="urn:microsoft.com/office/officeart/2005/8/layout/hierarchy3" loCatId="relationship" qsTypeId="urn:microsoft.com/office/officeart/2005/8/quickstyle/3d4" qsCatId="3D" csTypeId="urn:microsoft.com/office/officeart/2005/8/colors/accent1_4" csCatId="accent1" phldr="1"/>
      <dgm:spPr/>
      <dgm:t>
        <a:bodyPr/>
        <a:lstStyle/>
        <a:p>
          <a:endParaRPr lang="de-DE"/>
        </a:p>
      </dgm:t>
    </dgm:pt>
    <dgm:pt modelId="{0DFE2765-6313-4264-9447-E808F5BA1757}">
      <dgm:prSet phldrT="[Text]"/>
      <dgm:spPr/>
      <dgm:t>
        <a:bodyPr/>
        <a:lstStyle/>
        <a:p>
          <a:r>
            <a:rPr lang="de-DE" dirty="0"/>
            <a:t>§ 3 UWG</a:t>
          </a:r>
        </a:p>
        <a:p>
          <a:r>
            <a:rPr lang="de-DE" dirty="0"/>
            <a:t>Generalklausel</a:t>
          </a:r>
        </a:p>
      </dgm:t>
    </dgm:pt>
    <dgm:pt modelId="{BAB056F8-E0D1-435B-8A45-3510AB50045E}" type="parTrans" cxnId="{627AD94B-DF70-4650-A3C8-72A4939BB6C4}">
      <dgm:prSet/>
      <dgm:spPr/>
      <dgm:t>
        <a:bodyPr/>
        <a:lstStyle/>
        <a:p>
          <a:endParaRPr lang="de-DE"/>
        </a:p>
      </dgm:t>
    </dgm:pt>
    <dgm:pt modelId="{D96995C1-3BFE-44C9-8D22-168B009E84E8}" type="sibTrans" cxnId="{627AD94B-DF70-4650-A3C8-72A4939BB6C4}">
      <dgm:prSet/>
      <dgm:spPr/>
      <dgm:t>
        <a:bodyPr/>
        <a:lstStyle/>
        <a:p>
          <a:endParaRPr lang="de-DE"/>
        </a:p>
      </dgm:t>
    </dgm:pt>
    <dgm:pt modelId="{E9348E9F-49AE-4CB4-80D3-50E4B14CD66D}">
      <dgm:prSet phldrT="[Text]"/>
      <dgm:spPr/>
      <dgm:t>
        <a:bodyPr/>
        <a:lstStyle/>
        <a:p>
          <a:r>
            <a:rPr lang="de-DE" dirty="0"/>
            <a:t>§ 4</a:t>
          </a:r>
        </a:p>
        <a:p>
          <a:r>
            <a:rPr lang="de-DE" dirty="0"/>
            <a:t>einzelne Unzulässige geschäftliche Handlungen</a:t>
          </a:r>
        </a:p>
        <a:p>
          <a:endParaRPr lang="de-DE" dirty="0"/>
        </a:p>
      </dgm:t>
    </dgm:pt>
    <dgm:pt modelId="{263AADB9-95D4-4F43-806F-8A0F8F466357}" type="parTrans" cxnId="{05F66350-1E79-48DF-9FCC-DB17CDCCF441}">
      <dgm:prSet/>
      <dgm:spPr/>
      <dgm:t>
        <a:bodyPr/>
        <a:lstStyle/>
        <a:p>
          <a:endParaRPr lang="de-DE"/>
        </a:p>
      </dgm:t>
    </dgm:pt>
    <dgm:pt modelId="{71C2C283-FE84-4341-AD19-677DC91E68B1}" type="sibTrans" cxnId="{05F66350-1E79-48DF-9FCC-DB17CDCCF441}">
      <dgm:prSet/>
      <dgm:spPr/>
      <dgm:t>
        <a:bodyPr/>
        <a:lstStyle/>
        <a:p>
          <a:endParaRPr lang="de-DE"/>
        </a:p>
      </dgm:t>
    </dgm:pt>
    <dgm:pt modelId="{77A36315-FA6F-43DD-8143-A4FE38CCA957}">
      <dgm:prSet phldrT="[Text]"/>
      <dgm:spPr/>
      <dgm:t>
        <a:bodyPr/>
        <a:lstStyle/>
        <a:p>
          <a:r>
            <a:rPr lang="de-DE"/>
            <a:t>§ 5 </a:t>
          </a:r>
        </a:p>
        <a:p>
          <a:r>
            <a:rPr lang="de-DE"/>
            <a:t>Irreführende Werbung durch aktives Tun </a:t>
          </a:r>
        </a:p>
      </dgm:t>
    </dgm:pt>
    <dgm:pt modelId="{2E5C0B38-9E5E-4A53-8798-9A3A9159CE16}" type="parTrans" cxnId="{CEF28390-B86D-4282-841B-BC18B55D02DE}">
      <dgm:prSet/>
      <dgm:spPr/>
      <dgm:t>
        <a:bodyPr/>
        <a:lstStyle/>
        <a:p>
          <a:endParaRPr lang="de-DE"/>
        </a:p>
      </dgm:t>
    </dgm:pt>
    <dgm:pt modelId="{47799C20-24BD-4333-9954-846E3E50D312}" type="sibTrans" cxnId="{CEF28390-B86D-4282-841B-BC18B55D02DE}">
      <dgm:prSet/>
      <dgm:spPr/>
      <dgm:t>
        <a:bodyPr/>
        <a:lstStyle/>
        <a:p>
          <a:endParaRPr lang="de-DE"/>
        </a:p>
      </dgm:t>
    </dgm:pt>
    <dgm:pt modelId="{A89B9B60-F605-4064-B933-5672BD852FA4}">
      <dgm:prSet phldrT="[Text]"/>
      <dgm:spPr/>
      <dgm:t>
        <a:bodyPr/>
        <a:lstStyle/>
        <a:p>
          <a:r>
            <a:rPr lang="de-DE"/>
            <a:t>§ 7 UWG</a:t>
          </a:r>
        </a:p>
        <a:p>
          <a:r>
            <a:rPr lang="de-DE"/>
            <a:t>unzumutbare Belästigung</a:t>
          </a:r>
        </a:p>
      </dgm:t>
    </dgm:pt>
    <dgm:pt modelId="{68C2DD5A-6245-49C8-B638-932C4ACD8F01}" type="parTrans" cxnId="{A528BC1D-FE55-4084-9177-4D071B3543D9}">
      <dgm:prSet/>
      <dgm:spPr/>
      <dgm:t>
        <a:bodyPr/>
        <a:lstStyle/>
        <a:p>
          <a:endParaRPr lang="de-DE"/>
        </a:p>
      </dgm:t>
    </dgm:pt>
    <dgm:pt modelId="{7DE8CD7D-074B-4BE9-9A78-15FBBDB4EC73}" type="sibTrans" cxnId="{A528BC1D-FE55-4084-9177-4D071B3543D9}">
      <dgm:prSet/>
      <dgm:spPr/>
      <dgm:t>
        <a:bodyPr/>
        <a:lstStyle/>
        <a:p>
          <a:endParaRPr lang="de-DE"/>
        </a:p>
      </dgm:t>
    </dgm:pt>
    <dgm:pt modelId="{5B3A6CCB-26DD-4A69-B65A-E51918A3AD54}">
      <dgm:prSet phldrT="[Text]"/>
      <dgm:spPr/>
      <dgm:t>
        <a:bodyPr/>
        <a:lstStyle/>
        <a:p>
          <a:r>
            <a:rPr lang="de-DE" dirty="0"/>
            <a:t>insbesondere Werbung </a:t>
          </a:r>
        </a:p>
        <a:p>
          <a:r>
            <a:rPr lang="de-DE" dirty="0"/>
            <a:t>(§ 7 Abs. 1 S. 2 UWG)</a:t>
          </a:r>
        </a:p>
      </dgm:t>
    </dgm:pt>
    <dgm:pt modelId="{1975441E-B24A-4D72-ABEF-552CBEC1556A}" type="parTrans" cxnId="{CFF795D8-90DA-443A-9C69-9BA04D650EB6}">
      <dgm:prSet/>
      <dgm:spPr/>
      <dgm:t>
        <a:bodyPr/>
        <a:lstStyle/>
        <a:p>
          <a:endParaRPr lang="de-DE"/>
        </a:p>
      </dgm:t>
    </dgm:pt>
    <dgm:pt modelId="{A546B569-F022-4321-99E8-293F92802D4B}" type="sibTrans" cxnId="{CFF795D8-90DA-443A-9C69-9BA04D650EB6}">
      <dgm:prSet/>
      <dgm:spPr/>
      <dgm:t>
        <a:bodyPr/>
        <a:lstStyle/>
        <a:p>
          <a:endParaRPr lang="de-DE"/>
        </a:p>
      </dgm:t>
    </dgm:pt>
    <dgm:pt modelId="{5E01B50A-2528-4C3F-8134-73B2EC0EE4D6}">
      <dgm:prSet phldrT="[Text]"/>
      <dgm:spPr/>
      <dgm:t>
        <a:bodyPr/>
        <a:lstStyle/>
        <a:p>
          <a:r>
            <a:rPr lang="de-DE" dirty="0"/>
            <a:t>Einzelne Beispiele </a:t>
          </a:r>
        </a:p>
        <a:p>
          <a:r>
            <a:rPr lang="de-DE" dirty="0"/>
            <a:t>§ 7 Abs. 2 UWG </a:t>
          </a:r>
        </a:p>
      </dgm:t>
    </dgm:pt>
    <dgm:pt modelId="{8D0DF282-99D7-4D59-914A-3B579FBA8A2F}" type="parTrans" cxnId="{1804B821-BE76-4B24-AF8A-D83639BAC2EC}">
      <dgm:prSet/>
      <dgm:spPr/>
      <dgm:t>
        <a:bodyPr/>
        <a:lstStyle/>
        <a:p>
          <a:endParaRPr lang="de-DE"/>
        </a:p>
      </dgm:t>
    </dgm:pt>
    <dgm:pt modelId="{63F6EBEA-0282-4616-9B26-53819F59F5EB}" type="sibTrans" cxnId="{1804B821-BE76-4B24-AF8A-D83639BAC2EC}">
      <dgm:prSet/>
      <dgm:spPr/>
      <dgm:t>
        <a:bodyPr/>
        <a:lstStyle/>
        <a:p>
          <a:endParaRPr lang="de-DE"/>
        </a:p>
      </dgm:t>
    </dgm:pt>
    <dgm:pt modelId="{D8ED1358-4811-45D6-A676-3934928EE658}">
      <dgm:prSet phldrT="[Text]"/>
      <dgm:spPr/>
      <dgm:t>
        <a:bodyPr/>
        <a:lstStyle/>
        <a:p>
          <a:r>
            <a:rPr lang="de-DE"/>
            <a:t>§ 5a</a:t>
          </a:r>
        </a:p>
        <a:p>
          <a:r>
            <a:rPr lang="de-DE"/>
            <a:t>Irreführende Werbung durch pflichtwidriges Unterlassen</a:t>
          </a:r>
        </a:p>
      </dgm:t>
    </dgm:pt>
    <dgm:pt modelId="{77FE415E-5106-42A8-A6FB-1AC15B59BC2F}" type="parTrans" cxnId="{6C0EDBDA-E8D2-4B46-AFB3-C9D5E02C8B3F}">
      <dgm:prSet/>
      <dgm:spPr/>
      <dgm:t>
        <a:bodyPr/>
        <a:lstStyle/>
        <a:p>
          <a:endParaRPr lang="de-DE"/>
        </a:p>
      </dgm:t>
    </dgm:pt>
    <dgm:pt modelId="{938B0B1C-50CF-456D-837C-8355F3D64BCE}" type="sibTrans" cxnId="{6C0EDBDA-E8D2-4B46-AFB3-C9D5E02C8B3F}">
      <dgm:prSet/>
      <dgm:spPr/>
      <dgm:t>
        <a:bodyPr/>
        <a:lstStyle/>
        <a:p>
          <a:endParaRPr lang="de-DE"/>
        </a:p>
      </dgm:t>
    </dgm:pt>
    <dgm:pt modelId="{4D6CF39D-3F24-4215-8A69-CDE9D562DB9D}">
      <dgm:prSet phldrT="[Text]"/>
      <dgm:spPr/>
      <dgm:t>
        <a:bodyPr/>
        <a:lstStyle/>
        <a:p>
          <a:r>
            <a:rPr lang="de-DE"/>
            <a:t>§6 </a:t>
          </a:r>
        </a:p>
        <a:p>
          <a:r>
            <a:rPr lang="de-DE"/>
            <a:t>Vergleichende Werbung</a:t>
          </a:r>
        </a:p>
      </dgm:t>
    </dgm:pt>
    <dgm:pt modelId="{5743A6E0-A195-4977-9042-EC0C26B0A442}" type="parTrans" cxnId="{7FB1C85F-BECD-4A40-B791-38DDE33272D8}">
      <dgm:prSet/>
      <dgm:spPr/>
      <dgm:t>
        <a:bodyPr/>
        <a:lstStyle/>
        <a:p>
          <a:endParaRPr lang="de-DE"/>
        </a:p>
      </dgm:t>
    </dgm:pt>
    <dgm:pt modelId="{A9DA0C69-6511-40E6-A63B-D3F739818570}" type="sibTrans" cxnId="{7FB1C85F-BECD-4A40-B791-38DDE33272D8}">
      <dgm:prSet/>
      <dgm:spPr/>
      <dgm:t>
        <a:bodyPr/>
        <a:lstStyle/>
        <a:p>
          <a:endParaRPr lang="de-DE"/>
        </a:p>
      </dgm:t>
    </dgm:pt>
    <dgm:pt modelId="{09E32012-0D32-48FB-B1F8-95208FDE4C6D}">
      <dgm:prSet phldrT="[Text]"/>
      <dgm:spPr/>
      <dgm:t>
        <a:bodyPr/>
        <a:lstStyle/>
        <a:p>
          <a:r>
            <a:rPr lang="de-DE" dirty="0"/>
            <a:t>Ausnahme </a:t>
          </a:r>
        </a:p>
        <a:p>
          <a:r>
            <a:rPr lang="de-DE" dirty="0"/>
            <a:t>Keine spürbare Beeinträchtigung </a:t>
          </a:r>
        </a:p>
      </dgm:t>
    </dgm:pt>
    <dgm:pt modelId="{202E6F15-613F-44F5-93C6-CACA10887773}" type="parTrans" cxnId="{F0644248-D7DC-44D5-A602-8B6B2BD86431}">
      <dgm:prSet/>
      <dgm:spPr/>
      <dgm:t>
        <a:bodyPr/>
        <a:lstStyle/>
        <a:p>
          <a:endParaRPr lang="de-DE"/>
        </a:p>
      </dgm:t>
    </dgm:pt>
    <dgm:pt modelId="{9A40FD7A-CCC7-4DF4-93C9-3AA7171C5ECB}" type="sibTrans" cxnId="{F0644248-D7DC-44D5-A602-8B6B2BD86431}">
      <dgm:prSet/>
      <dgm:spPr/>
      <dgm:t>
        <a:bodyPr/>
        <a:lstStyle/>
        <a:p>
          <a:endParaRPr lang="de-DE"/>
        </a:p>
      </dgm:t>
    </dgm:pt>
    <dgm:pt modelId="{F1A30D62-A8BD-4823-A21C-7034C092C423}">
      <dgm:prSet/>
      <dgm:spPr/>
      <dgm:t>
        <a:bodyPr/>
        <a:lstStyle/>
        <a:p>
          <a:r>
            <a:rPr lang="de-DE" dirty="0"/>
            <a:t>Ausnahme</a:t>
          </a:r>
        </a:p>
        <a:p>
          <a:r>
            <a:rPr lang="de-DE" dirty="0"/>
            <a:t>§ 7 Abs. 3 UWG</a:t>
          </a:r>
        </a:p>
      </dgm:t>
    </dgm:pt>
    <dgm:pt modelId="{EA7540D3-B6F0-45B3-9234-2FC621D681B6}" type="parTrans" cxnId="{81988249-BBF2-4994-97F9-602C2D56A8EB}">
      <dgm:prSet/>
      <dgm:spPr/>
      <dgm:t>
        <a:bodyPr/>
        <a:lstStyle/>
        <a:p>
          <a:endParaRPr lang="de-DE"/>
        </a:p>
      </dgm:t>
    </dgm:pt>
    <dgm:pt modelId="{A1ABCA68-023B-4C82-A640-B88FF5CAE1AE}" type="sibTrans" cxnId="{81988249-BBF2-4994-97F9-602C2D56A8EB}">
      <dgm:prSet/>
      <dgm:spPr/>
      <dgm:t>
        <a:bodyPr/>
        <a:lstStyle/>
        <a:p>
          <a:endParaRPr lang="de-DE"/>
        </a:p>
      </dgm:t>
    </dgm:pt>
    <dgm:pt modelId="{2115B3AD-9844-4566-89F7-B84796F15634}" type="pres">
      <dgm:prSet presAssocID="{BF230314-881B-4CB0-81EE-DFF02DF48ABA}" presName="diagram" presStyleCnt="0">
        <dgm:presLayoutVars>
          <dgm:chPref val="1"/>
          <dgm:dir/>
          <dgm:animOne val="branch"/>
          <dgm:animLvl val="lvl"/>
          <dgm:resizeHandles/>
        </dgm:presLayoutVars>
      </dgm:prSet>
      <dgm:spPr/>
      <dgm:t>
        <a:bodyPr/>
        <a:lstStyle/>
        <a:p>
          <a:endParaRPr lang="de-DE"/>
        </a:p>
      </dgm:t>
    </dgm:pt>
    <dgm:pt modelId="{20166F49-DC81-4AF9-BA8A-F23AE126FCEB}" type="pres">
      <dgm:prSet presAssocID="{0DFE2765-6313-4264-9447-E808F5BA1757}" presName="root" presStyleCnt="0"/>
      <dgm:spPr/>
      <dgm:t>
        <a:bodyPr/>
        <a:lstStyle/>
        <a:p>
          <a:endParaRPr lang="de-DE"/>
        </a:p>
      </dgm:t>
    </dgm:pt>
    <dgm:pt modelId="{B9C1D30F-60FB-4867-9072-7DD136B3FAA8}" type="pres">
      <dgm:prSet presAssocID="{0DFE2765-6313-4264-9447-E808F5BA1757}" presName="rootComposite" presStyleCnt="0"/>
      <dgm:spPr/>
      <dgm:t>
        <a:bodyPr/>
        <a:lstStyle/>
        <a:p>
          <a:endParaRPr lang="de-DE"/>
        </a:p>
      </dgm:t>
    </dgm:pt>
    <dgm:pt modelId="{BED5C6DB-A273-4CF4-A6A5-D5541651D5A3}" type="pres">
      <dgm:prSet presAssocID="{0DFE2765-6313-4264-9447-E808F5BA1757}" presName="rootText" presStyleLbl="node1" presStyleIdx="0" presStyleCnt="2" custScaleX="297284"/>
      <dgm:spPr/>
      <dgm:t>
        <a:bodyPr/>
        <a:lstStyle/>
        <a:p>
          <a:endParaRPr lang="de-DE"/>
        </a:p>
      </dgm:t>
    </dgm:pt>
    <dgm:pt modelId="{067CA8DB-B98F-4065-8A99-CE0FBF281DDE}" type="pres">
      <dgm:prSet presAssocID="{0DFE2765-6313-4264-9447-E808F5BA1757}" presName="rootConnector" presStyleLbl="node1" presStyleIdx="0" presStyleCnt="2"/>
      <dgm:spPr/>
      <dgm:t>
        <a:bodyPr/>
        <a:lstStyle/>
        <a:p>
          <a:endParaRPr lang="de-DE"/>
        </a:p>
      </dgm:t>
    </dgm:pt>
    <dgm:pt modelId="{70A40B1A-0A20-4F11-8294-744B63F6378A}" type="pres">
      <dgm:prSet presAssocID="{0DFE2765-6313-4264-9447-E808F5BA1757}" presName="childShape" presStyleCnt="0"/>
      <dgm:spPr/>
      <dgm:t>
        <a:bodyPr/>
        <a:lstStyle/>
        <a:p>
          <a:endParaRPr lang="de-DE"/>
        </a:p>
      </dgm:t>
    </dgm:pt>
    <dgm:pt modelId="{A420545C-E3E0-45B5-B299-6EE5764C9B16}" type="pres">
      <dgm:prSet presAssocID="{263AADB9-95D4-4F43-806F-8A0F8F466357}" presName="Name13" presStyleLbl="parChTrans1D2" presStyleIdx="0" presStyleCnt="8" custSzX="262412"/>
      <dgm:spPr/>
      <dgm:t>
        <a:bodyPr/>
        <a:lstStyle/>
        <a:p>
          <a:endParaRPr lang="de-DE"/>
        </a:p>
      </dgm:t>
    </dgm:pt>
    <dgm:pt modelId="{FA4708A0-0890-43E9-809A-FA9BCDCAC47B}" type="pres">
      <dgm:prSet presAssocID="{E9348E9F-49AE-4CB4-80D3-50E4B14CD66D}" presName="childText" presStyleLbl="bgAcc1" presStyleIdx="0" presStyleCnt="8" custScaleX="297284">
        <dgm:presLayoutVars>
          <dgm:bulletEnabled val="1"/>
        </dgm:presLayoutVars>
      </dgm:prSet>
      <dgm:spPr/>
      <dgm:t>
        <a:bodyPr/>
        <a:lstStyle/>
        <a:p>
          <a:endParaRPr lang="de-DE"/>
        </a:p>
      </dgm:t>
    </dgm:pt>
    <dgm:pt modelId="{48134FA5-AFD4-4140-A30D-53E6200CDA13}" type="pres">
      <dgm:prSet presAssocID="{2E5C0B38-9E5E-4A53-8798-9A3A9159CE16}" presName="Name13" presStyleLbl="parChTrans1D2" presStyleIdx="1" presStyleCnt="8" custSzX="262412"/>
      <dgm:spPr/>
      <dgm:t>
        <a:bodyPr/>
        <a:lstStyle/>
        <a:p>
          <a:endParaRPr lang="de-DE"/>
        </a:p>
      </dgm:t>
    </dgm:pt>
    <dgm:pt modelId="{565BE7D6-4BF2-443C-A666-0F5B88A43F31}" type="pres">
      <dgm:prSet presAssocID="{77A36315-FA6F-43DD-8143-A4FE38CCA957}" presName="childText" presStyleLbl="bgAcc1" presStyleIdx="1" presStyleCnt="8" custScaleX="297284" custLinFactNeighborY="-654">
        <dgm:presLayoutVars>
          <dgm:bulletEnabled val="1"/>
        </dgm:presLayoutVars>
      </dgm:prSet>
      <dgm:spPr/>
      <dgm:t>
        <a:bodyPr/>
        <a:lstStyle/>
        <a:p>
          <a:endParaRPr lang="de-DE"/>
        </a:p>
      </dgm:t>
    </dgm:pt>
    <dgm:pt modelId="{2D3D8F1F-5DC3-4A7F-9F59-B030C779A6E9}" type="pres">
      <dgm:prSet presAssocID="{77FE415E-5106-42A8-A6FB-1AC15B59BC2F}" presName="Name13" presStyleLbl="parChTrans1D2" presStyleIdx="2" presStyleCnt="8" custSzX="262412"/>
      <dgm:spPr/>
      <dgm:t>
        <a:bodyPr/>
        <a:lstStyle/>
        <a:p>
          <a:endParaRPr lang="de-DE"/>
        </a:p>
      </dgm:t>
    </dgm:pt>
    <dgm:pt modelId="{EEB7D4A5-A072-4ED0-A45F-E4ADBD4ABB22}" type="pres">
      <dgm:prSet presAssocID="{D8ED1358-4811-45D6-A676-3934928EE658}" presName="childText" presStyleLbl="bgAcc1" presStyleIdx="2" presStyleCnt="8" custScaleX="297284">
        <dgm:presLayoutVars>
          <dgm:bulletEnabled val="1"/>
        </dgm:presLayoutVars>
      </dgm:prSet>
      <dgm:spPr/>
      <dgm:t>
        <a:bodyPr/>
        <a:lstStyle/>
        <a:p>
          <a:endParaRPr lang="de-DE"/>
        </a:p>
      </dgm:t>
    </dgm:pt>
    <dgm:pt modelId="{B1269F2C-D173-4230-9E5A-82698ACEAB1C}" type="pres">
      <dgm:prSet presAssocID="{5743A6E0-A195-4977-9042-EC0C26B0A442}" presName="Name13" presStyleLbl="parChTrans1D2" presStyleIdx="3" presStyleCnt="8" custSzX="262412"/>
      <dgm:spPr/>
      <dgm:t>
        <a:bodyPr/>
        <a:lstStyle/>
        <a:p>
          <a:endParaRPr lang="de-DE"/>
        </a:p>
      </dgm:t>
    </dgm:pt>
    <dgm:pt modelId="{11F2B5D9-735B-4018-95DB-E7779BB83E47}" type="pres">
      <dgm:prSet presAssocID="{4D6CF39D-3F24-4215-8A69-CDE9D562DB9D}" presName="childText" presStyleLbl="bgAcc1" presStyleIdx="3" presStyleCnt="8" custScaleX="297284">
        <dgm:presLayoutVars>
          <dgm:bulletEnabled val="1"/>
        </dgm:presLayoutVars>
      </dgm:prSet>
      <dgm:spPr/>
      <dgm:t>
        <a:bodyPr/>
        <a:lstStyle/>
        <a:p>
          <a:endParaRPr lang="de-DE"/>
        </a:p>
      </dgm:t>
    </dgm:pt>
    <dgm:pt modelId="{3ACB5BD3-39A0-482F-8204-1F67F30268A0}" type="pres">
      <dgm:prSet presAssocID="{202E6F15-613F-44F5-93C6-CACA10887773}" presName="Name13" presStyleLbl="parChTrans1D2" presStyleIdx="4" presStyleCnt="8" custSzX="262412"/>
      <dgm:spPr/>
      <dgm:t>
        <a:bodyPr/>
        <a:lstStyle/>
        <a:p>
          <a:endParaRPr lang="de-DE"/>
        </a:p>
      </dgm:t>
    </dgm:pt>
    <dgm:pt modelId="{F3132734-6038-46EA-BD41-CAD8CF63501E}" type="pres">
      <dgm:prSet presAssocID="{09E32012-0D32-48FB-B1F8-95208FDE4C6D}" presName="childText" presStyleLbl="bgAcc1" presStyleIdx="4" presStyleCnt="8" custScaleX="297284">
        <dgm:presLayoutVars>
          <dgm:bulletEnabled val="1"/>
        </dgm:presLayoutVars>
      </dgm:prSet>
      <dgm:spPr/>
      <dgm:t>
        <a:bodyPr/>
        <a:lstStyle/>
        <a:p>
          <a:endParaRPr lang="de-DE"/>
        </a:p>
      </dgm:t>
    </dgm:pt>
    <dgm:pt modelId="{A8135623-CACC-4EFD-ADB4-08CD21475D04}" type="pres">
      <dgm:prSet presAssocID="{A89B9B60-F605-4064-B933-5672BD852FA4}" presName="root" presStyleCnt="0"/>
      <dgm:spPr/>
      <dgm:t>
        <a:bodyPr/>
        <a:lstStyle/>
        <a:p>
          <a:endParaRPr lang="de-DE"/>
        </a:p>
      </dgm:t>
    </dgm:pt>
    <dgm:pt modelId="{B26EC557-F76C-453D-9F84-B185D72EB0B9}" type="pres">
      <dgm:prSet presAssocID="{A89B9B60-F605-4064-B933-5672BD852FA4}" presName="rootComposite" presStyleCnt="0"/>
      <dgm:spPr/>
      <dgm:t>
        <a:bodyPr/>
        <a:lstStyle/>
        <a:p>
          <a:endParaRPr lang="de-DE"/>
        </a:p>
      </dgm:t>
    </dgm:pt>
    <dgm:pt modelId="{2BA3F566-956E-4EFE-B5FD-7913B3D5EC81}" type="pres">
      <dgm:prSet presAssocID="{A89B9B60-F605-4064-B933-5672BD852FA4}" presName="rootText" presStyleLbl="node1" presStyleIdx="1" presStyleCnt="2" custScaleX="297284"/>
      <dgm:spPr/>
      <dgm:t>
        <a:bodyPr/>
        <a:lstStyle/>
        <a:p>
          <a:endParaRPr lang="de-DE"/>
        </a:p>
      </dgm:t>
    </dgm:pt>
    <dgm:pt modelId="{C53275CB-02B9-4AA2-85F0-C798440017A7}" type="pres">
      <dgm:prSet presAssocID="{A89B9B60-F605-4064-B933-5672BD852FA4}" presName="rootConnector" presStyleLbl="node1" presStyleIdx="1" presStyleCnt="2"/>
      <dgm:spPr/>
      <dgm:t>
        <a:bodyPr/>
        <a:lstStyle/>
        <a:p>
          <a:endParaRPr lang="de-DE"/>
        </a:p>
      </dgm:t>
    </dgm:pt>
    <dgm:pt modelId="{1E90E588-2C08-44BF-B192-33FCA3727956}" type="pres">
      <dgm:prSet presAssocID="{A89B9B60-F605-4064-B933-5672BD852FA4}" presName="childShape" presStyleCnt="0"/>
      <dgm:spPr/>
      <dgm:t>
        <a:bodyPr/>
        <a:lstStyle/>
        <a:p>
          <a:endParaRPr lang="de-DE"/>
        </a:p>
      </dgm:t>
    </dgm:pt>
    <dgm:pt modelId="{A0C8689D-AA0E-4DD3-821B-D4127DEE9D0F}" type="pres">
      <dgm:prSet presAssocID="{1975441E-B24A-4D72-ABEF-552CBEC1556A}" presName="Name13" presStyleLbl="parChTrans1D2" presStyleIdx="5" presStyleCnt="8" custSzX="262412"/>
      <dgm:spPr/>
      <dgm:t>
        <a:bodyPr/>
        <a:lstStyle/>
        <a:p>
          <a:endParaRPr lang="de-DE"/>
        </a:p>
      </dgm:t>
    </dgm:pt>
    <dgm:pt modelId="{18CD2784-5AF5-4B7B-B84F-13C97A046E67}" type="pres">
      <dgm:prSet presAssocID="{5B3A6CCB-26DD-4A69-B65A-E51918A3AD54}" presName="childText" presStyleLbl="bgAcc1" presStyleIdx="5" presStyleCnt="8" custScaleX="297284">
        <dgm:presLayoutVars>
          <dgm:bulletEnabled val="1"/>
        </dgm:presLayoutVars>
      </dgm:prSet>
      <dgm:spPr/>
      <dgm:t>
        <a:bodyPr/>
        <a:lstStyle/>
        <a:p>
          <a:endParaRPr lang="de-DE"/>
        </a:p>
      </dgm:t>
    </dgm:pt>
    <dgm:pt modelId="{4CB1E2C6-A186-4BAB-94AD-865FFA0B784F}" type="pres">
      <dgm:prSet presAssocID="{8D0DF282-99D7-4D59-914A-3B579FBA8A2F}" presName="Name13" presStyleLbl="parChTrans1D2" presStyleIdx="6" presStyleCnt="8" custSzX="262412"/>
      <dgm:spPr/>
      <dgm:t>
        <a:bodyPr/>
        <a:lstStyle/>
        <a:p>
          <a:endParaRPr lang="de-DE"/>
        </a:p>
      </dgm:t>
    </dgm:pt>
    <dgm:pt modelId="{0CBFB70B-10D2-4E9D-BF67-F45BBE4C6FDD}" type="pres">
      <dgm:prSet presAssocID="{5E01B50A-2528-4C3F-8134-73B2EC0EE4D6}" presName="childText" presStyleLbl="bgAcc1" presStyleIdx="6" presStyleCnt="8" custScaleX="297284">
        <dgm:presLayoutVars>
          <dgm:bulletEnabled val="1"/>
        </dgm:presLayoutVars>
      </dgm:prSet>
      <dgm:spPr/>
      <dgm:t>
        <a:bodyPr/>
        <a:lstStyle/>
        <a:p>
          <a:endParaRPr lang="de-DE"/>
        </a:p>
      </dgm:t>
    </dgm:pt>
    <dgm:pt modelId="{BBFE54B4-A5D9-4C01-B572-BF0A532BDC85}" type="pres">
      <dgm:prSet presAssocID="{EA7540D3-B6F0-45B3-9234-2FC621D681B6}" presName="Name13" presStyleLbl="parChTrans1D2" presStyleIdx="7" presStyleCnt="8" custSzX="262412"/>
      <dgm:spPr/>
      <dgm:t>
        <a:bodyPr/>
        <a:lstStyle/>
        <a:p>
          <a:endParaRPr lang="de-DE"/>
        </a:p>
      </dgm:t>
    </dgm:pt>
    <dgm:pt modelId="{131B9D76-7B75-4D58-800C-143B057B3E27}" type="pres">
      <dgm:prSet presAssocID="{F1A30D62-A8BD-4823-A21C-7034C092C423}" presName="childText" presStyleLbl="bgAcc1" presStyleIdx="7" presStyleCnt="8" custScaleX="297284">
        <dgm:presLayoutVars>
          <dgm:bulletEnabled val="1"/>
        </dgm:presLayoutVars>
      </dgm:prSet>
      <dgm:spPr/>
      <dgm:t>
        <a:bodyPr/>
        <a:lstStyle/>
        <a:p>
          <a:endParaRPr lang="de-DE"/>
        </a:p>
      </dgm:t>
    </dgm:pt>
  </dgm:ptLst>
  <dgm:cxnLst>
    <dgm:cxn modelId="{496DF478-B56C-4072-8DF6-EB8DC30B55EA}" type="presOf" srcId="{5E01B50A-2528-4C3F-8134-73B2EC0EE4D6}" destId="{0CBFB70B-10D2-4E9D-BF67-F45BBE4C6FDD}" srcOrd="0" destOrd="0" presId="urn:microsoft.com/office/officeart/2005/8/layout/hierarchy3"/>
    <dgm:cxn modelId="{E9C926F9-604A-4294-8E29-AAA67FD8777B}" type="presOf" srcId="{E9348E9F-49AE-4CB4-80D3-50E4B14CD66D}" destId="{FA4708A0-0890-43E9-809A-FA9BCDCAC47B}" srcOrd="0" destOrd="0" presId="urn:microsoft.com/office/officeart/2005/8/layout/hierarchy3"/>
    <dgm:cxn modelId="{627AD94B-DF70-4650-A3C8-72A4939BB6C4}" srcId="{BF230314-881B-4CB0-81EE-DFF02DF48ABA}" destId="{0DFE2765-6313-4264-9447-E808F5BA1757}" srcOrd="0" destOrd="0" parTransId="{BAB056F8-E0D1-435B-8A45-3510AB50045E}" sibTransId="{D96995C1-3BFE-44C9-8D22-168B009E84E8}"/>
    <dgm:cxn modelId="{73176440-A298-42F5-8263-67CA5920BB13}" type="presOf" srcId="{202E6F15-613F-44F5-93C6-CACA10887773}" destId="{3ACB5BD3-39A0-482F-8204-1F67F30268A0}" srcOrd="0" destOrd="0" presId="urn:microsoft.com/office/officeart/2005/8/layout/hierarchy3"/>
    <dgm:cxn modelId="{3C4DDE86-48B5-471C-8734-2A20F66786EC}" type="presOf" srcId="{BF230314-881B-4CB0-81EE-DFF02DF48ABA}" destId="{2115B3AD-9844-4566-89F7-B84796F15634}" srcOrd="0" destOrd="0" presId="urn:microsoft.com/office/officeart/2005/8/layout/hierarchy3"/>
    <dgm:cxn modelId="{EE20C45E-707C-4C72-AAB5-40FBC5A8BCA0}" type="presOf" srcId="{0DFE2765-6313-4264-9447-E808F5BA1757}" destId="{BED5C6DB-A273-4CF4-A6A5-D5541651D5A3}" srcOrd="0" destOrd="0" presId="urn:microsoft.com/office/officeart/2005/8/layout/hierarchy3"/>
    <dgm:cxn modelId="{D5076BB7-E111-449F-9E7A-EE2F63AE3AA3}" type="presOf" srcId="{4D6CF39D-3F24-4215-8A69-CDE9D562DB9D}" destId="{11F2B5D9-735B-4018-95DB-E7779BB83E47}" srcOrd="0" destOrd="0" presId="urn:microsoft.com/office/officeart/2005/8/layout/hierarchy3"/>
    <dgm:cxn modelId="{4EBE4819-0AE3-49A3-9548-4695F619CEB6}" type="presOf" srcId="{A89B9B60-F605-4064-B933-5672BD852FA4}" destId="{2BA3F566-956E-4EFE-B5FD-7913B3D5EC81}" srcOrd="0" destOrd="0" presId="urn:microsoft.com/office/officeart/2005/8/layout/hierarchy3"/>
    <dgm:cxn modelId="{9692E8A5-4B0C-4932-A875-ECB3B0356220}" type="presOf" srcId="{0DFE2765-6313-4264-9447-E808F5BA1757}" destId="{067CA8DB-B98F-4065-8A99-CE0FBF281DDE}" srcOrd="1" destOrd="0" presId="urn:microsoft.com/office/officeart/2005/8/layout/hierarchy3"/>
    <dgm:cxn modelId="{702C5702-9C6A-4CA7-9B03-9EF2CF5D1F73}" type="presOf" srcId="{263AADB9-95D4-4F43-806F-8A0F8F466357}" destId="{A420545C-E3E0-45B5-B299-6EE5764C9B16}" srcOrd="0" destOrd="0" presId="urn:microsoft.com/office/officeart/2005/8/layout/hierarchy3"/>
    <dgm:cxn modelId="{A528BC1D-FE55-4084-9177-4D071B3543D9}" srcId="{BF230314-881B-4CB0-81EE-DFF02DF48ABA}" destId="{A89B9B60-F605-4064-B933-5672BD852FA4}" srcOrd="1" destOrd="0" parTransId="{68C2DD5A-6245-49C8-B638-932C4ACD8F01}" sibTransId="{7DE8CD7D-074B-4BE9-9A78-15FBBDB4EC73}"/>
    <dgm:cxn modelId="{1804B821-BE76-4B24-AF8A-D83639BAC2EC}" srcId="{A89B9B60-F605-4064-B933-5672BD852FA4}" destId="{5E01B50A-2528-4C3F-8134-73B2EC0EE4D6}" srcOrd="1" destOrd="0" parTransId="{8D0DF282-99D7-4D59-914A-3B579FBA8A2F}" sibTransId="{63F6EBEA-0282-4616-9B26-53819F59F5EB}"/>
    <dgm:cxn modelId="{81988249-BBF2-4994-97F9-602C2D56A8EB}" srcId="{A89B9B60-F605-4064-B933-5672BD852FA4}" destId="{F1A30D62-A8BD-4823-A21C-7034C092C423}" srcOrd="2" destOrd="0" parTransId="{EA7540D3-B6F0-45B3-9234-2FC621D681B6}" sibTransId="{A1ABCA68-023B-4C82-A640-B88FF5CAE1AE}"/>
    <dgm:cxn modelId="{6B7FC11A-A426-44CE-B0A6-9F36046FEB7A}" type="presOf" srcId="{5B3A6CCB-26DD-4A69-B65A-E51918A3AD54}" destId="{18CD2784-5AF5-4B7B-B84F-13C97A046E67}" srcOrd="0" destOrd="0" presId="urn:microsoft.com/office/officeart/2005/8/layout/hierarchy3"/>
    <dgm:cxn modelId="{E21486C2-68F8-454A-A250-41E04B05C659}" type="presOf" srcId="{D8ED1358-4811-45D6-A676-3934928EE658}" destId="{EEB7D4A5-A072-4ED0-A45F-E4ADBD4ABB22}" srcOrd="0" destOrd="0" presId="urn:microsoft.com/office/officeart/2005/8/layout/hierarchy3"/>
    <dgm:cxn modelId="{2361AEED-9417-48CC-803F-4E8088D20F67}" type="presOf" srcId="{8D0DF282-99D7-4D59-914A-3B579FBA8A2F}" destId="{4CB1E2C6-A186-4BAB-94AD-865FFA0B784F}" srcOrd="0" destOrd="0" presId="urn:microsoft.com/office/officeart/2005/8/layout/hierarchy3"/>
    <dgm:cxn modelId="{B84D7B9A-EC3C-4258-AF5F-72A4265E4928}" type="presOf" srcId="{A89B9B60-F605-4064-B933-5672BD852FA4}" destId="{C53275CB-02B9-4AA2-85F0-C798440017A7}" srcOrd="1" destOrd="0" presId="urn:microsoft.com/office/officeart/2005/8/layout/hierarchy3"/>
    <dgm:cxn modelId="{6CD14B05-8678-4775-9080-5D509AF7E223}" type="presOf" srcId="{5743A6E0-A195-4977-9042-EC0C26B0A442}" destId="{B1269F2C-D173-4230-9E5A-82698ACEAB1C}" srcOrd="0" destOrd="0" presId="urn:microsoft.com/office/officeart/2005/8/layout/hierarchy3"/>
    <dgm:cxn modelId="{20B6C3D2-B341-4D9D-88D0-44F562BF4732}" type="presOf" srcId="{77FE415E-5106-42A8-A6FB-1AC15B59BC2F}" destId="{2D3D8F1F-5DC3-4A7F-9F59-B030C779A6E9}" srcOrd="0" destOrd="0" presId="urn:microsoft.com/office/officeart/2005/8/layout/hierarchy3"/>
    <dgm:cxn modelId="{CFF795D8-90DA-443A-9C69-9BA04D650EB6}" srcId="{A89B9B60-F605-4064-B933-5672BD852FA4}" destId="{5B3A6CCB-26DD-4A69-B65A-E51918A3AD54}" srcOrd="0" destOrd="0" parTransId="{1975441E-B24A-4D72-ABEF-552CBEC1556A}" sibTransId="{A546B569-F022-4321-99E8-293F92802D4B}"/>
    <dgm:cxn modelId="{6B62AF90-1B32-4693-B847-0123F15CADC1}" type="presOf" srcId="{2E5C0B38-9E5E-4A53-8798-9A3A9159CE16}" destId="{48134FA5-AFD4-4140-A30D-53E6200CDA13}" srcOrd="0" destOrd="0" presId="urn:microsoft.com/office/officeart/2005/8/layout/hierarchy3"/>
    <dgm:cxn modelId="{05F66350-1E79-48DF-9FCC-DB17CDCCF441}" srcId="{0DFE2765-6313-4264-9447-E808F5BA1757}" destId="{E9348E9F-49AE-4CB4-80D3-50E4B14CD66D}" srcOrd="0" destOrd="0" parTransId="{263AADB9-95D4-4F43-806F-8A0F8F466357}" sibTransId="{71C2C283-FE84-4341-AD19-677DC91E68B1}"/>
    <dgm:cxn modelId="{CEF28390-B86D-4282-841B-BC18B55D02DE}" srcId="{0DFE2765-6313-4264-9447-E808F5BA1757}" destId="{77A36315-FA6F-43DD-8143-A4FE38CCA957}" srcOrd="1" destOrd="0" parTransId="{2E5C0B38-9E5E-4A53-8798-9A3A9159CE16}" sibTransId="{47799C20-24BD-4333-9954-846E3E50D312}"/>
    <dgm:cxn modelId="{3E8BD7DA-C667-4371-B1B2-39E376C5E2B2}" type="presOf" srcId="{EA7540D3-B6F0-45B3-9234-2FC621D681B6}" destId="{BBFE54B4-A5D9-4C01-B572-BF0A532BDC85}" srcOrd="0" destOrd="0" presId="urn:microsoft.com/office/officeart/2005/8/layout/hierarchy3"/>
    <dgm:cxn modelId="{7FB1C85F-BECD-4A40-B791-38DDE33272D8}" srcId="{0DFE2765-6313-4264-9447-E808F5BA1757}" destId="{4D6CF39D-3F24-4215-8A69-CDE9D562DB9D}" srcOrd="3" destOrd="0" parTransId="{5743A6E0-A195-4977-9042-EC0C26B0A442}" sibTransId="{A9DA0C69-6511-40E6-A63B-D3F739818570}"/>
    <dgm:cxn modelId="{218BD64C-6F91-4DFA-B4D5-536B72424B52}" type="presOf" srcId="{1975441E-B24A-4D72-ABEF-552CBEC1556A}" destId="{A0C8689D-AA0E-4DD3-821B-D4127DEE9D0F}" srcOrd="0" destOrd="0" presId="urn:microsoft.com/office/officeart/2005/8/layout/hierarchy3"/>
    <dgm:cxn modelId="{6C0EDBDA-E8D2-4B46-AFB3-C9D5E02C8B3F}" srcId="{0DFE2765-6313-4264-9447-E808F5BA1757}" destId="{D8ED1358-4811-45D6-A676-3934928EE658}" srcOrd="2" destOrd="0" parTransId="{77FE415E-5106-42A8-A6FB-1AC15B59BC2F}" sibTransId="{938B0B1C-50CF-456D-837C-8355F3D64BCE}"/>
    <dgm:cxn modelId="{F0644248-D7DC-44D5-A602-8B6B2BD86431}" srcId="{0DFE2765-6313-4264-9447-E808F5BA1757}" destId="{09E32012-0D32-48FB-B1F8-95208FDE4C6D}" srcOrd="4" destOrd="0" parTransId="{202E6F15-613F-44F5-93C6-CACA10887773}" sibTransId="{9A40FD7A-CCC7-4DF4-93C9-3AA7171C5ECB}"/>
    <dgm:cxn modelId="{267ACD2E-1FE6-4D55-9F9F-079D1A1BD8F6}" type="presOf" srcId="{09E32012-0D32-48FB-B1F8-95208FDE4C6D}" destId="{F3132734-6038-46EA-BD41-CAD8CF63501E}" srcOrd="0" destOrd="0" presId="urn:microsoft.com/office/officeart/2005/8/layout/hierarchy3"/>
    <dgm:cxn modelId="{EDCBEC06-D419-4C3F-B4CD-08A62184948F}" type="presOf" srcId="{77A36315-FA6F-43DD-8143-A4FE38CCA957}" destId="{565BE7D6-4BF2-443C-A666-0F5B88A43F31}" srcOrd="0" destOrd="0" presId="urn:microsoft.com/office/officeart/2005/8/layout/hierarchy3"/>
    <dgm:cxn modelId="{3A555943-D4DF-4C41-9806-4D4DC2483F58}" type="presOf" srcId="{F1A30D62-A8BD-4823-A21C-7034C092C423}" destId="{131B9D76-7B75-4D58-800C-143B057B3E27}" srcOrd="0" destOrd="0" presId="urn:microsoft.com/office/officeart/2005/8/layout/hierarchy3"/>
    <dgm:cxn modelId="{DC639BDB-078F-41EB-8645-BC52F366A608}" type="presParOf" srcId="{2115B3AD-9844-4566-89F7-B84796F15634}" destId="{20166F49-DC81-4AF9-BA8A-F23AE126FCEB}" srcOrd="0" destOrd="0" presId="urn:microsoft.com/office/officeart/2005/8/layout/hierarchy3"/>
    <dgm:cxn modelId="{39A636C1-5CF8-443F-8BD6-ADF59E115552}" type="presParOf" srcId="{20166F49-DC81-4AF9-BA8A-F23AE126FCEB}" destId="{B9C1D30F-60FB-4867-9072-7DD136B3FAA8}" srcOrd="0" destOrd="0" presId="urn:microsoft.com/office/officeart/2005/8/layout/hierarchy3"/>
    <dgm:cxn modelId="{FCEA74A6-8A42-470D-8E7F-9251FA3C2CF0}" type="presParOf" srcId="{B9C1D30F-60FB-4867-9072-7DD136B3FAA8}" destId="{BED5C6DB-A273-4CF4-A6A5-D5541651D5A3}" srcOrd="0" destOrd="0" presId="urn:microsoft.com/office/officeart/2005/8/layout/hierarchy3"/>
    <dgm:cxn modelId="{DC359931-A98F-48F9-8913-BD6EF127C00B}" type="presParOf" srcId="{B9C1D30F-60FB-4867-9072-7DD136B3FAA8}" destId="{067CA8DB-B98F-4065-8A99-CE0FBF281DDE}" srcOrd="1" destOrd="0" presId="urn:microsoft.com/office/officeart/2005/8/layout/hierarchy3"/>
    <dgm:cxn modelId="{AC32CCE4-EEAC-4C77-9F46-BB0B2150C084}" type="presParOf" srcId="{20166F49-DC81-4AF9-BA8A-F23AE126FCEB}" destId="{70A40B1A-0A20-4F11-8294-744B63F6378A}" srcOrd="1" destOrd="0" presId="urn:microsoft.com/office/officeart/2005/8/layout/hierarchy3"/>
    <dgm:cxn modelId="{89B9D83A-A487-4791-A504-FDA65ECE9C1A}" type="presParOf" srcId="{70A40B1A-0A20-4F11-8294-744B63F6378A}" destId="{A420545C-E3E0-45B5-B299-6EE5764C9B16}" srcOrd="0" destOrd="0" presId="urn:microsoft.com/office/officeart/2005/8/layout/hierarchy3"/>
    <dgm:cxn modelId="{F1A9FB21-0771-4C80-8159-6DA54015F6C9}" type="presParOf" srcId="{70A40B1A-0A20-4F11-8294-744B63F6378A}" destId="{FA4708A0-0890-43E9-809A-FA9BCDCAC47B}" srcOrd="1" destOrd="0" presId="urn:microsoft.com/office/officeart/2005/8/layout/hierarchy3"/>
    <dgm:cxn modelId="{176BED9B-538F-4D5A-B689-9E3B37139E7C}" type="presParOf" srcId="{70A40B1A-0A20-4F11-8294-744B63F6378A}" destId="{48134FA5-AFD4-4140-A30D-53E6200CDA13}" srcOrd="2" destOrd="0" presId="urn:microsoft.com/office/officeart/2005/8/layout/hierarchy3"/>
    <dgm:cxn modelId="{42EB5E14-5B12-4CB0-AD8B-E40020FFF9E7}" type="presParOf" srcId="{70A40B1A-0A20-4F11-8294-744B63F6378A}" destId="{565BE7D6-4BF2-443C-A666-0F5B88A43F31}" srcOrd="3" destOrd="0" presId="urn:microsoft.com/office/officeart/2005/8/layout/hierarchy3"/>
    <dgm:cxn modelId="{59556FD1-3541-41A7-8B93-E4B3339B3DF7}" type="presParOf" srcId="{70A40B1A-0A20-4F11-8294-744B63F6378A}" destId="{2D3D8F1F-5DC3-4A7F-9F59-B030C779A6E9}" srcOrd="4" destOrd="0" presId="urn:microsoft.com/office/officeart/2005/8/layout/hierarchy3"/>
    <dgm:cxn modelId="{F38E8E93-7FD7-4FBD-A68E-46076DA7881A}" type="presParOf" srcId="{70A40B1A-0A20-4F11-8294-744B63F6378A}" destId="{EEB7D4A5-A072-4ED0-A45F-E4ADBD4ABB22}" srcOrd="5" destOrd="0" presId="urn:microsoft.com/office/officeart/2005/8/layout/hierarchy3"/>
    <dgm:cxn modelId="{9D914CD9-C579-4E68-9282-04E857DAE29C}" type="presParOf" srcId="{70A40B1A-0A20-4F11-8294-744B63F6378A}" destId="{B1269F2C-D173-4230-9E5A-82698ACEAB1C}" srcOrd="6" destOrd="0" presId="urn:microsoft.com/office/officeart/2005/8/layout/hierarchy3"/>
    <dgm:cxn modelId="{4C3F97F6-D3B5-45B1-BB5D-B629EE185437}" type="presParOf" srcId="{70A40B1A-0A20-4F11-8294-744B63F6378A}" destId="{11F2B5D9-735B-4018-95DB-E7779BB83E47}" srcOrd="7" destOrd="0" presId="urn:microsoft.com/office/officeart/2005/8/layout/hierarchy3"/>
    <dgm:cxn modelId="{D7402BB3-A88B-4800-9091-55DCB6CD746E}" type="presParOf" srcId="{70A40B1A-0A20-4F11-8294-744B63F6378A}" destId="{3ACB5BD3-39A0-482F-8204-1F67F30268A0}" srcOrd="8" destOrd="0" presId="urn:microsoft.com/office/officeart/2005/8/layout/hierarchy3"/>
    <dgm:cxn modelId="{1F44821F-CF41-4D5E-85AA-7544C1AE36BB}" type="presParOf" srcId="{70A40B1A-0A20-4F11-8294-744B63F6378A}" destId="{F3132734-6038-46EA-BD41-CAD8CF63501E}" srcOrd="9" destOrd="0" presId="urn:microsoft.com/office/officeart/2005/8/layout/hierarchy3"/>
    <dgm:cxn modelId="{4A7AA572-A64B-4C1B-B784-5AFD565DCA0F}" type="presParOf" srcId="{2115B3AD-9844-4566-89F7-B84796F15634}" destId="{A8135623-CACC-4EFD-ADB4-08CD21475D04}" srcOrd="1" destOrd="0" presId="urn:microsoft.com/office/officeart/2005/8/layout/hierarchy3"/>
    <dgm:cxn modelId="{EB193CD9-2412-4C91-A3C2-9713EFD135E2}" type="presParOf" srcId="{A8135623-CACC-4EFD-ADB4-08CD21475D04}" destId="{B26EC557-F76C-453D-9F84-B185D72EB0B9}" srcOrd="0" destOrd="0" presId="urn:microsoft.com/office/officeart/2005/8/layout/hierarchy3"/>
    <dgm:cxn modelId="{A0DE3641-9462-4502-BB0D-AA1538D6976E}" type="presParOf" srcId="{B26EC557-F76C-453D-9F84-B185D72EB0B9}" destId="{2BA3F566-956E-4EFE-B5FD-7913B3D5EC81}" srcOrd="0" destOrd="0" presId="urn:microsoft.com/office/officeart/2005/8/layout/hierarchy3"/>
    <dgm:cxn modelId="{08573120-0A80-4A01-AAB0-DB7ECACA9C17}" type="presParOf" srcId="{B26EC557-F76C-453D-9F84-B185D72EB0B9}" destId="{C53275CB-02B9-4AA2-85F0-C798440017A7}" srcOrd="1" destOrd="0" presId="urn:microsoft.com/office/officeart/2005/8/layout/hierarchy3"/>
    <dgm:cxn modelId="{3EAF6CEF-C3EE-449B-B333-31D1AEB53343}" type="presParOf" srcId="{A8135623-CACC-4EFD-ADB4-08CD21475D04}" destId="{1E90E588-2C08-44BF-B192-33FCA3727956}" srcOrd="1" destOrd="0" presId="urn:microsoft.com/office/officeart/2005/8/layout/hierarchy3"/>
    <dgm:cxn modelId="{B96A787A-791F-47DE-882F-4BB3F635E00C}" type="presParOf" srcId="{1E90E588-2C08-44BF-B192-33FCA3727956}" destId="{A0C8689D-AA0E-4DD3-821B-D4127DEE9D0F}" srcOrd="0" destOrd="0" presId="urn:microsoft.com/office/officeart/2005/8/layout/hierarchy3"/>
    <dgm:cxn modelId="{2E9DACE8-F303-41AA-B4D6-472559BAB8AD}" type="presParOf" srcId="{1E90E588-2C08-44BF-B192-33FCA3727956}" destId="{18CD2784-5AF5-4B7B-B84F-13C97A046E67}" srcOrd="1" destOrd="0" presId="urn:microsoft.com/office/officeart/2005/8/layout/hierarchy3"/>
    <dgm:cxn modelId="{F1F04502-547B-4FF4-9CBA-42CE5D64A2AA}" type="presParOf" srcId="{1E90E588-2C08-44BF-B192-33FCA3727956}" destId="{4CB1E2C6-A186-4BAB-94AD-865FFA0B784F}" srcOrd="2" destOrd="0" presId="urn:microsoft.com/office/officeart/2005/8/layout/hierarchy3"/>
    <dgm:cxn modelId="{CE0C43BB-65F3-4AAE-A720-626528A7ECAE}" type="presParOf" srcId="{1E90E588-2C08-44BF-B192-33FCA3727956}" destId="{0CBFB70B-10D2-4E9D-BF67-F45BBE4C6FDD}" srcOrd="3" destOrd="0" presId="urn:microsoft.com/office/officeart/2005/8/layout/hierarchy3"/>
    <dgm:cxn modelId="{90073CF0-9AC8-4808-BAE9-3BC51747E379}" type="presParOf" srcId="{1E90E588-2C08-44BF-B192-33FCA3727956}" destId="{BBFE54B4-A5D9-4C01-B572-BF0A532BDC85}" srcOrd="4" destOrd="0" presId="urn:microsoft.com/office/officeart/2005/8/layout/hierarchy3"/>
    <dgm:cxn modelId="{DBBA6C35-D44C-4352-8124-8052D924C8C0}" type="presParOf" srcId="{1E90E588-2C08-44BF-B192-33FCA3727956}" destId="{131B9D76-7B75-4D58-800C-143B057B3E27}" srcOrd="5" destOrd="0" presId="urn:microsoft.com/office/officeart/2005/8/layout/hierarchy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F230314-881B-4CB0-81EE-DFF02DF48ABA}" type="doc">
      <dgm:prSet loTypeId="urn:microsoft.com/office/officeart/2005/8/layout/hierarchy3" loCatId="relationship" qsTypeId="urn:microsoft.com/office/officeart/2005/8/quickstyle/3d4" qsCatId="3D" csTypeId="urn:microsoft.com/office/officeart/2005/8/colors/accent1_4" csCatId="accent1" phldr="1"/>
      <dgm:spPr/>
      <dgm:t>
        <a:bodyPr/>
        <a:lstStyle/>
        <a:p>
          <a:endParaRPr lang="de-DE"/>
        </a:p>
      </dgm:t>
    </dgm:pt>
    <dgm:pt modelId="{0DFE2765-6313-4264-9447-E808F5BA1757}">
      <dgm:prSet phldrT="[Text]"/>
      <dgm:spPr/>
      <dgm:t>
        <a:bodyPr/>
        <a:lstStyle/>
        <a:p>
          <a:r>
            <a:rPr lang="de-DE" b="1" dirty="0"/>
            <a:t>§ 3 UWG</a:t>
          </a:r>
        </a:p>
        <a:p>
          <a:r>
            <a:rPr lang="de-DE" b="1" dirty="0"/>
            <a:t>Generalklausel</a:t>
          </a:r>
        </a:p>
      </dgm:t>
    </dgm:pt>
    <dgm:pt modelId="{BAB056F8-E0D1-435B-8A45-3510AB50045E}" type="parTrans" cxnId="{627AD94B-DF70-4650-A3C8-72A4939BB6C4}">
      <dgm:prSet/>
      <dgm:spPr/>
      <dgm:t>
        <a:bodyPr/>
        <a:lstStyle/>
        <a:p>
          <a:endParaRPr lang="de-DE"/>
        </a:p>
      </dgm:t>
    </dgm:pt>
    <dgm:pt modelId="{D96995C1-3BFE-44C9-8D22-168B009E84E8}" type="sibTrans" cxnId="{627AD94B-DF70-4650-A3C8-72A4939BB6C4}">
      <dgm:prSet/>
      <dgm:spPr/>
      <dgm:t>
        <a:bodyPr/>
        <a:lstStyle/>
        <a:p>
          <a:endParaRPr lang="de-DE"/>
        </a:p>
      </dgm:t>
    </dgm:pt>
    <dgm:pt modelId="{E9348E9F-49AE-4CB4-80D3-50E4B14CD66D}">
      <dgm:prSet phldrT="[Text]"/>
      <dgm:spPr/>
      <dgm:t>
        <a:bodyPr/>
        <a:lstStyle/>
        <a:p>
          <a:r>
            <a:rPr lang="de-DE" b="1" dirty="0"/>
            <a:t>§ </a:t>
          </a:r>
          <a:r>
            <a:rPr lang="de-DE" b="1" dirty="0" smtClean="0"/>
            <a:t>4 </a:t>
          </a:r>
          <a:r>
            <a:rPr lang="de-DE" b="1" dirty="0" err="1" smtClean="0"/>
            <a:t>Mitbewerberschutz</a:t>
          </a:r>
          <a:endParaRPr lang="de-DE" b="1" dirty="0"/>
        </a:p>
      </dgm:t>
    </dgm:pt>
    <dgm:pt modelId="{263AADB9-95D4-4F43-806F-8A0F8F466357}" type="parTrans" cxnId="{05F66350-1E79-48DF-9FCC-DB17CDCCF441}">
      <dgm:prSet/>
      <dgm:spPr/>
      <dgm:t>
        <a:bodyPr/>
        <a:lstStyle/>
        <a:p>
          <a:endParaRPr lang="de-DE" b="1"/>
        </a:p>
      </dgm:t>
    </dgm:pt>
    <dgm:pt modelId="{71C2C283-FE84-4341-AD19-677DC91E68B1}" type="sibTrans" cxnId="{05F66350-1E79-48DF-9FCC-DB17CDCCF441}">
      <dgm:prSet/>
      <dgm:spPr/>
      <dgm:t>
        <a:bodyPr/>
        <a:lstStyle/>
        <a:p>
          <a:endParaRPr lang="de-DE"/>
        </a:p>
      </dgm:t>
    </dgm:pt>
    <dgm:pt modelId="{77A36315-FA6F-43DD-8143-A4FE38CCA957}">
      <dgm:prSet phldrT="[Text]"/>
      <dgm:spPr/>
      <dgm:t>
        <a:bodyPr/>
        <a:lstStyle/>
        <a:p>
          <a:r>
            <a:rPr lang="de-DE" b="1" dirty="0"/>
            <a:t>§ 5 </a:t>
          </a:r>
        </a:p>
        <a:p>
          <a:r>
            <a:rPr lang="de-DE" b="1" dirty="0"/>
            <a:t>Irreführende </a:t>
          </a:r>
          <a:r>
            <a:rPr lang="de-DE" b="1" dirty="0" smtClean="0"/>
            <a:t>geschäftliche Handlungen</a:t>
          </a:r>
          <a:endParaRPr lang="de-DE" b="1" dirty="0"/>
        </a:p>
      </dgm:t>
    </dgm:pt>
    <dgm:pt modelId="{2E5C0B38-9E5E-4A53-8798-9A3A9159CE16}" type="parTrans" cxnId="{CEF28390-B86D-4282-841B-BC18B55D02DE}">
      <dgm:prSet/>
      <dgm:spPr/>
      <dgm:t>
        <a:bodyPr/>
        <a:lstStyle/>
        <a:p>
          <a:endParaRPr lang="de-DE" b="1"/>
        </a:p>
      </dgm:t>
    </dgm:pt>
    <dgm:pt modelId="{47799C20-24BD-4333-9954-846E3E50D312}" type="sibTrans" cxnId="{CEF28390-B86D-4282-841B-BC18B55D02DE}">
      <dgm:prSet/>
      <dgm:spPr/>
      <dgm:t>
        <a:bodyPr/>
        <a:lstStyle/>
        <a:p>
          <a:endParaRPr lang="de-DE"/>
        </a:p>
      </dgm:t>
    </dgm:pt>
    <dgm:pt modelId="{A89B9B60-F605-4064-B933-5672BD852FA4}">
      <dgm:prSet phldrT="[Text]"/>
      <dgm:spPr/>
      <dgm:t>
        <a:bodyPr/>
        <a:lstStyle/>
        <a:p>
          <a:r>
            <a:rPr lang="de-DE" b="1" dirty="0">
              <a:solidFill>
                <a:srgbClr val="FF0000"/>
              </a:solidFill>
            </a:rPr>
            <a:t>§ 7 UWG</a:t>
          </a:r>
        </a:p>
        <a:p>
          <a:r>
            <a:rPr lang="de-DE" b="1" dirty="0">
              <a:solidFill>
                <a:srgbClr val="FF0000"/>
              </a:solidFill>
            </a:rPr>
            <a:t>unzumutbare Belästigung</a:t>
          </a:r>
        </a:p>
      </dgm:t>
    </dgm:pt>
    <dgm:pt modelId="{68C2DD5A-6245-49C8-B638-932C4ACD8F01}" type="parTrans" cxnId="{A528BC1D-FE55-4084-9177-4D071B3543D9}">
      <dgm:prSet/>
      <dgm:spPr/>
      <dgm:t>
        <a:bodyPr/>
        <a:lstStyle/>
        <a:p>
          <a:endParaRPr lang="de-DE"/>
        </a:p>
      </dgm:t>
    </dgm:pt>
    <dgm:pt modelId="{7DE8CD7D-074B-4BE9-9A78-15FBBDB4EC73}" type="sibTrans" cxnId="{A528BC1D-FE55-4084-9177-4D071B3543D9}">
      <dgm:prSet/>
      <dgm:spPr/>
      <dgm:t>
        <a:bodyPr/>
        <a:lstStyle/>
        <a:p>
          <a:endParaRPr lang="de-DE"/>
        </a:p>
      </dgm:t>
    </dgm:pt>
    <dgm:pt modelId="{5B3A6CCB-26DD-4A69-B65A-E51918A3AD54}">
      <dgm:prSet phldrT="[Text]"/>
      <dgm:spPr/>
      <dgm:t>
        <a:bodyPr/>
        <a:lstStyle/>
        <a:p>
          <a:r>
            <a:rPr lang="de-DE" b="1" dirty="0"/>
            <a:t>insbesondere Werbung </a:t>
          </a:r>
        </a:p>
        <a:p>
          <a:r>
            <a:rPr lang="de-DE" b="1" dirty="0"/>
            <a:t>(§ 7 Abs. 1 S. 2 UWG)</a:t>
          </a:r>
        </a:p>
      </dgm:t>
    </dgm:pt>
    <dgm:pt modelId="{1975441E-B24A-4D72-ABEF-552CBEC1556A}" type="parTrans" cxnId="{CFF795D8-90DA-443A-9C69-9BA04D650EB6}">
      <dgm:prSet/>
      <dgm:spPr/>
      <dgm:t>
        <a:bodyPr/>
        <a:lstStyle/>
        <a:p>
          <a:endParaRPr lang="de-DE" b="1"/>
        </a:p>
      </dgm:t>
    </dgm:pt>
    <dgm:pt modelId="{A546B569-F022-4321-99E8-293F92802D4B}" type="sibTrans" cxnId="{CFF795D8-90DA-443A-9C69-9BA04D650EB6}">
      <dgm:prSet/>
      <dgm:spPr/>
      <dgm:t>
        <a:bodyPr/>
        <a:lstStyle/>
        <a:p>
          <a:endParaRPr lang="de-DE"/>
        </a:p>
      </dgm:t>
    </dgm:pt>
    <dgm:pt modelId="{5E01B50A-2528-4C3F-8134-73B2EC0EE4D6}">
      <dgm:prSet phldrT="[Text]"/>
      <dgm:spPr/>
      <dgm:t>
        <a:bodyPr/>
        <a:lstStyle/>
        <a:p>
          <a:r>
            <a:rPr lang="de-DE" b="1" dirty="0"/>
            <a:t>Einzelne Beispiele </a:t>
          </a:r>
        </a:p>
        <a:p>
          <a:r>
            <a:rPr lang="de-DE" b="1" dirty="0"/>
            <a:t>§ 7 Abs. 2 UWG </a:t>
          </a:r>
        </a:p>
      </dgm:t>
    </dgm:pt>
    <dgm:pt modelId="{8D0DF282-99D7-4D59-914A-3B579FBA8A2F}" type="parTrans" cxnId="{1804B821-BE76-4B24-AF8A-D83639BAC2EC}">
      <dgm:prSet/>
      <dgm:spPr/>
      <dgm:t>
        <a:bodyPr/>
        <a:lstStyle/>
        <a:p>
          <a:endParaRPr lang="de-DE" b="1"/>
        </a:p>
      </dgm:t>
    </dgm:pt>
    <dgm:pt modelId="{63F6EBEA-0282-4616-9B26-53819F59F5EB}" type="sibTrans" cxnId="{1804B821-BE76-4B24-AF8A-D83639BAC2EC}">
      <dgm:prSet/>
      <dgm:spPr/>
      <dgm:t>
        <a:bodyPr/>
        <a:lstStyle/>
        <a:p>
          <a:endParaRPr lang="de-DE"/>
        </a:p>
      </dgm:t>
    </dgm:pt>
    <dgm:pt modelId="{D8ED1358-4811-45D6-A676-3934928EE658}">
      <dgm:prSet phldrT="[Text]"/>
      <dgm:spPr/>
      <dgm:t>
        <a:bodyPr/>
        <a:lstStyle/>
        <a:p>
          <a:r>
            <a:rPr lang="de-DE" b="1" dirty="0"/>
            <a:t>§ </a:t>
          </a:r>
          <a:r>
            <a:rPr lang="de-DE" b="1" smtClean="0"/>
            <a:t>5a </a:t>
          </a:r>
        </a:p>
        <a:p>
          <a:r>
            <a:rPr lang="de-DE" b="1" smtClean="0"/>
            <a:t>Irreführende g.Hdlg. durch Unterlassen</a:t>
          </a:r>
          <a:endParaRPr lang="de-DE" b="1" dirty="0"/>
        </a:p>
      </dgm:t>
    </dgm:pt>
    <dgm:pt modelId="{77FE415E-5106-42A8-A6FB-1AC15B59BC2F}" type="parTrans" cxnId="{6C0EDBDA-E8D2-4B46-AFB3-C9D5E02C8B3F}">
      <dgm:prSet/>
      <dgm:spPr/>
      <dgm:t>
        <a:bodyPr/>
        <a:lstStyle/>
        <a:p>
          <a:endParaRPr lang="de-DE" b="1"/>
        </a:p>
      </dgm:t>
    </dgm:pt>
    <dgm:pt modelId="{938B0B1C-50CF-456D-837C-8355F3D64BCE}" type="sibTrans" cxnId="{6C0EDBDA-E8D2-4B46-AFB3-C9D5E02C8B3F}">
      <dgm:prSet/>
      <dgm:spPr/>
      <dgm:t>
        <a:bodyPr/>
        <a:lstStyle/>
        <a:p>
          <a:endParaRPr lang="de-DE"/>
        </a:p>
      </dgm:t>
    </dgm:pt>
    <dgm:pt modelId="{4D6CF39D-3F24-4215-8A69-CDE9D562DB9D}">
      <dgm:prSet phldrT="[Text]"/>
      <dgm:spPr/>
      <dgm:t>
        <a:bodyPr/>
        <a:lstStyle/>
        <a:p>
          <a:r>
            <a:rPr lang="de-DE" b="1" dirty="0"/>
            <a:t>§6 </a:t>
          </a:r>
        </a:p>
        <a:p>
          <a:r>
            <a:rPr lang="de-DE" b="1" dirty="0"/>
            <a:t>Vergleichende Werbung</a:t>
          </a:r>
        </a:p>
      </dgm:t>
    </dgm:pt>
    <dgm:pt modelId="{5743A6E0-A195-4977-9042-EC0C26B0A442}" type="parTrans" cxnId="{7FB1C85F-BECD-4A40-B791-38DDE33272D8}">
      <dgm:prSet/>
      <dgm:spPr/>
      <dgm:t>
        <a:bodyPr/>
        <a:lstStyle/>
        <a:p>
          <a:endParaRPr lang="de-DE" b="1"/>
        </a:p>
      </dgm:t>
    </dgm:pt>
    <dgm:pt modelId="{A9DA0C69-6511-40E6-A63B-D3F739818570}" type="sibTrans" cxnId="{7FB1C85F-BECD-4A40-B791-38DDE33272D8}">
      <dgm:prSet/>
      <dgm:spPr/>
      <dgm:t>
        <a:bodyPr/>
        <a:lstStyle/>
        <a:p>
          <a:endParaRPr lang="de-DE"/>
        </a:p>
      </dgm:t>
    </dgm:pt>
    <dgm:pt modelId="{F1A30D62-A8BD-4823-A21C-7034C092C423}">
      <dgm:prSet/>
      <dgm:spPr/>
      <dgm:t>
        <a:bodyPr/>
        <a:lstStyle/>
        <a:p>
          <a:r>
            <a:rPr lang="de-DE" b="1" dirty="0" smtClean="0"/>
            <a:t>Ausnahme § </a:t>
          </a:r>
          <a:r>
            <a:rPr lang="de-DE" b="1" dirty="0"/>
            <a:t>7 Abs. 3 UWG</a:t>
          </a:r>
        </a:p>
      </dgm:t>
    </dgm:pt>
    <dgm:pt modelId="{EA7540D3-B6F0-45B3-9234-2FC621D681B6}" type="parTrans" cxnId="{81988249-BBF2-4994-97F9-602C2D56A8EB}">
      <dgm:prSet/>
      <dgm:spPr/>
      <dgm:t>
        <a:bodyPr/>
        <a:lstStyle/>
        <a:p>
          <a:endParaRPr lang="de-DE" b="1"/>
        </a:p>
      </dgm:t>
    </dgm:pt>
    <dgm:pt modelId="{A1ABCA68-023B-4C82-A640-B88FF5CAE1AE}" type="sibTrans" cxnId="{81988249-BBF2-4994-97F9-602C2D56A8EB}">
      <dgm:prSet/>
      <dgm:spPr/>
      <dgm:t>
        <a:bodyPr/>
        <a:lstStyle/>
        <a:p>
          <a:endParaRPr lang="de-DE"/>
        </a:p>
      </dgm:t>
    </dgm:pt>
    <dgm:pt modelId="{7285BC0F-F3BA-4A73-86BC-1812A40CE3F6}">
      <dgm:prSet phldrT="[Text]"/>
      <dgm:spPr/>
      <dgm:t>
        <a:bodyPr/>
        <a:lstStyle/>
        <a:p>
          <a:r>
            <a:rPr lang="de-DE" b="1" dirty="0" smtClean="0"/>
            <a:t>§ 3a Rechtsbruch </a:t>
          </a:r>
          <a:endParaRPr lang="de-DE" b="1" dirty="0"/>
        </a:p>
      </dgm:t>
    </dgm:pt>
    <dgm:pt modelId="{6AD681F7-E7BC-4EB7-B101-2A590CBE57FE}" type="parTrans" cxnId="{9D512E0A-EAC2-40FE-8750-288A1C1A75D7}">
      <dgm:prSet/>
      <dgm:spPr/>
      <dgm:t>
        <a:bodyPr/>
        <a:lstStyle/>
        <a:p>
          <a:endParaRPr lang="de-DE" b="1"/>
        </a:p>
      </dgm:t>
    </dgm:pt>
    <dgm:pt modelId="{BBFFF117-A370-4DC8-A42D-E5B6635D0D05}" type="sibTrans" cxnId="{9D512E0A-EAC2-40FE-8750-288A1C1A75D7}">
      <dgm:prSet/>
      <dgm:spPr/>
      <dgm:t>
        <a:bodyPr/>
        <a:lstStyle/>
        <a:p>
          <a:endParaRPr lang="de-DE"/>
        </a:p>
      </dgm:t>
    </dgm:pt>
    <dgm:pt modelId="{E859739C-DB5C-4A3D-864E-F294F0AB23DE}">
      <dgm:prSet phldrT="[Text]"/>
      <dgm:spPr/>
      <dgm:t>
        <a:bodyPr/>
        <a:lstStyle/>
        <a:p>
          <a:r>
            <a:rPr lang="de-DE" b="1" dirty="0" smtClean="0"/>
            <a:t>§ 4a </a:t>
          </a:r>
          <a:endParaRPr lang="de-DE" b="1" dirty="0" smtClean="0"/>
        </a:p>
        <a:p>
          <a:r>
            <a:rPr lang="de-DE" b="1" dirty="0" smtClean="0"/>
            <a:t>Aggressive geschäftliche </a:t>
          </a:r>
          <a:r>
            <a:rPr lang="de-DE" b="1" dirty="0" smtClean="0"/>
            <a:t>Handlungen</a:t>
          </a:r>
          <a:endParaRPr lang="de-DE" b="1" dirty="0"/>
        </a:p>
      </dgm:t>
    </dgm:pt>
    <dgm:pt modelId="{9E13670E-E433-4B2D-8152-9F3024268B68}" type="parTrans" cxnId="{1FD37EA4-FFF2-4579-86E6-6F74868B149F}">
      <dgm:prSet/>
      <dgm:spPr/>
      <dgm:t>
        <a:bodyPr/>
        <a:lstStyle/>
        <a:p>
          <a:endParaRPr lang="de-DE" b="1"/>
        </a:p>
      </dgm:t>
    </dgm:pt>
    <dgm:pt modelId="{76CCCBE4-A394-448B-8D3F-3A6EDB91077A}" type="sibTrans" cxnId="{1FD37EA4-FFF2-4579-86E6-6F74868B149F}">
      <dgm:prSet/>
      <dgm:spPr/>
      <dgm:t>
        <a:bodyPr/>
        <a:lstStyle/>
        <a:p>
          <a:endParaRPr lang="de-DE"/>
        </a:p>
      </dgm:t>
    </dgm:pt>
    <dgm:pt modelId="{5D540960-741D-458F-A710-F58D211F9155}">
      <dgm:prSet phldrT="[Text]"/>
      <dgm:spPr/>
      <dgm:t>
        <a:bodyPr/>
        <a:lstStyle/>
        <a:p>
          <a:r>
            <a:rPr lang="de-DE" b="1" dirty="0" err="1" smtClean="0"/>
            <a:t>Blacklist</a:t>
          </a:r>
          <a:r>
            <a:rPr lang="de-DE" b="1" dirty="0" smtClean="0"/>
            <a:t> gemäß Anhang</a:t>
          </a:r>
          <a:endParaRPr lang="de-DE" b="1" dirty="0"/>
        </a:p>
      </dgm:t>
    </dgm:pt>
    <dgm:pt modelId="{0986C251-EDB7-436F-A43A-26D707A1B5A4}" type="parTrans" cxnId="{34CF8ADB-7F20-4404-A93A-73942FEDDCAF}">
      <dgm:prSet/>
      <dgm:spPr/>
      <dgm:t>
        <a:bodyPr/>
        <a:lstStyle/>
        <a:p>
          <a:endParaRPr lang="de-DE" b="1"/>
        </a:p>
      </dgm:t>
    </dgm:pt>
    <dgm:pt modelId="{E2290112-7B9A-4330-B169-146862DAAA9A}" type="sibTrans" cxnId="{34CF8ADB-7F20-4404-A93A-73942FEDDCAF}">
      <dgm:prSet/>
      <dgm:spPr/>
      <dgm:t>
        <a:bodyPr/>
        <a:lstStyle/>
        <a:p>
          <a:endParaRPr lang="de-DE"/>
        </a:p>
      </dgm:t>
    </dgm:pt>
    <dgm:pt modelId="{2115B3AD-9844-4566-89F7-B84796F15634}" type="pres">
      <dgm:prSet presAssocID="{BF230314-881B-4CB0-81EE-DFF02DF48ABA}" presName="diagram" presStyleCnt="0">
        <dgm:presLayoutVars>
          <dgm:chPref val="1"/>
          <dgm:dir/>
          <dgm:animOne val="branch"/>
          <dgm:animLvl val="lvl"/>
          <dgm:resizeHandles/>
        </dgm:presLayoutVars>
      </dgm:prSet>
      <dgm:spPr/>
      <dgm:t>
        <a:bodyPr/>
        <a:lstStyle/>
        <a:p>
          <a:endParaRPr lang="de-DE"/>
        </a:p>
      </dgm:t>
    </dgm:pt>
    <dgm:pt modelId="{20166F49-DC81-4AF9-BA8A-F23AE126FCEB}" type="pres">
      <dgm:prSet presAssocID="{0DFE2765-6313-4264-9447-E808F5BA1757}" presName="root" presStyleCnt="0"/>
      <dgm:spPr/>
      <dgm:t>
        <a:bodyPr/>
        <a:lstStyle/>
        <a:p>
          <a:endParaRPr lang="de-DE"/>
        </a:p>
      </dgm:t>
    </dgm:pt>
    <dgm:pt modelId="{B9C1D30F-60FB-4867-9072-7DD136B3FAA8}" type="pres">
      <dgm:prSet presAssocID="{0DFE2765-6313-4264-9447-E808F5BA1757}" presName="rootComposite" presStyleCnt="0"/>
      <dgm:spPr/>
      <dgm:t>
        <a:bodyPr/>
        <a:lstStyle/>
        <a:p>
          <a:endParaRPr lang="de-DE"/>
        </a:p>
      </dgm:t>
    </dgm:pt>
    <dgm:pt modelId="{BED5C6DB-A273-4CF4-A6A5-D5541651D5A3}" type="pres">
      <dgm:prSet presAssocID="{0DFE2765-6313-4264-9447-E808F5BA1757}" presName="rootText" presStyleLbl="node1" presStyleIdx="0" presStyleCnt="2" custScaleX="360981"/>
      <dgm:spPr/>
      <dgm:t>
        <a:bodyPr/>
        <a:lstStyle/>
        <a:p>
          <a:endParaRPr lang="de-DE"/>
        </a:p>
      </dgm:t>
    </dgm:pt>
    <dgm:pt modelId="{067CA8DB-B98F-4065-8A99-CE0FBF281DDE}" type="pres">
      <dgm:prSet presAssocID="{0DFE2765-6313-4264-9447-E808F5BA1757}" presName="rootConnector" presStyleLbl="node1" presStyleIdx="0" presStyleCnt="2"/>
      <dgm:spPr/>
      <dgm:t>
        <a:bodyPr/>
        <a:lstStyle/>
        <a:p>
          <a:endParaRPr lang="de-DE"/>
        </a:p>
      </dgm:t>
    </dgm:pt>
    <dgm:pt modelId="{70A40B1A-0A20-4F11-8294-744B63F6378A}" type="pres">
      <dgm:prSet presAssocID="{0DFE2765-6313-4264-9447-E808F5BA1757}" presName="childShape" presStyleCnt="0"/>
      <dgm:spPr/>
      <dgm:t>
        <a:bodyPr/>
        <a:lstStyle/>
        <a:p>
          <a:endParaRPr lang="de-DE"/>
        </a:p>
      </dgm:t>
    </dgm:pt>
    <dgm:pt modelId="{B8AD397C-16C2-4733-B350-F73C0422FE43}" type="pres">
      <dgm:prSet presAssocID="{6AD681F7-E7BC-4EB7-B101-2A590CBE57FE}" presName="Name13" presStyleLbl="parChTrans1D2" presStyleIdx="0" presStyleCnt="10" custSzX="408083"/>
      <dgm:spPr/>
      <dgm:t>
        <a:bodyPr/>
        <a:lstStyle/>
        <a:p>
          <a:endParaRPr lang="de-DE"/>
        </a:p>
      </dgm:t>
    </dgm:pt>
    <dgm:pt modelId="{B8AB3DFF-9449-4699-AAFA-375DE07394AE}" type="pres">
      <dgm:prSet presAssocID="{7285BC0F-F3BA-4A73-86BC-1812A40CE3F6}" presName="childText" presStyleLbl="bgAcc1" presStyleIdx="0" presStyleCnt="10" custScaleX="371209">
        <dgm:presLayoutVars>
          <dgm:bulletEnabled val="1"/>
        </dgm:presLayoutVars>
      </dgm:prSet>
      <dgm:spPr/>
      <dgm:t>
        <a:bodyPr/>
        <a:lstStyle/>
        <a:p>
          <a:endParaRPr lang="de-DE"/>
        </a:p>
      </dgm:t>
    </dgm:pt>
    <dgm:pt modelId="{A420545C-E3E0-45B5-B299-6EE5764C9B16}" type="pres">
      <dgm:prSet presAssocID="{263AADB9-95D4-4F43-806F-8A0F8F466357}" presName="Name13" presStyleLbl="parChTrans1D2" presStyleIdx="1" presStyleCnt="10" custSzX="408083"/>
      <dgm:spPr/>
      <dgm:t>
        <a:bodyPr/>
        <a:lstStyle/>
        <a:p>
          <a:endParaRPr lang="de-DE"/>
        </a:p>
      </dgm:t>
    </dgm:pt>
    <dgm:pt modelId="{FA4708A0-0890-43E9-809A-FA9BCDCAC47B}" type="pres">
      <dgm:prSet presAssocID="{E9348E9F-49AE-4CB4-80D3-50E4B14CD66D}" presName="childText" presStyleLbl="bgAcc1" presStyleIdx="1" presStyleCnt="10" custScaleX="371209">
        <dgm:presLayoutVars>
          <dgm:bulletEnabled val="1"/>
        </dgm:presLayoutVars>
      </dgm:prSet>
      <dgm:spPr/>
      <dgm:t>
        <a:bodyPr/>
        <a:lstStyle/>
        <a:p>
          <a:endParaRPr lang="de-DE"/>
        </a:p>
      </dgm:t>
    </dgm:pt>
    <dgm:pt modelId="{5DE74A58-FF21-491B-9128-71AF24D09A59}" type="pres">
      <dgm:prSet presAssocID="{9E13670E-E433-4B2D-8152-9F3024268B68}" presName="Name13" presStyleLbl="parChTrans1D2" presStyleIdx="2" presStyleCnt="10" custSzX="408083"/>
      <dgm:spPr/>
      <dgm:t>
        <a:bodyPr/>
        <a:lstStyle/>
        <a:p>
          <a:endParaRPr lang="de-DE"/>
        </a:p>
      </dgm:t>
    </dgm:pt>
    <dgm:pt modelId="{3359F926-43C2-464A-8206-2448AF712934}" type="pres">
      <dgm:prSet presAssocID="{E859739C-DB5C-4A3D-864E-F294F0AB23DE}" presName="childText" presStyleLbl="bgAcc1" presStyleIdx="2" presStyleCnt="10" custScaleX="371209">
        <dgm:presLayoutVars>
          <dgm:bulletEnabled val="1"/>
        </dgm:presLayoutVars>
      </dgm:prSet>
      <dgm:spPr/>
      <dgm:t>
        <a:bodyPr/>
        <a:lstStyle/>
        <a:p>
          <a:endParaRPr lang="de-DE"/>
        </a:p>
      </dgm:t>
    </dgm:pt>
    <dgm:pt modelId="{48134FA5-AFD4-4140-A30D-53E6200CDA13}" type="pres">
      <dgm:prSet presAssocID="{2E5C0B38-9E5E-4A53-8798-9A3A9159CE16}" presName="Name13" presStyleLbl="parChTrans1D2" presStyleIdx="3" presStyleCnt="10" custSzX="408083"/>
      <dgm:spPr/>
      <dgm:t>
        <a:bodyPr/>
        <a:lstStyle/>
        <a:p>
          <a:endParaRPr lang="de-DE"/>
        </a:p>
      </dgm:t>
    </dgm:pt>
    <dgm:pt modelId="{565BE7D6-4BF2-443C-A666-0F5B88A43F31}" type="pres">
      <dgm:prSet presAssocID="{77A36315-FA6F-43DD-8143-A4FE38CCA957}" presName="childText" presStyleLbl="bgAcc1" presStyleIdx="3" presStyleCnt="10" custScaleX="371209">
        <dgm:presLayoutVars>
          <dgm:bulletEnabled val="1"/>
        </dgm:presLayoutVars>
      </dgm:prSet>
      <dgm:spPr/>
      <dgm:t>
        <a:bodyPr/>
        <a:lstStyle/>
        <a:p>
          <a:endParaRPr lang="de-DE"/>
        </a:p>
      </dgm:t>
    </dgm:pt>
    <dgm:pt modelId="{2D3D8F1F-5DC3-4A7F-9F59-B030C779A6E9}" type="pres">
      <dgm:prSet presAssocID="{77FE415E-5106-42A8-A6FB-1AC15B59BC2F}" presName="Name13" presStyleLbl="parChTrans1D2" presStyleIdx="4" presStyleCnt="10" custSzX="408083"/>
      <dgm:spPr/>
      <dgm:t>
        <a:bodyPr/>
        <a:lstStyle/>
        <a:p>
          <a:endParaRPr lang="de-DE"/>
        </a:p>
      </dgm:t>
    </dgm:pt>
    <dgm:pt modelId="{EEB7D4A5-A072-4ED0-A45F-E4ADBD4ABB22}" type="pres">
      <dgm:prSet presAssocID="{D8ED1358-4811-45D6-A676-3934928EE658}" presName="childText" presStyleLbl="bgAcc1" presStyleIdx="4" presStyleCnt="10" custScaleX="371209">
        <dgm:presLayoutVars>
          <dgm:bulletEnabled val="1"/>
        </dgm:presLayoutVars>
      </dgm:prSet>
      <dgm:spPr/>
      <dgm:t>
        <a:bodyPr/>
        <a:lstStyle/>
        <a:p>
          <a:endParaRPr lang="de-DE"/>
        </a:p>
      </dgm:t>
    </dgm:pt>
    <dgm:pt modelId="{B1269F2C-D173-4230-9E5A-82698ACEAB1C}" type="pres">
      <dgm:prSet presAssocID="{5743A6E0-A195-4977-9042-EC0C26B0A442}" presName="Name13" presStyleLbl="parChTrans1D2" presStyleIdx="5" presStyleCnt="10" custSzX="408083"/>
      <dgm:spPr/>
      <dgm:t>
        <a:bodyPr/>
        <a:lstStyle/>
        <a:p>
          <a:endParaRPr lang="de-DE"/>
        </a:p>
      </dgm:t>
    </dgm:pt>
    <dgm:pt modelId="{11F2B5D9-735B-4018-95DB-E7779BB83E47}" type="pres">
      <dgm:prSet presAssocID="{4D6CF39D-3F24-4215-8A69-CDE9D562DB9D}" presName="childText" presStyleLbl="bgAcc1" presStyleIdx="5" presStyleCnt="10" custScaleX="371209">
        <dgm:presLayoutVars>
          <dgm:bulletEnabled val="1"/>
        </dgm:presLayoutVars>
      </dgm:prSet>
      <dgm:spPr/>
      <dgm:t>
        <a:bodyPr/>
        <a:lstStyle/>
        <a:p>
          <a:endParaRPr lang="de-DE"/>
        </a:p>
      </dgm:t>
    </dgm:pt>
    <dgm:pt modelId="{C8EF1984-910E-4721-8C9B-8024BEAFA801}" type="pres">
      <dgm:prSet presAssocID="{0986C251-EDB7-436F-A43A-26D707A1B5A4}" presName="Name13" presStyleLbl="parChTrans1D2" presStyleIdx="6" presStyleCnt="10" custSzX="408083"/>
      <dgm:spPr/>
      <dgm:t>
        <a:bodyPr/>
        <a:lstStyle/>
        <a:p>
          <a:endParaRPr lang="de-DE"/>
        </a:p>
      </dgm:t>
    </dgm:pt>
    <dgm:pt modelId="{00555C87-B9ED-4BB2-84B3-42DE4D873BC9}" type="pres">
      <dgm:prSet presAssocID="{5D540960-741D-458F-A710-F58D211F9155}" presName="childText" presStyleLbl="bgAcc1" presStyleIdx="6" presStyleCnt="10" custScaleX="371209">
        <dgm:presLayoutVars>
          <dgm:bulletEnabled val="1"/>
        </dgm:presLayoutVars>
      </dgm:prSet>
      <dgm:spPr/>
      <dgm:t>
        <a:bodyPr/>
        <a:lstStyle/>
        <a:p>
          <a:endParaRPr lang="de-DE"/>
        </a:p>
      </dgm:t>
    </dgm:pt>
    <dgm:pt modelId="{A8135623-CACC-4EFD-ADB4-08CD21475D04}" type="pres">
      <dgm:prSet presAssocID="{A89B9B60-F605-4064-B933-5672BD852FA4}" presName="root" presStyleCnt="0"/>
      <dgm:spPr/>
      <dgm:t>
        <a:bodyPr/>
        <a:lstStyle/>
        <a:p>
          <a:endParaRPr lang="de-DE"/>
        </a:p>
      </dgm:t>
    </dgm:pt>
    <dgm:pt modelId="{B26EC557-F76C-453D-9F84-B185D72EB0B9}" type="pres">
      <dgm:prSet presAssocID="{A89B9B60-F605-4064-B933-5672BD852FA4}" presName="rootComposite" presStyleCnt="0"/>
      <dgm:spPr/>
      <dgm:t>
        <a:bodyPr/>
        <a:lstStyle/>
        <a:p>
          <a:endParaRPr lang="de-DE"/>
        </a:p>
      </dgm:t>
    </dgm:pt>
    <dgm:pt modelId="{2BA3F566-956E-4EFE-B5FD-7913B3D5EC81}" type="pres">
      <dgm:prSet presAssocID="{A89B9B60-F605-4064-B933-5672BD852FA4}" presName="rootText" presStyleLbl="node1" presStyleIdx="1" presStyleCnt="2" custScaleX="360981"/>
      <dgm:spPr/>
      <dgm:t>
        <a:bodyPr/>
        <a:lstStyle/>
        <a:p>
          <a:endParaRPr lang="de-DE"/>
        </a:p>
      </dgm:t>
    </dgm:pt>
    <dgm:pt modelId="{C53275CB-02B9-4AA2-85F0-C798440017A7}" type="pres">
      <dgm:prSet presAssocID="{A89B9B60-F605-4064-B933-5672BD852FA4}" presName="rootConnector" presStyleLbl="node1" presStyleIdx="1" presStyleCnt="2"/>
      <dgm:spPr/>
      <dgm:t>
        <a:bodyPr/>
        <a:lstStyle/>
        <a:p>
          <a:endParaRPr lang="de-DE"/>
        </a:p>
      </dgm:t>
    </dgm:pt>
    <dgm:pt modelId="{1E90E588-2C08-44BF-B192-33FCA3727956}" type="pres">
      <dgm:prSet presAssocID="{A89B9B60-F605-4064-B933-5672BD852FA4}" presName="childShape" presStyleCnt="0"/>
      <dgm:spPr/>
      <dgm:t>
        <a:bodyPr/>
        <a:lstStyle/>
        <a:p>
          <a:endParaRPr lang="de-DE"/>
        </a:p>
      </dgm:t>
    </dgm:pt>
    <dgm:pt modelId="{A0C8689D-AA0E-4DD3-821B-D4127DEE9D0F}" type="pres">
      <dgm:prSet presAssocID="{1975441E-B24A-4D72-ABEF-552CBEC1556A}" presName="Name13" presStyleLbl="parChTrans1D2" presStyleIdx="7" presStyleCnt="10" custSzX="408083"/>
      <dgm:spPr/>
      <dgm:t>
        <a:bodyPr/>
        <a:lstStyle/>
        <a:p>
          <a:endParaRPr lang="de-DE"/>
        </a:p>
      </dgm:t>
    </dgm:pt>
    <dgm:pt modelId="{18CD2784-5AF5-4B7B-B84F-13C97A046E67}" type="pres">
      <dgm:prSet presAssocID="{5B3A6CCB-26DD-4A69-B65A-E51918A3AD54}" presName="childText" presStyleLbl="bgAcc1" presStyleIdx="7" presStyleCnt="10" custScaleX="360981">
        <dgm:presLayoutVars>
          <dgm:bulletEnabled val="1"/>
        </dgm:presLayoutVars>
      </dgm:prSet>
      <dgm:spPr/>
      <dgm:t>
        <a:bodyPr/>
        <a:lstStyle/>
        <a:p>
          <a:endParaRPr lang="de-DE"/>
        </a:p>
      </dgm:t>
    </dgm:pt>
    <dgm:pt modelId="{4CB1E2C6-A186-4BAB-94AD-865FFA0B784F}" type="pres">
      <dgm:prSet presAssocID="{8D0DF282-99D7-4D59-914A-3B579FBA8A2F}" presName="Name13" presStyleLbl="parChTrans1D2" presStyleIdx="8" presStyleCnt="10" custSzX="408083"/>
      <dgm:spPr/>
      <dgm:t>
        <a:bodyPr/>
        <a:lstStyle/>
        <a:p>
          <a:endParaRPr lang="de-DE"/>
        </a:p>
      </dgm:t>
    </dgm:pt>
    <dgm:pt modelId="{0CBFB70B-10D2-4E9D-BF67-F45BBE4C6FDD}" type="pres">
      <dgm:prSet presAssocID="{5E01B50A-2528-4C3F-8134-73B2EC0EE4D6}" presName="childText" presStyleLbl="bgAcc1" presStyleIdx="8" presStyleCnt="10" custScaleX="360981">
        <dgm:presLayoutVars>
          <dgm:bulletEnabled val="1"/>
        </dgm:presLayoutVars>
      </dgm:prSet>
      <dgm:spPr/>
      <dgm:t>
        <a:bodyPr/>
        <a:lstStyle/>
        <a:p>
          <a:endParaRPr lang="de-DE"/>
        </a:p>
      </dgm:t>
    </dgm:pt>
    <dgm:pt modelId="{BBFE54B4-A5D9-4C01-B572-BF0A532BDC85}" type="pres">
      <dgm:prSet presAssocID="{EA7540D3-B6F0-45B3-9234-2FC621D681B6}" presName="Name13" presStyleLbl="parChTrans1D2" presStyleIdx="9" presStyleCnt="10" custSzX="408083"/>
      <dgm:spPr/>
      <dgm:t>
        <a:bodyPr/>
        <a:lstStyle/>
        <a:p>
          <a:endParaRPr lang="de-DE"/>
        </a:p>
      </dgm:t>
    </dgm:pt>
    <dgm:pt modelId="{131B9D76-7B75-4D58-800C-143B057B3E27}" type="pres">
      <dgm:prSet presAssocID="{F1A30D62-A8BD-4823-A21C-7034C092C423}" presName="childText" presStyleLbl="bgAcc1" presStyleIdx="9" presStyleCnt="10" custScaleX="360981">
        <dgm:presLayoutVars>
          <dgm:bulletEnabled val="1"/>
        </dgm:presLayoutVars>
      </dgm:prSet>
      <dgm:spPr/>
      <dgm:t>
        <a:bodyPr/>
        <a:lstStyle/>
        <a:p>
          <a:endParaRPr lang="de-DE"/>
        </a:p>
      </dgm:t>
    </dgm:pt>
  </dgm:ptLst>
  <dgm:cxnLst>
    <dgm:cxn modelId="{692C5645-1D14-4D46-89D1-3AB12CEB8463}" type="presOf" srcId="{77FE415E-5106-42A8-A6FB-1AC15B59BC2F}" destId="{2D3D8F1F-5DC3-4A7F-9F59-B030C779A6E9}" srcOrd="0" destOrd="0" presId="urn:microsoft.com/office/officeart/2005/8/layout/hierarchy3"/>
    <dgm:cxn modelId="{BCA3FFAB-F171-41E6-9A62-735B6B6137C5}" type="presOf" srcId="{EA7540D3-B6F0-45B3-9234-2FC621D681B6}" destId="{BBFE54B4-A5D9-4C01-B572-BF0A532BDC85}" srcOrd="0" destOrd="0" presId="urn:microsoft.com/office/officeart/2005/8/layout/hierarchy3"/>
    <dgm:cxn modelId="{05F66350-1E79-48DF-9FCC-DB17CDCCF441}" srcId="{0DFE2765-6313-4264-9447-E808F5BA1757}" destId="{E9348E9F-49AE-4CB4-80D3-50E4B14CD66D}" srcOrd="1" destOrd="0" parTransId="{263AADB9-95D4-4F43-806F-8A0F8F466357}" sibTransId="{71C2C283-FE84-4341-AD19-677DC91E68B1}"/>
    <dgm:cxn modelId="{D658DC9A-CBE5-42A0-B327-35D562C1F708}" type="presOf" srcId="{E9348E9F-49AE-4CB4-80D3-50E4B14CD66D}" destId="{FA4708A0-0890-43E9-809A-FA9BCDCAC47B}" srcOrd="0" destOrd="0" presId="urn:microsoft.com/office/officeart/2005/8/layout/hierarchy3"/>
    <dgm:cxn modelId="{1FD37EA4-FFF2-4579-86E6-6F74868B149F}" srcId="{0DFE2765-6313-4264-9447-E808F5BA1757}" destId="{E859739C-DB5C-4A3D-864E-F294F0AB23DE}" srcOrd="2" destOrd="0" parTransId="{9E13670E-E433-4B2D-8152-9F3024268B68}" sibTransId="{76CCCBE4-A394-448B-8D3F-3A6EDB91077A}"/>
    <dgm:cxn modelId="{A528BC1D-FE55-4084-9177-4D071B3543D9}" srcId="{BF230314-881B-4CB0-81EE-DFF02DF48ABA}" destId="{A89B9B60-F605-4064-B933-5672BD852FA4}" srcOrd="1" destOrd="0" parTransId="{68C2DD5A-6245-49C8-B638-932C4ACD8F01}" sibTransId="{7DE8CD7D-074B-4BE9-9A78-15FBBDB4EC73}"/>
    <dgm:cxn modelId="{C71D5487-7C99-4FF3-9DAA-C9D1F600B9BF}" type="presOf" srcId="{5B3A6CCB-26DD-4A69-B65A-E51918A3AD54}" destId="{18CD2784-5AF5-4B7B-B84F-13C97A046E67}" srcOrd="0" destOrd="0" presId="urn:microsoft.com/office/officeart/2005/8/layout/hierarchy3"/>
    <dgm:cxn modelId="{0B90F699-1602-41E3-B2CB-A4B0DFDD2A04}" type="presOf" srcId="{0DFE2765-6313-4264-9447-E808F5BA1757}" destId="{BED5C6DB-A273-4CF4-A6A5-D5541651D5A3}" srcOrd="0" destOrd="0" presId="urn:microsoft.com/office/officeart/2005/8/layout/hierarchy3"/>
    <dgm:cxn modelId="{51BA6C34-17B4-4034-A5D1-7161E093B026}" type="presOf" srcId="{6AD681F7-E7BC-4EB7-B101-2A590CBE57FE}" destId="{B8AD397C-16C2-4733-B350-F73C0422FE43}" srcOrd="0" destOrd="0" presId="urn:microsoft.com/office/officeart/2005/8/layout/hierarchy3"/>
    <dgm:cxn modelId="{7F5D40BB-3DD4-4573-B479-65265EB8254A}" type="presOf" srcId="{5D540960-741D-458F-A710-F58D211F9155}" destId="{00555C87-B9ED-4BB2-84B3-42DE4D873BC9}" srcOrd="0" destOrd="0" presId="urn:microsoft.com/office/officeart/2005/8/layout/hierarchy3"/>
    <dgm:cxn modelId="{FFF59552-BDD1-454C-91E8-BEB6ACC1D888}" type="presOf" srcId="{5E01B50A-2528-4C3F-8134-73B2EC0EE4D6}" destId="{0CBFB70B-10D2-4E9D-BF67-F45BBE4C6FDD}" srcOrd="0" destOrd="0" presId="urn:microsoft.com/office/officeart/2005/8/layout/hierarchy3"/>
    <dgm:cxn modelId="{627AD94B-DF70-4650-A3C8-72A4939BB6C4}" srcId="{BF230314-881B-4CB0-81EE-DFF02DF48ABA}" destId="{0DFE2765-6313-4264-9447-E808F5BA1757}" srcOrd="0" destOrd="0" parTransId="{BAB056F8-E0D1-435B-8A45-3510AB50045E}" sibTransId="{D96995C1-3BFE-44C9-8D22-168B009E84E8}"/>
    <dgm:cxn modelId="{6C0EDBDA-E8D2-4B46-AFB3-C9D5E02C8B3F}" srcId="{0DFE2765-6313-4264-9447-E808F5BA1757}" destId="{D8ED1358-4811-45D6-A676-3934928EE658}" srcOrd="4" destOrd="0" parTransId="{77FE415E-5106-42A8-A6FB-1AC15B59BC2F}" sibTransId="{938B0B1C-50CF-456D-837C-8355F3D64BCE}"/>
    <dgm:cxn modelId="{141B8034-9207-481B-905B-5B14B2EE40D2}" type="presOf" srcId="{0986C251-EDB7-436F-A43A-26D707A1B5A4}" destId="{C8EF1984-910E-4721-8C9B-8024BEAFA801}" srcOrd="0" destOrd="0" presId="urn:microsoft.com/office/officeart/2005/8/layout/hierarchy3"/>
    <dgm:cxn modelId="{FEC6C46F-165E-43A3-BA2E-BE288B9BD4E8}" type="presOf" srcId="{A89B9B60-F605-4064-B933-5672BD852FA4}" destId="{2BA3F566-956E-4EFE-B5FD-7913B3D5EC81}" srcOrd="0" destOrd="0" presId="urn:microsoft.com/office/officeart/2005/8/layout/hierarchy3"/>
    <dgm:cxn modelId="{B9931118-A8DC-46DB-89CF-933B9F783E94}" type="presOf" srcId="{2E5C0B38-9E5E-4A53-8798-9A3A9159CE16}" destId="{48134FA5-AFD4-4140-A30D-53E6200CDA13}" srcOrd="0" destOrd="0" presId="urn:microsoft.com/office/officeart/2005/8/layout/hierarchy3"/>
    <dgm:cxn modelId="{868DD4DD-B849-4D82-9413-E3217EFC74C8}" type="presOf" srcId="{F1A30D62-A8BD-4823-A21C-7034C092C423}" destId="{131B9D76-7B75-4D58-800C-143B057B3E27}" srcOrd="0" destOrd="0" presId="urn:microsoft.com/office/officeart/2005/8/layout/hierarchy3"/>
    <dgm:cxn modelId="{A6EBA0C3-AC9A-4C58-BDD2-ABBED35BE193}" type="presOf" srcId="{BF230314-881B-4CB0-81EE-DFF02DF48ABA}" destId="{2115B3AD-9844-4566-89F7-B84796F15634}" srcOrd="0" destOrd="0" presId="urn:microsoft.com/office/officeart/2005/8/layout/hierarchy3"/>
    <dgm:cxn modelId="{BCB13D65-B11A-490F-A34F-D7409C345844}" type="presOf" srcId="{D8ED1358-4811-45D6-A676-3934928EE658}" destId="{EEB7D4A5-A072-4ED0-A45F-E4ADBD4ABB22}" srcOrd="0" destOrd="0" presId="urn:microsoft.com/office/officeart/2005/8/layout/hierarchy3"/>
    <dgm:cxn modelId="{0BCD4F82-3A6B-4DBA-91E9-2AFD16EA41A0}" type="presOf" srcId="{7285BC0F-F3BA-4A73-86BC-1812A40CE3F6}" destId="{B8AB3DFF-9449-4699-AAFA-375DE07394AE}" srcOrd="0" destOrd="0" presId="urn:microsoft.com/office/officeart/2005/8/layout/hierarchy3"/>
    <dgm:cxn modelId="{FB0CEDA8-187C-465F-A42C-AFC02D02CA02}" type="presOf" srcId="{E859739C-DB5C-4A3D-864E-F294F0AB23DE}" destId="{3359F926-43C2-464A-8206-2448AF712934}" srcOrd="0" destOrd="0" presId="urn:microsoft.com/office/officeart/2005/8/layout/hierarchy3"/>
    <dgm:cxn modelId="{9D512E0A-EAC2-40FE-8750-288A1C1A75D7}" srcId="{0DFE2765-6313-4264-9447-E808F5BA1757}" destId="{7285BC0F-F3BA-4A73-86BC-1812A40CE3F6}" srcOrd="0" destOrd="0" parTransId="{6AD681F7-E7BC-4EB7-B101-2A590CBE57FE}" sibTransId="{BBFFF117-A370-4DC8-A42D-E5B6635D0D05}"/>
    <dgm:cxn modelId="{CFF795D8-90DA-443A-9C69-9BA04D650EB6}" srcId="{A89B9B60-F605-4064-B933-5672BD852FA4}" destId="{5B3A6CCB-26DD-4A69-B65A-E51918A3AD54}" srcOrd="0" destOrd="0" parTransId="{1975441E-B24A-4D72-ABEF-552CBEC1556A}" sibTransId="{A546B569-F022-4321-99E8-293F92802D4B}"/>
    <dgm:cxn modelId="{BDC1059A-D847-4C11-A776-D18068DDCBE0}" type="presOf" srcId="{4D6CF39D-3F24-4215-8A69-CDE9D562DB9D}" destId="{11F2B5D9-735B-4018-95DB-E7779BB83E47}" srcOrd="0" destOrd="0" presId="urn:microsoft.com/office/officeart/2005/8/layout/hierarchy3"/>
    <dgm:cxn modelId="{7FB1C85F-BECD-4A40-B791-38DDE33272D8}" srcId="{0DFE2765-6313-4264-9447-E808F5BA1757}" destId="{4D6CF39D-3F24-4215-8A69-CDE9D562DB9D}" srcOrd="5" destOrd="0" parTransId="{5743A6E0-A195-4977-9042-EC0C26B0A442}" sibTransId="{A9DA0C69-6511-40E6-A63B-D3F739818570}"/>
    <dgm:cxn modelId="{CAF0ADA7-A980-4D48-85CC-2B169D257221}" type="presOf" srcId="{9E13670E-E433-4B2D-8152-9F3024268B68}" destId="{5DE74A58-FF21-491B-9128-71AF24D09A59}" srcOrd="0" destOrd="0" presId="urn:microsoft.com/office/officeart/2005/8/layout/hierarchy3"/>
    <dgm:cxn modelId="{34CF8ADB-7F20-4404-A93A-73942FEDDCAF}" srcId="{0DFE2765-6313-4264-9447-E808F5BA1757}" destId="{5D540960-741D-458F-A710-F58D211F9155}" srcOrd="6" destOrd="0" parTransId="{0986C251-EDB7-436F-A43A-26D707A1B5A4}" sibTransId="{E2290112-7B9A-4330-B169-146862DAAA9A}"/>
    <dgm:cxn modelId="{CEF28390-B86D-4282-841B-BC18B55D02DE}" srcId="{0DFE2765-6313-4264-9447-E808F5BA1757}" destId="{77A36315-FA6F-43DD-8143-A4FE38CCA957}" srcOrd="3" destOrd="0" parTransId="{2E5C0B38-9E5E-4A53-8798-9A3A9159CE16}" sibTransId="{47799C20-24BD-4333-9954-846E3E50D312}"/>
    <dgm:cxn modelId="{FAAF489C-7D35-4412-8E69-E0AE7681C832}" type="presOf" srcId="{1975441E-B24A-4D72-ABEF-552CBEC1556A}" destId="{A0C8689D-AA0E-4DD3-821B-D4127DEE9D0F}" srcOrd="0" destOrd="0" presId="urn:microsoft.com/office/officeart/2005/8/layout/hierarchy3"/>
    <dgm:cxn modelId="{1804B821-BE76-4B24-AF8A-D83639BAC2EC}" srcId="{A89B9B60-F605-4064-B933-5672BD852FA4}" destId="{5E01B50A-2528-4C3F-8134-73B2EC0EE4D6}" srcOrd="1" destOrd="0" parTransId="{8D0DF282-99D7-4D59-914A-3B579FBA8A2F}" sibTransId="{63F6EBEA-0282-4616-9B26-53819F59F5EB}"/>
    <dgm:cxn modelId="{6A5CF1FB-C0DD-437B-8EEC-731439D13CE1}" type="presOf" srcId="{8D0DF282-99D7-4D59-914A-3B579FBA8A2F}" destId="{4CB1E2C6-A186-4BAB-94AD-865FFA0B784F}" srcOrd="0" destOrd="0" presId="urn:microsoft.com/office/officeart/2005/8/layout/hierarchy3"/>
    <dgm:cxn modelId="{FADC6178-F93F-4E20-8A37-90EC369CE1E6}" type="presOf" srcId="{5743A6E0-A195-4977-9042-EC0C26B0A442}" destId="{B1269F2C-D173-4230-9E5A-82698ACEAB1C}" srcOrd="0" destOrd="0" presId="urn:microsoft.com/office/officeart/2005/8/layout/hierarchy3"/>
    <dgm:cxn modelId="{7BA84F9C-52E7-4D54-ADB5-AB4B73DE4657}" type="presOf" srcId="{0DFE2765-6313-4264-9447-E808F5BA1757}" destId="{067CA8DB-B98F-4065-8A99-CE0FBF281DDE}" srcOrd="1" destOrd="0" presId="urn:microsoft.com/office/officeart/2005/8/layout/hierarchy3"/>
    <dgm:cxn modelId="{30B10D23-008A-4331-83A5-623E44FD9C27}" type="presOf" srcId="{A89B9B60-F605-4064-B933-5672BD852FA4}" destId="{C53275CB-02B9-4AA2-85F0-C798440017A7}" srcOrd="1" destOrd="0" presId="urn:microsoft.com/office/officeart/2005/8/layout/hierarchy3"/>
    <dgm:cxn modelId="{81988249-BBF2-4994-97F9-602C2D56A8EB}" srcId="{A89B9B60-F605-4064-B933-5672BD852FA4}" destId="{F1A30D62-A8BD-4823-A21C-7034C092C423}" srcOrd="2" destOrd="0" parTransId="{EA7540D3-B6F0-45B3-9234-2FC621D681B6}" sibTransId="{A1ABCA68-023B-4C82-A640-B88FF5CAE1AE}"/>
    <dgm:cxn modelId="{8502FEB5-6AB8-43FA-939B-B903C78C2C39}" type="presOf" srcId="{263AADB9-95D4-4F43-806F-8A0F8F466357}" destId="{A420545C-E3E0-45B5-B299-6EE5764C9B16}" srcOrd="0" destOrd="0" presId="urn:microsoft.com/office/officeart/2005/8/layout/hierarchy3"/>
    <dgm:cxn modelId="{489CC25F-8CC1-44B9-A116-D14F55A3D6EE}" type="presOf" srcId="{77A36315-FA6F-43DD-8143-A4FE38CCA957}" destId="{565BE7D6-4BF2-443C-A666-0F5B88A43F31}" srcOrd="0" destOrd="0" presId="urn:microsoft.com/office/officeart/2005/8/layout/hierarchy3"/>
    <dgm:cxn modelId="{F21AFA55-05E0-4A03-9524-F36A3D3C4F11}" type="presParOf" srcId="{2115B3AD-9844-4566-89F7-B84796F15634}" destId="{20166F49-DC81-4AF9-BA8A-F23AE126FCEB}" srcOrd="0" destOrd="0" presId="urn:microsoft.com/office/officeart/2005/8/layout/hierarchy3"/>
    <dgm:cxn modelId="{8BA12868-61E6-40F4-8970-EF6F735F71D0}" type="presParOf" srcId="{20166F49-DC81-4AF9-BA8A-F23AE126FCEB}" destId="{B9C1D30F-60FB-4867-9072-7DD136B3FAA8}" srcOrd="0" destOrd="0" presId="urn:microsoft.com/office/officeart/2005/8/layout/hierarchy3"/>
    <dgm:cxn modelId="{1E55DCD1-AE69-42F7-996C-53C74A7B967F}" type="presParOf" srcId="{B9C1D30F-60FB-4867-9072-7DD136B3FAA8}" destId="{BED5C6DB-A273-4CF4-A6A5-D5541651D5A3}" srcOrd="0" destOrd="0" presId="urn:microsoft.com/office/officeart/2005/8/layout/hierarchy3"/>
    <dgm:cxn modelId="{86E03665-498C-474D-987B-80B42B34AB9A}" type="presParOf" srcId="{B9C1D30F-60FB-4867-9072-7DD136B3FAA8}" destId="{067CA8DB-B98F-4065-8A99-CE0FBF281DDE}" srcOrd="1" destOrd="0" presId="urn:microsoft.com/office/officeart/2005/8/layout/hierarchy3"/>
    <dgm:cxn modelId="{B44EF29F-E32F-405D-8003-BF04123309C5}" type="presParOf" srcId="{20166F49-DC81-4AF9-BA8A-F23AE126FCEB}" destId="{70A40B1A-0A20-4F11-8294-744B63F6378A}" srcOrd="1" destOrd="0" presId="urn:microsoft.com/office/officeart/2005/8/layout/hierarchy3"/>
    <dgm:cxn modelId="{D08CB73A-DA72-47F4-87C0-EBBBBE0760A8}" type="presParOf" srcId="{70A40B1A-0A20-4F11-8294-744B63F6378A}" destId="{B8AD397C-16C2-4733-B350-F73C0422FE43}" srcOrd="0" destOrd="0" presId="urn:microsoft.com/office/officeart/2005/8/layout/hierarchy3"/>
    <dgm:cxn modelId="{94B3F777-5D41-420A-8715-0198AD0AB337}" type="presParOf" srcId="{70A40B1A-0A20-4F11-8294-744B63F6378A}" destId="{B8AB3DFF-9449-4699-AAFA-375DE07394AE}" srcOrd="1" destOrd="0" presId="urn:microsoft.com/office/officeart/2005/8/layout/hierarchy3"/>
    <dgm:cxn modelId="{E0339B89-BC6B-46D8-95E2-AB59A7E9E93D}" type="presParOf" srcId="{70A40B1A-0A20-4F11-8294-744B63F6378A}" destId="{A420545C-E3E0-45B5-B299-6EE5764C9B16}" srcOrd="2" destOrd="0" presId="urn:microsoft.com/office/officeart/2005/8/layout/hierarchy3"/>
    <dgm:cxn modelId="{913E6B2F-07E5-4F43-A040-2F410C9EE15B}" type="presParOf" srcId="{70A40B1A-0A20-4F11-8294-744B63F6378A}" destId="{FA4708A0-0890-43E9-809A-FA9BCDCAC47B}" srcOrd="3" destOrd="0" presId="urn:microsoft.com/office/officeart/2005/8/layout/hierarchy3"/>
    <dgm:cxn modelId="{5D8B0E55-4114-4B81-9825-0F5B1A940702}" type="presParOf" srcId="{70A40B1A-0A20-4F11-8294-744B63F6378A}" destId="{5DE74A58-FF21-491B-9128-71AF24D09A59}" srcOrd="4" destOrd="0" presId="urn:microsoft.com/office/officeart/2005/8/layout/hierarchy3"/>
    <dgm:cxn modelId="{C569AB32-F99A-4CF9-BB66-07B3DCD804FC}" type="presParOf" srcId="{70A40B1A-0A20-4F11-8294-744B63F6378A}" destId="{3359F926-43C2-464A-8206-2448AF712934}" srcOrd="5" destOrd="0" presId="urn:microsoft.com/office/officeart/2005/8/layout/hierarchy3"/>
    <dgm:cxn modelId="{3EFDB000-E548-4C40-A161-804D8E727668}" type="presParOf" srcId="{70A40B1A-0A20-4F11-8294-744B63F6378A}" destId="{48134FA5-AFD4-4140-A30D-53E6200CDA13}" srcOrd="6" destOrd="0" presId="urn:microsoft.com/office/officeart/2005/8/layout/hierarchy3"/>
    <dgm:cxn modelId="{BBDB279B-F74F-4746-9EA3-44AFE60FD634}" type="presParOf" srcId="{70A40B1A-0A20-4F11-8294-744B63F6378A}" destId="{565BE7D6-4BF2-443C-A666-0F5B88A43F31}" srcOrd="7" destOrd="0" presId="urn:microsoft.com/office/officeart/2005/8/layout/hierarchy3"/>
    <dgm:cxn modelId="{4802973C-BFFE-4281-A81D-9BDC4BC488B0}" type="presParOf" srcId="{70A40B1A-0A20-4F11-8294-744B63F6378A}" destId="{2D3D8F1F-5DC3-4A7F-9F59-B030C779A6E9}" srcOrd="8" destOrd="0" presId="urn:microsoft.com/office/officeart/2005/8/layout/hierarchy3"/>
    <dgm:cxn modelId="{DF3A3C04-438F-4AA3-B57F-3E371E007AD7}" type="presParOf" srcId="{70A40B1A-0A20-4F11-8294-744B63F6378A}" destId="{EEB7D4A5-A072-4ED0-A45F-E4ADBD4ABB22}" srcOrd="9" destOrd="0" presId="urn:microsoft.com/office/officeart/2005/8/layout/hierarchy3"/>
    <dgm:cxn modelId="{476D49A5-B6AC-45D4-ABA3-2208DC3EB641}" type="presParOf" srcId="{70A40B1A-0A20-4F11-8294-744B63F6378A}" destId="{B1269F2C-D173-4230-9E5A-82698ACEAB1C}" srcOrd="10" destOrd="0" presId="urn:microsoft.com/office/officeart/2005/8/layout/hierarchy3"/>
    <dgm:cxn modelId="{5A24B04D-0781-464B-97B4-D335879EDBC1}" type="presParOf" srcId="{70A40B1A-0A20-4F11-8294-744B63F6378A}" destId="{11F2B5D9-735B-4018-95DB-E7779BB83E47}" srcOrd="11" destOrd="0" presId="urn:microsoft.com/office/officeart/2005/8/layout/hierarchy3"/>
    <dgm:cxn modelId="{77CF1327-5769-4DA5-AC1B-2FF87512AA80}" type="presParOf" srcId="{70A40B1A-0A20-4F11-8294-744B63F6378A}" destId="{C8EF1984-910E-4721-8C9B-8024BEAFA801}" srcOrd="12" destOrd="0" presId="urn:microsoft.com/office/officeart/2005/8/layout/hierarchy3"/>
    <dgm:cxn modelId="{0D7B91B9-98F5-4415-9B11-FC9D4545F8E2}" type="presParOf" srcId="{70A40B1A-0A20-4F11-8294-744B63F6378A}" destId="{00555C87-B9ED-4BB2-84B3-42DE4D873BC9}" srcOrd="13" destOrd="0" presId="urn:microsoft.com/office/officeart/2005/8/layout/hierarchy3"/>
    <dgm:cxn modelId="{86E7CC4B-4606-4FBF-A140-91A4DD8B7675}" type="presParOf" srcId="{2115B3AD-9844-4566-89F7-B84796F15634}" destId="{A8135623-CACC-4EFD-ADB4-08CD21475D04}" srcOrd="1" destOrd="0" presId="urn:microsoft.com/office/officeart/2005/8/layout/hierarchy3"/>
    <dgm:cxn modelId="{7C3B3F86-2B07-4C00-AB0D-ED3E22BAC8DE}" type="presParOf" srcId="{A8135623-CACC-4EFD-ADB4-08CD21475D04}" destId="{B26EC557-F76C-453D-9F84-B185D72EB0B9}" srcOrd="0" destOrd="0" presId="urn:microsoft.com/office/officeart/2005/8/layout/hierarchy3"/>
    <dgm:cxn modelId="{4E87023D-8DB8-4BAE-AC80-7C7D383F3182}" type="presParOf" srcId="{B26EC557-F76C-453D-9F84-B185D72EB0B9}" destId="{2BA3F566-956E-4EFE-B5FD-7913B3D5EC81}" srcOrd="0" destOrd="0" presId="urn:microsoft.com/office/officeart/2005/8/layout/hierarchy3"/>
    <dgm:cxn modelId="{C3AB443A-D3D2-4C8A-A63E-16950E7E8C52}" type="presParOf" srcId="{B26EC557-F76C-453D-9F84-B185D72EB0B9}" destId="{C53275CB-02B9-4AA2-85F0-C798440017A7}" srcOrd="1" destOrd="0" presId="urn:microsoft.com/office/officeart/2005/8/layout/hierarchy3"/>
    <dgm:cxn modelId="{2BAA8141-4F9F-4F33-8ECE-ACBFBA1E3BA0}" type="presParOf" srcId="{A8135623-CACC-4EFD-ADB4-08CD21475D04}" destId="{1E90E588-2C08-44BF-B192-33FCA3727956}" srcOrd="1" destOrd="0" presId="urn:microsoft.com/office/officeart/2005/8/layout/hierarchy3"/>
    <dgm:cxn modelId="{538A0C6E-D116-4B95-9ED2-4315C3810499}" type="presParOf" srcId="{1E90E588-2C08-44BF-B192-33FCA3727956}" destId="{A0C8689D-AA0E-4DD3-821B-D4127DEE9D0F}" srcOrd="0" destOrd="0" presId="urn:microsoft.com/office/officeart/2005/8/layout/hierarchy3"/>
    <dgm:cxn modelId="{12E79D39-C683-436D-B5C5-19C13700B361}" type="presParOf" srcId="{1E90E588-2C08-44BF-B192-33FCA3727956}" destId="{18CD2784-5AF5-4B7B-B84F-13C97A046E67}" srcOrd="1" destOrd="0" presId="urn:microsoft.com/office/officeart/2005/8/layout/hierarchy3"/>
    <dgm:cxn modelId="{A3FE9C2C-2A72-4AE5-97FA-FB08BCEFF7CF}" type="presParOf" srcId="{1E90E588-2C08-44BF-B192-33FCA3727956}" destId="{4CB1E2C6-A186-4BAB-94AD-865FFA0B784F}" srcOrd="2" destOrd="0" presId="urn:microsoft.com/office/officeart/2005/8/layout/hierarchy3"/>
    <dgm:cxn modelId="{B0CEB578-DF0A-4172-8662-5F6DF64FEEB6}" type="presParOf" srcId="{1E90E588-2C08-44BF-B192-33FCA3727956}" destId="{0CBFB70B-10D2-4E9D-BF67-F45BBE4C6FDD}" srcOrd="3" destOrd="0" presId="urn:microsoft.com/office/officeart/2005/8/layout/hierarchy3"/>
    <dgm:cxn modelId="{DF9177B2-C9B5-4E5E-A204-3F5BC9F21E39}" type="presParOf" srcId="{1E90E588-2C08-44BF-B192-33FCA3727956}" destId="{BBFE54B4-A5D9-4C01-B572-BF0A532BDC85}" srcOrd="4" destOrd="0" presId="urn:microsoft.com/office/officeart/2005/8/layout/hierarchy3"/>
    <dgm:cxn modelId="{AC60AD9E-1E74-40B3-B3A7-EFD1F42634F3}" type="presParOf" srcId="{1E90E588-2C08-44BF-B192-33FCA3727956}" destId="{131B9D76-7B75-4D58-800C-143B057B3E27}" srcOrd="5" destOrd="0" presId="urn:microsoft.com/office/officeart/2005/8/layout/hierarchy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ED5C6DB-A273-4CF4-A6A5-D5541651D5A3}">
      <dsp:nvSpPr>
        <dsp:cNvPr id="0" name=""/>
        <dsp:cNvSpPr/>
      </dsp:nvSpPr>
      <dsp:spPr>
        <a:xfrm>
          <a:off x="668" y="422743"/>
          <a:ext cx="4009850" cy="674414"/>
        </a:xfrm>
        <a:prstGeom prst="roundRect">
          <a:avLst>
            <a:gd name="adj" fmla="val 10000"/>
          </a:avLst>
        </a:prstGeom>
        <a:solidFill>
          <a:schemeClr val="accent1">
            <a:shade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de-DE" sz="1800" kern="1200" dirty="0"/>
            <a:t>§ 3 UWG</a:t>
          </a:r>
        </a:p>
        <a:p>
          <a:pPr lvl="0" algn="ctr" defTabSz="800100">
            <a:lnSpc>
              <a:spcPct val="90000"/>
            </a:lnSpc>
            <a:spcBef>
              <a:spcPct val="0"/>
            </a:spcBef>
            <a:spcAft>
              <a:spcPct val="35000"/>
            </a:spcAft>
          </a:pPr>
          <a:r>
            <a:rPr lang="de-DE" sz="1800" kern="1200" dirty="0"/>
            <a:t>Generalklausel</a:t>
          </a:r>
        </a:p>
      </dsp:txBody>
      <dsp:txXfrm>
        <a:off x="668" y="422743"/>
        <a:ext cx="4009850" cy="674414"/>
      </dsp:txXfrm>
    </dsp:sp>
    <dsp:sp modelId="{A420545C-E3E0-45B5-B299-6EE5764C9B16}">
      <dsp:nvSpPr>
        <dsp:cNvPr id="0" name=""/>
        <dsp:cNvSpPr/>
      </dsp:nvSpPr>
      <dsp:spPr>
        <a:xfrm>
          <a:off x="401653" y="1097157"/>
          <a:ext cx="400985" cy="505810"/>
        </a:xfrm>
        <a:custGeom>
          <a:avLst/>
          <a:gdLst/>
          <a:ahLst/>
          <a:cxnLst/>
          <a:rect l="0" t="0" r="0" b="0"/>
          <a:pathLst>
            <a:path>
              <a:moveTo>
                <a:pt x="0" y="0"/>
              </a:moveTo>
              <a:lnTo>
                <a:pt x="0" y="505810"/>
              </a:lnTo>
              <a:lnTo>
                <a:pt x="400985" y="505810"/>
              </a:lnTo>
            </a:path>
          </a:pathLst>
        </a:custGeom>
        <a:noFill/>
        <a:ln w="12700" cap="flat" cmpd="sng" algn="ctr">
          <a:solidFill>
            <a:schemeClr val="accent1">
              <a:tint val="9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FA4708A0-0890-43E9-809A-FA9BCDCAC47B}">
      <dsp:nvSpPr>
        <dsp:cNvPr id="0" name=""/>
        <dsp:cNvSpPr/>
      </dsp:nvSpPr>
      <dsp:spPr>
        <a:xfrm>
          <a:off x="802638" y="1265761"/>
          <a:ext cx="3207880" cy="674414"/>
        </a:xfrm>
        <a:prstGeom prst="roundRect">
          <a:avLst>
            <a:gd name="adj" fmla="val 10000"/>
          </a:avLst>
        </a:prstGeom>
        <a:solidFill>
          <a:schemeClr val="lt1">
            <a:alpha val="90000"/>
            <a:hueOff val="0"/>
            <a:satOff val="0"/>
            <a:lumOff val="0"/>
            <a:alphaOff val="0"/>
          </a:schemeClr>
        </a:solidFill>
        <a:ln w="9525" cap="flat" cmpd="sng" algn="ctr">
          <a:solidFill>
            <a:schemeClr val="accent1">
              <a:shade val="50000"/>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de-DE" sz="1100" kern="1200" dirty="0"/>
            <a:t>§ 4</a:t>
          </a:r>
        </a:p>
        <a:p>
          <a:pPr lvl="0" algn="ctr" defTabSz="488950">
            <a:lnSpc>
              <a:spcPct val="90000"/>
            </a:lnSpc>
            <a:spcBef>
              <a:spcPct val="0"/>
            </a:spcBef>
            <a:spcAft>
              <a:spcPct val="35000"/>
            </a:spcAft>
          </a:pPr>
          <a:r>
            <a:rPr lang="de-DE" sz="1100" kern="1200" dirty="0"/>
            <a:t>einzelne Unzulässige geschäftliche Handlungen</a:t>
          </a:r>
        </a:p>
        <a:p>
          <a:pPr lvl="0" algn="ctr" defTabSz="488950">
            <a:lnSpc>
              <a:spcPct val="90000"/>
            </a:lnSpc>
            <a:spcBef>
              <a:spcPct val="0"/>
            </a:spcBef>
            <a:spcAft>
              <a:spcPct val="35000"/>
            </a:spcAft>
          </a:pPr>
          <a:endParaRPr lang="de-DE" sz="1100" kern="1200" dirty="0"/>
        </a:p>
      </dsp:txBody>
      <dsp:txXfrm>
        <a:off x="802638" y="1265761"/>
        <a:ext cx="3207880" cy="674414"/>
      </dsp:txXfrm>
    </dsp:sp>
    <dsp:sp modelId="{48134FA5-AFD4-4140-A30D-53E6200CDA13}">
      <dsp:nvSpPr>
        <dsp:cNvPr id="0" name=""/>
        <dsp:cNvSpPr/>
      </dsp:nvSpPr>
      <dsp:spPr>
        <a:xfrm>
          <a:off x="401653" y="1097157"/>
          <a:ext cx="400985" cy="1344417"/>
        </a:xfrm>
        <a:custGeom>
          <a:avLst/>
          <a:gdLst/>
          <a:ahLst/>
          <a:cxnLst/>
          <a:rect l="0" t="0" r="0" b="0"/>
          <a:pathLst>
            <a:path>
              <a:moveTo>
                <a:pt x="0" y="0"/>
              </a:moveTo>
              <a:lnTo>
                <a:pt x="0" y="1344417"/>
              </a:lnTo>
              <a:lnTo>
                <a:pt x="400985" y="1344417"/>
              </a:lnTo>
            </a:path>
          </a:pathLst>
        </a:custGeom>
        <a:noFill/>
        <a:ln w="12700" cap="flat" cmpd="sng" algn="ctr">
          <a:solidFill>
            <a:schemeClr val="accent1">
              <a:tint val="9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565BE7D6-4BF2-443C-A666-0F5B88A43F31}">
      <dsp:nvSpPr>
        <dsp:cNvPr id="0" name=""/>
        <dsp:cNvSpPr/>
      </dsp:nvSpPr>
      <dsp:spPr>
        <a:xfrm>
          <a:off x="802638" y="2104368"/>
          <a:ext cx="3207880" cy="674414"/>
        </a:xfrm>
        <a:prstGeom prst="roundRect">
          <a:avLst>
            <a:gd name="adj" fmla="val 10000"/>
          </a:avLst>
        </a:prstGeom>
        <a:solidFill>
          <a:schemeClr val="lt1">
            <a:alpha val="90000"/>
            <a:hueOff val="0"/>
            <a:satOff val="0"/>
            <a:lumOff val="0"/>
            <a:alphaOff val="0"/>
          </a:schemeClr>
        </a:solidFill>
        <a:ln w="9525" cap="flat" cmpd="sng" algn="ctr">
          <a:solidFill>
            <a:schemeClr val="accent1">
              <a:shade val="50000"/>
              <a:hueOff val="-142246"/>
              <a:satOff val="-7561"/>
              <a:lumOff val="11942"/>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de-DE" sz="1100" kern="1200"/>
            <a:t>§ 5 </a:t>
          </a:r>
        </a:p>
        <a:p>
          <a:pPr lvl="0" algn="ctr" defTabSz="488950">
            <a:lnSpc>
              <a:spcPct val="90000"/>
            </a:lnSpc>
            <a:spcBef>
              <a:spcPct val="0"/>
            </a:spcBef>
            <a:spcAft>
              <a:spcPct val="35000"/>
            </a:spcAft>
          </a:pPr>
          <a:r>
            <a:rPr lang="de-DE" sz="1100" kern="1200"/>
            <a:t>Irreführende Werbung durch aktives Tun </a:t>
          </a:r>
        </a:p>
      </dsp:txBody>
      <dsp:txXfrm>
        <a:off x="802638" y="2104368"/>
        <a:ext cx="3207880" cy="674414"/>
      </dsp:txXfrm>
    </dsp:sp>
    <dsp:sp modelId="{2D3D8F1F-5DC3-4A7F-9F59-B030C779A6E9}">
      <dsp:nvSpPr>
        <dsp:cNvPr id="0" name=""/>
        <dsp:cNvSpPr/>
      </dsp:nvSpPr>
      <dsp:spPr>
        <a:xfrm>
          <a:off x="401653" y="1097157"/>
          <a:ext cx="400985" cy="2191845"/>
        </a:xfrm>
        <a:custGeom>
          <a:avLst/>
          <a:gdLst/>
          <a:ahLst/>
          <a:cxnLst/>
          <a:rect l="0" t="0" r="0" b="0"/>
          <a:pathLst>
            <a:path>
              <a:moveTo>
                <a:pt x="0" y="0"/>
              </a:moveTo>
              <a:lnTo>
                <a:pt x="0" y="2191845"/>
              </a:lnTo>
              <a:lnTo>
                <a:pt x="400985" y="2191845"/>
              </a:lnTo>
            </a:path>
          </a:pathLst>
        </a:custGeom>
        <a:noFill/>
        <a:ln w="12700" cap="flat" cmpd="sng" algn="ctr">
          <a:solidFill>
            <a:schemeClr val="accent1">
              <a:tint val="9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EEB7D4A5-A072-4ED0-A45F-E4ADBD4ABB22}">
      <dsp:nvSpPr>
        <dsp:cNvPr id="0" name=""/>
        <dsp:cNvSpPr/>
      </dsp:nvSpPr>
      <dsp:spPr>
        <a:xfrm>
          <a:off x="802638" y="2951796"/>
          <a:ext cx="3207880" cy="674414"/>
        </a:xfrm>
        <a:prstGeom prst="roundRect">
          <a:avLst>
            <a:gd name="adj" fmla="val 10000"/>
          </a:avLst>
        </a:prstGeom>
        <a:solidFill>
          <a:schemeClr val="lt1">
            <a:alpha val="90000"/>
            <a:hueOff val="0"/>
            <a:satOff val="0"/>
            <a:lumOff val="0"/>
            <a:alphaOff val="0"/>
          </a:schemeClr>
        </a:solidFill>
        <a:ln w="9525" cap="flat" cmpd="sng" algn="ctr">
          <a:solidFill>
            <a:schemeClr val="accent1">
              <a:shade val="50000"/>
              <a:hueOff val="-284491"/>
              <a:satOff val="-15123"/>
              <a:lumOff val="23883"/>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de-DE" sz="1100" kern="1200"/>
            <a:t>§ 5a</a:t>
          </a:r>
        </a:p>
        <a:p>
          <a:pPr lvl="0" algn="ctr" defTabSz="488950">
            <a:lnSpc>
              <a:spcPct val="90000"/>
            </a:lnSpc>
            <a:spcBef>
              <a:spcPct val="0"/>
            </a:spcBef>
            <a:spcAft>
              <a:spcPct val="35000"/>
            </a:spcAft>
          </a:pPr>
          <a:r>
            <a:rPr lang="de-DE" sz="1100" kern="1200"/>
            <a:t>Irreführende Werbung durch pflichtwidriges Unterlassen</a:t>
          </a:r>
        </a:p>
      </dsp:txBody>
      <dsp:txXfrm>
        <a:off x="802638" y="2951796"/>
        <a:ext cx="3207880" cy="674414"/>
      </dsp:txXfrm>
    </dsp:sp>
    <dsp:sp modelId="{B1269F2C-D173-4230-9E5A-82698ACEAB1C}">
      <dsp:nvSpPr>
        <dsp:cNvPr id="0" name=""/>
        <dsp:cNvSpPr/>
      </dsp:nvSpPr>
      <dsp:spPr>
        <a:xfrm>
          <a:off x="401653" y="1097157"/>
          <a:ext cx="400985" cy="3034863"/>
        </a:xfrm>
        <a:custGeom>
          <a:avLst/>
          <a:gdLst/>
          <a:ahLst/>
          <a:cxnLst/>
          <a:rect l="0" t="0" r="0" b="0"/>
          <a:pathLst>
            <a:path>
              <a:moveTo>
                <a:pt x="0" y="0"/>
              </a:moveTo>
              <a:lnTo>
                <a:pt x="0" y="3034863"/>
              </a:lnTo>
              <a:lnTo>
                <a:pt x="400985" y="3034863"/>
              </a:lnTo>
            </a:path>
          </a:pathLst>
        </a:custGeom>
        <a:noFill/>
        <a:ln w="12700" cap="flat" cmpd="sng" algn="ctr">
          <a:solidFill>
            <a:schemeClr val="accent1">
              <a:tint val="9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11F2B5D9-735B-4018-95DB-E7779BB83E47}">
      <dsp:nvSpPr>
        <dsp:cNvPr id="0" name=""/>
        <dsp:cNvSpPr/>
      </dsp:nvSpPr>
      <dsp:spPr>
        <a:xfrm>
          <a:off x="802638" y="3794814"/>
          <a:ext cx="3207880" cy="674414"/>
        </a:xfrm>
        <a:prstGeom prst="roundRect">
          <a:avLst>
            <a:gd name="adj" fmla="val 10000"/>
          </a:avLst>
        </a:prstGeom>
        <a:solidFill>
          <a:schemeClr val="lt1">
            <a:alpha val="90000"/>
            <a:hueOff val="0"/>
            <a:satOff val="0"/>
            <a:lumOff val="0"/>
            <a:alphaOff val="0"/>
          </a:schemeClr>
        </a:solidFill>
        <a:ln w="9525" cap="flat" cmpd="sng" algn="ctr">
          <a:solidFill>
            <a:schemeClr val="accent1">
              <a:shade val="50000"/>
              <a:hueOff val="-426737"/>
              <a:satOff val="-22684"/>
              <a:lumOff val="35825"/>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de-DE" sz="1100" kern="1200"/>
            <a:t>§6 </a:t>
          </a:r>
        </a:p>
        <a:p>
          <a:pPr lvl="0" algn="ctr" defTabSz="488950">
            <a:lnSpc>
              <a:spcPct val="90000"/>
            </a:lnSpc>
            <a:spcBef>
              <a:spcPct val="0"/>
            </a:spcBef>
            <a:spcAft>
              <a:spcPct val="35000"/>
            </a:spcAft>
          </a:pPr>
          <a:r>
            <a:rPr lang="de-DE" sz="1100" kern="1200"/>
            <a:t>Vergleichende Werbung</a:t>
          </a:r>
        </a:p>
      </dsp:txBody>
      <dsp:txXfrm>
        <a:off x="802638" y="3794814"/>
        <a:ext cx="3207880" cy="674414"/>
      </dsp:txXfrm>
    </dsp:sp>
    <dsp:sp modelId="{3ACB5BD3-39A0-482F-8204-1F67F30268A0}">
      <dsp:nvSpPr>
        <dsp:cNvPr id="0" name=""/>
        <dsp:cNvSpPr/>
      </dsp:nvSpPr>
      <dsp:spPr>
        <a:xfrm>
          <a:off x="401653" y="1097157"/>
          <a:ext cx="400985" cy="3877881"/>
        </a:xfrm>
        <a:custGeom>
          <a:avLst/>
          <a:gdLst/>
          <a:ahLst/>
          <a:cxnLst/>
          <a:rect l="0" t="0" r="0" b="0"/>
          <a:pathLst>
            <a:path>
              <a:moveTo>
                <a:pt x="0" y="0"/>
              </a:moveTo>
              <a:lnTo>
                <a:pt x="0" y="3877881"/>
              </a:lnTo>
              <a:lnTo>
                <a:pt x="400985" y="3877881"/>
              </a:lnTo>
            </a:path>
          </a:pathLst>
        </a:custGeom>
        <a:noFill/>
        <a:ln w="12700" cap="flat" cmpd="sng" algn="ctr">
          <a:solidFill>
            <a:schemeClr val="accent1">
              <a:tint val="9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F3132734-6038-46EA-BD41-CAD8CF63501E}">
      <dsp:nvSpPr>
        <dsp:cNvPr id="0" name=""/>
        <dsp:cNvSpPr/>
      </dsp:nvSpPr>
      <dsp:spPr>
        <a:xfrm>
          <a:off x="802638" y="4637832"/>
          <a:ext cx="3207880" cy="674414"/>
        </a:xfrm>
        <a:prstGeom prst="roundRect">
          <a:avLst>
            <a:gd name="adj" fmla="val 10000"/>
          </a:avLst>
        </a:prstGeom>
        <a:solidFill>
          <a:schemeClr val="lt1">
            <a:alpha val="90000"/>
            <a:hueOff val="0"/>
            <a:satOff val="0"/>
            <a:lumOff val="0"/>
            <a:alphaOff val="0"/>
          </a:schemeClr>
        </a:solidFill>
        <a:ln w="9525" cap="flat" cmpd="sng" algn="ctr">
          <a:solidFill>
            <a:schemeClr val="accent1">
              <a:shade val="50000"/>
              <a:hueOff val="-568983"/>
              <a:satOff val="-30245"/>
              <a:lumOff val="47767"/>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de-DE" sz="1100" kern="1200" dirty="0"/>
            <a:t>Ausnahme </a:t>
          </a:r>
        </a:p>
        <a:p>
          <a:pPr lvl="0" algn="ctr" defTabSz="488950">
            <a:lnSpc>
              <a:spcPct val="90000"/>
            </a:lnSpc>
            <a:spcBef>
              <a:spcPct val="0"/>
            </a:spcBef>
            <a:spcAft>
              <a:spcPct val="35000"/>
            </a:spcAft>
          </a:pPr>
          <a:r>
            <a:rPr lang="de-DE" sz="1100" kern="1200" dirty="0"/>
            <a:t>Keine spürbare Beeinträchtigung </a:t>
          </a:r>
        </a:p>
      </dsp:txBody>
      <dsp:txXfrm>
        <a:off x="802638" y="4637832"/>
        <a:ext cx="3207880" cy="674414"/>
      </dsp:txXfrm>
    </dsp:sp>
    <dsp:sp modelId="{2BA3F566-956E-4EFE-B5FD-7913B3D5EC81}">
      <dsp:nvSpPr>
        <dsp:cNvPr id="0" name=""/>
        <dsp:cNvSpPr/>
      </dsp:nvSpPr>
      <dsp:spPr>
        <a:xfrm>
          <a:off x="4347726" y="422743"/>
          <a:ext cx="4009850" cy="674414"/>
        </a:xfrm>
        <a:prstGeom prst="roundRect">
          <a:avLst>
            <a:gd name="adj" fmla="val 10000"/>
          </a:avLst>
        </a:prstGeom>
        <a:solidFill>
          <a:schemeClr val="accent1">
            <a:shade val="50000"/>
            <a:hueOff val="-568983"/>
            <a:satOff val="-30245"/>
            <a:lumOff val="47767"/>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de-DE" sz="1800" kern="1200"/>
            <a:t>§ 7 UWG</a:t>
          </a:r>
        </a:p>
        <a:p>
          <a:pPr lvl="0" algn="ctr" defTabSz="800100">
            <a:lnSpc>
              <a:spcPct val="90000"/>
            </a:lnSpc>
            <a:spcBef>
              <a:spcPct val="0"/>
            </a:spcBef>
            <a:spcAft>
              <a:spcPct val="35000"/>
            </a:spcAft>
          </a:pPr>
          <a:r>
            <a:rPr lang="de-DE" sz="1800" kern="1200"/>
            <a:t>unzumutbare Belästigung</a:t>
          </a:r>
        </a:p>
      </dsp:txBody>
      <dsp:txXfrm>
        <a:off x="4347726" y="422743"/>
        <a:ext cx="4009850" cy="674414"/>
      </dsp:txXfrm>
    </dsp:sp>
    <dsp:sp modelId="{A0C8689D-AA0E-4DD3-821B-D4127DEE9D0F}">
      <dsp:nvSpPr>
        <dsp:cNvPr id="0" name=""/>
        <dsp:cNvSpPr/>
      </dsp:nvSpPr>
      <dsp:spPr>
        <a:xfrm>
          <a:off x="4748711" y="1097157"/>
          <a:ext cx="400985" cy="505810"/>
        </a:xfrm>
        <a:custGeom>
          <a:avLst/>
          <a:gdLst/>
          <a:ahLst/>
          <a:cxnLst/>
          <a:rect l="0" t="0" r="0" b="0"/>
          <a:pathLst>
            <a:path>
              <a:moveTo>
                <a:pt x="0" y="0"/>
              </a:moveTo>
              <a:lnTo>
                <a:pt x="0" y="505810"/>
              </a:lnTo>
              <a:lnTo>
                <a:pt x="400985" y="505810"/>
              </a:lnTo>
            </a:path>
          </a:pathLst>
        </a:custGeom>
        <a:noFill/>
        <a:ln w="12700" cap="flat" cmpd="sng" algn="ctr">
          <a:solidFill>
            <a:schemeClr val="accent1">
              <a:tint val="9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18CD2784-5AF5-4B7B-B84F-13C97A046E67}">
      <dsp:nvSpPr>
        <dsp:cNvPr id="0" name=""/>
        <dsp:cNvSpPr/>
      </dsp:nvSpPr>
      <dsp:spPr>
        <a:xfrm>
          <a:off x="5149696" y="1265761"/>
          <a:ext cx="3207880" cy="674414"/>
        </a:xfrm>
        <a:prstGeom prst="roundRect">
          <a:avLst>
            <a:gd name="adj" fmla="val 10000"/>
          </a:avLst>
        </a:prstGeom>
        <a:solidFill>
          <a:schemeClr val="lt1">
            <a:alpha val="90000"/>
            <a:hueOff val="0"/>
            <a:satOff val="0"/>
            <a:lumOff val="0"/>
            <a:alphaOff val="0"/>
          </a:schemeClr>
        </a:solidFill>
        <a:ln w="9525" cap="flat" cmpd="sng" algn="ctr">
          <a:solidFill>
            <a:schemeClr val="accent1">
              <a:shade val="50000"/>
              <a:hueOff val="-426737"/>
              <a:satOff val="-22684"/>
              <a:lumOff val="35825"/>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de-DE" sz="1100" kern="1200" dirty="0"/>
            <a:t>insbesondere Werbung </a:t>
          </a:r>
        </a:p>
        <a:p>
          <a:pPr lvl="0" algn="ctr" defTabSz="488950">
            <a:lnSpc>
              <a:spcPct val="90000"/>
            </a:lnSpc>
            <a:spcBef>
              <a:spcPct val="0"/>
            </a:spcBef>
            <a:spcAft>
              <a:spcPct val="35000"/>
            </a:spcAft>
          </a:pPr>
          <a:r>
            <a:rPr lang="de-DE" sz="1100" kern="1200" dirty="0"/>
            <a:t>(§ 7 Abs. 1 S. 2 UWG)</a:t>
          </a:r>
        </a:p>
      </dsp:txBody>
      <dsp:txXfrm>
        <a:off x="5149696" y="1265761"/>
        <a:ext cx="3207880" cy="674414"/>
      </dsp:txXfrm>
    </dsp:sp>
    <dsp:sp modelId="{4CB1E2C6-A186-4BAB-94AD-865FFA0B784F}">
      <dsp:nvSpPr>
        <dsp:cNvPr id="0" name=""/>
        <dsp:cNvSpPr/>
      </dsp:nvSpPr>
      <dsp:spPr>
        <a:xfrm>
          <a:off x="4748711" y="1097157"/>
          <a:ext cx="400985" cy="1348828"/>
        </a:xfrm>
        <a:custGeom>
          <a:avLst/>
          <a:gdLst/>
          <a:ahLst/>
          <a:cxnLst/>
          <a:rect l="0" t="0" r="0" b="0"/>
          <a:pathLst>
            <a:path>
              <a:moveTo>
                <a:pt x="0" y="0"/>
              </a:moveTo>
              <a:lnTo>
                <a:pt x="0" y="1348828"/>
              </a:lnTo>
              <a:lnTo>
                <a:pt x="400985" y="1348828"/>
              </a:lnTo>
            </a:path>
          </a:pathLst>
        </a:custGeom>
        <a:noFill/>
        <a:ln w="12700" cap="flat" cmpd="sng" algn="ctr">
          <a:solidFill>
            <a:schemeClr val="accent1">
              <a:tint val="9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0CBFB70B-10D2-4E9D-BF67-F45BBE4C6FDD}">
      <dsp:nvSpPr>
        <dsp:cNvPr id="0" name=""/>
        <dsp:cNvSpPr/>
      </dsp:nvSpPr>
      <dsp:spPr>
        <a:xfrm>
          <a:off x="5149696" y="2108779"/>
          <a:ext cx="3207880" cy="674414"/>
        </a:xfrm>
        <a:prstGeom prst="roundRect">
          <a:avLst>
            <a:gd name="adj" fmla="val 10000"/>
          </a:avLst>
        </a:prstGeom>
        <a:solidFill>
          <a:schemeClr val="lt1">
            <a:alpha val="90000"/>
            <a:hueOff val="0"/>
            <a:satOff val="0"/>
            <a:lumOff val="0"/>
            <a:alphaOff val="0"/>
          </a:schemeClr>
        </a:solidFill>
        <a:ln w="9525" cap="flat" cmpd="sng" algn="ctr">
          <a:solidFill>
            <a:schemeClr val="accent1">
              <a:shade val="50000"/>
              <a:hueOff val="-284491"/>
              <a:satOff val="-15123"/>
              <a:lumOff val="23883"/>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de-DE" sz="1100" kern="1200" dirty="0"/>
            <a:t>Einzelne Beispiele </a:t>
          </a:r>
        </a:p>
        <a:p>
          <a:pPr lvl="0" algn="ctr" defTabSz="488950">
            <a:lnSpc>
              <a:spcPct val="90000"/>
            </a:lnSpc>
            <a:spcBef>
              <a:spcPct val="0"/>
            </a:spcBef>
            <a:spcAft>
              <a:spcPct val="35000"/>
            </a:spcAft>
          </a:pPr>
          <a:r>
            <a:rPr lang="de-DE" sz="1100" kern="1200" dirty="0"/>
            <a:t>§ 7 Abs. 2 UWG </a:t>
          </a:r>
        </a:p>
      </dsp:txBody>
      <dsp:txXfrm>
        <a:off x="5149696" y="2108779"/>
        <a:ext cx="3207880" cy="674414"/>
      </dsp:txXfrm>
    </dsp:sp>
    <dsp:sp modelId="{BBFE54B4-A5D9-4C01-B572-BF0A532BDC85}">
      <dsp:nvSpPr>
        <dsp:cNvPr id="0" name=""/>
        <dsp:cNvSpPr/>
      </dsp:nvSpPr>
      <dsp:spPr>
        <a:xfrm>
          <a:off x="4748711" y="1097157"/>
          <a:ext cx="400985" cy="2191845"/>
        </a:xfrm>
        <a:custGeom>
          <a:avLst/>
          <a:gdLst/>
          <a:ahLst/>
          <a:cxnLst/>
          <a:rect l="0" t="0" r="0" b="0"/>
          <a:pathLst>
            <a:path>
              <a:moveTo>
                <a:pt x="0" y="0"/>
              </a:moveTo>
              <a:lnTo>
                <a:pt x="0" y="2191845"/>
              </a:lnTo>
              <a:lnTo>
                <a:pt x="400985" y="2191845"/>
              </a:lnTo>
            </a:path>
          </a:pathLst>
        </a:custGeom>
        <a:noFill/>
        <a:ln w="12700" cap="flat" cmpd="sng" algn="ctr">
          <a:solidFill>
            <a:schemeClr val="accent1">
              <a:tint val="9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131B9D76-7B75-4D58-800C-143B057B3E27}">
      <dsp:nvSpPr>
        <dsp:cNvPr id="0" name=""/>
        <dsp:cNvSpPr/>
      </dsp:nvSpPr>
      <dsp:spPr>
        <a:xfrm>
          <a:off x="5149696" y="2951796"/>
          <a:ext cx="3207880" cy="674414"/>
        </a:xfrm>
        <a:prstGeom prst="roundRect">
          <a:avLst>
            <a:gd name="adj" fmla="val 10000"/>
          </a:avLst>
        </a:prstGeom>
        <a:solidFill>
          <a:schemeClr val="lt1">
            <a:alpha val="90000"/>
            <a:hueOff val="0"/>
            <a:satOff val="0"/>
            <a:lumOff val="0"/>
            <a:alphaOff val="0"/>
          </a:schemeClr>
        </a:solidFill>
        <a:ln w="9525" cap="flat" cmpd="sng" algn="ctr">
          <a:solidFill>
            <a:schemeClr val="accent1">
              <a:shade val="50000"/>
              <a:hueOff val="-142246"/>
              <a:satOff val="-7561"/>
              <a:lumOff val="11942"/>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de-DE" sz="1100" kern="1200" dirty="0"/>
            <a:t>Ausnahme</a:t>
          </a:r>
        </a:p>
        <a:p>
          <a:pPr lvl="0" algn="ctr" defTabSz="488950">
            <a:lnSpc>
              <a:spcPct val="90000"/>
            </a:lnSpc>
            <a:spcBef>
              <a:spcPct val="0"/>
            </a:spcBef>
            <a:spcAft>
              <a:spcPct val="35000"/>
            </a:spcAft>
          </a:pPr>
          <a:r>
            <a:rPr lang="de-DE" sz="1100" kern="1200" dirty="0"/>
            <a:t>§ 7 Abs. 3 UWG</a:t>
          </a:r>
        </a:p>
      </dsp:txBody>
      <dsp:txXfrm>
        <a:off x="5149696" y="2951796"/>
        <a:ext cx="3207880" cy="674414"/>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ED5C6DB-A273-4CF4-A6A5-D5541651D5A3}">
      <dsp:nvSpPr>
        <dsp:cNvPr id="0" name=""/>
        <dsp:cNvSpPr/>
      </dsp:nvSpPr>
      <dsp:spPr>
        <a:xfrm>
          <a:off x="2701" y="33768"/>
          <a:ext cx="4036640" cy="559120"/>
        </a:xfrm>
        <a:prstGeom prst="roundRect">
          <a:avLst>
            <a:gd name="adj" fmla="val 10000"/>
          </a:avLst>
        </a:prstGeom>
        <a:solidFill>
          <a:schemeClr val="accent1">
            <a:shade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de-DE" sz="1500" b="1" kern="1200" dirty="0"/>
            <a:t>§ 3 UWG</a:t>
          </a:r>
        </a:p>
        <a:p>
          <a:pPr lvl="0" algn="ctr" defTabSz="666750">
            <a:lnSpc>
              <a:spcPct val="90000"/>
            </a:lnSpc>
            <a:spcBef>
              <a:spcPct val="0"/>
            </a:spcBef>
            <a:spcAft>
              <a:spcPct val="35000"/>
            </a:spcAft>
          </a:pPr>
          <a:r>
            <a:rPr lang="de-DE" sz="1500" b="1" kern="1200" dirty="0"/>
            <a:t>Generalklausel</a:t>
          </a:r>
        </a:p>
      </dsp:txBody>
      <dsp:txXfrm>
        <a:off x="2701" y="33768"/>
        <a:ext cx="4036640" cy="559120"/>
      </dsp:txXfrm>
    </dsp:sp>
    <dsp:sp modelId="{B8AD397C-16C2-4733-B350-F73C0422FE43}">
      <dsp:nvSpPr>
        <dsp:cNvPr id="0" name=""/>
        <dsp:cNvSpPr/>
      </dsp:nvSpPr>
      <dsp:spPr>
        <a:xfrm>
          <a:off x="406366" y="592889"/>
          <a:ext cx="403664" cy="419340"/>
        </a:xfrm>
        <a:custGeom>
          <a:avLst/>
          <a:gdLst/>
          <a:ahLst/>
          <a:cxnLst/>
          <a:rect l="0" t="0" r="0" b="0"/>
          <a:pathLst>
            <a:path>
              <a:moveTo>
                <a:pt x="0" y="0"/>
              </a:moveTo>
              <a:lnTo>
                <a:pt x="0" y="419340"/>
              </a:lnTo>
              <a:lnTo>
                <a:pt x="403664" y="419340"/>
              </a:lnTo>
            </a:path>
          </a:pathLst>
        </a:custGeom>
        <a:noFill/>
        <a:ln w="12700" cap="flat" cmpd="sng" algn="ctr">
          <a:solidFill>
            <a:schemeClr val="accent1">
              <a:tint val="9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B8AB3DFF-9449-4699-AAFA-375DE07394AE}">
      <dsp:nvSpPr>
        <dsp:cNvPr id="0" name=""/>
        <dsp:cNvSpPr/>
      </dsp:nvSpPr>
      <dsp:spPr>
        <a:xfrm>
          <a:off x="810030" y="732669"/>
          <a:ext cx="3320811" cy="559120"/>
        </a:xfrm>
        <a:prstGeom prst="roundRect">
          <a:avLst>
            <a:gd name="adj" fmla="val 10000"/>
          </a:avLst>
        </a:prstGeom>
        <a:solidFill>
          <a:schemeClr val="lt1">
            <a:alpha val="90000"/>
            <a:hueOff val="0"/>
            <a:satOff val="0"/>
            <a:lumOff val="0"/>
            <a:alphaOff val="0"/>
          </a:schemeClr>
        </a:solidFill>
        <a:ln w="9525" cap="flat" cmpd="sng" algn="ctr">
          <a:solidFill>
            <a:schemeClr val="accent1">
              <a:shade val="50000"/>
              <a:hueOff val="0"/>
              <a:satOff val="0"/>
              <a:lumOff val="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lvl="0" algn="ctr" defTabSz="577850">
            <a:lnSpc>
              <a:spcPct val="90000"/>
            </a:lnSpc>
            <a:spcBef>
              <a:spcPct val="0"/>
            </a:spcBef>
            <a:spcAft>
              <a:spcPct val="35000"/>
            </a:spcAft>
          </a:pPr>
          <a:r>
            <a:rPr lang="de-DE" sz="1300" b="1" kern="1200" dirty="0" smtClean="0"/>
            <a:t>§ 3a Rechtsbruch </a:t>
          </a:r>
          <a:endParaRPr lang="de-DE" sz="1300" b="1" kern="1200" dirty="0"/>
        </a:p>
      </dsp:txBody>
      <dsp:txXfrm>
        <a:off x="810030" y="732669"/>
        <a:ext cx="3320811" cy="559120"/>
      </dsp:txXfrm>
    </dsp:sp>
    <dsp:sp modelId="{A420545C-E3E0-45B5-B299-6EE5764C9B16}">
      <dsp:nvSpPr>
        <dsp:cNvPr id="0" name=""/>
        <dsp:cNvSpPr/>
      </dsp:nvSpPr>
      <dsp:spPr>
        <a:xfrm>
          <a:off x="406366" y="592889"/>
          <a:ext cx="403664" cy="1118241"/>
        </a:xfrm>
        <a:custGeom>
          <a:avLst/>
          <a:gdLst/>
          <a:ahLst/>
          <a:cxnLst/>
          <a:rect l="0" t="0" r="0" b="0"/>
          <a:pathLst>
            <a:path>
              <a:moveTo>
                <a:pt x="0" y="0"/>
              </a:moveTo>
              <a:lnTo>
                <a:pt x="0" y="1118241"/>
              </a:lnTo>
              <a:lnTo>
                <a:pt x="403664" y="1118241"/>
              </a:lnTo>
            </a:path>
          </a:pathLst>
        </a:custGeom>
        <a:noFill/>
        <a:ln w="12700" cap="flat" cmpd="sng" algn="ctr">
          <a:solidFill>
            <a:schemeClr val="accent1">
              <a:tint val="9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FA4708A0-0890-43E9-809A-FA9BCDCAC47B}">
      <dsp:nvSpPr>
        <dsp:cNvPr id="0" name=""/>
        <dsp:cNvSpPr/>
      </dsp:nvSpPr>
      <dsp:spPr>
        <a:xfrm>
          <a:off x="810030" y="1431570"/>
          <a:ext cx="3320811" cy="559120"/>
        </a:xfrm>
        <a:prstGeom prst="roundRect">
          <a:avLst>
            <a:gd name="adj" fmla="val 10000"/>
          </a:avLst>
        </a:prstGeom>
        <a:solidFill>
          <a:schemeClr val="lt1">
            <a:alpha val="90000"/>
            <a:hueOff val="0"/>
            <a:satOff val="0"/>
            <a:lumOff val="0"/>
            <a:alphaOff val="0"/>
          </a:schemeClr>
        </a:solidFill>
        <a:ln w="9525" cap="flat" cmpd="sng" algn="ctr">
          <a:solidFill>
            <a:schemeClr val="accent1">
              <a:shade val="50000"/>
              <a:hueOff val="-113797"/>
              <a:satOff val="-6049"/>
              <a:lumOff val="9553"/>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lvl="0" algn="ctr" defTabSz="577850">
            <a:lnSpc>
              <a:spcPct val="90000"/>
            </a:lnSpc>
            <a:spcBef>
              <a:spcPct val="0"/>
            </a:spcBef>
            <a:spcAft>
              <a:spcPct val="35000"/>
            </a:spcAft>
          </a:pPr>
          <a:r>
            <a:rPr lang="de-DE" sz="1300" b="1" kern="1200" dirty="0"/>
            <a:t>§ </a:t>
          </a:r>
          <a:r>
            <a:rPr lang="de-DE" sz="1300" b="1" kern="1200" dirty="0" smtClean="0"/>
            <a:t>4 </a:t>
          </a:r>
          <a:r>
            <a:rPr lang="de-DE" sz="1300" b="1" kern="1200" dirty="0" err="1" smtClean="0"/>
            <a:t>Mitbewerberschutz</a:t>
          </a:r>
          <a:endParaRPr lang="de-DE" sz="1300" b="1" kern="1200" dirty="0"/>
        </a:p>
      </dsp:txBody>
      <dsp:txXfrm>
        <a:off x="810030" y="1431570"/>
        <a:ext cx="3320811" cy="559120"/>
      </dsp:txXfrm>
    </dsp:sp>
    <dsp:sp modelId="{5DE74A58-FF21-491B-9128-71AF24D09A59}">
      <dsp:nvSpPr>
        <dsp:cNvPr id="0" name=""/>
        <dsp:cNvSpPr/>
      </dsp:nvSpPr>
      <dsp:spPr>
        <a:xfrm>
          <a:off x="406366" y="592889"/>
          <a:ext cx="403664" cy="1817143"/>
        </a:xfrm>
        <a:custGeom>
          <a:avLst/>
          <a:gdLst/>
          <a:ahLst/>
          <a:cxnLst/>
          <a:rect l="0" t="0" r="0" b="0"/>
          <a:pathLst>
            <a:path>
              <a:moveTo>
                <a:pt x="0" y="0"/>
              </a:moveTo>
              <a:lnTo>
                <a:pt x="0" y="1817143"/>
              </a:lnTo>
              <a:lnTo>
                <a:pt x="403664" y="1817143"/>
              </a:lnTo>
            </a:path>
          </a:pathLst>
        </a:custGeom>
        <a:noFill/>
        <a:ln w="12700" cap="flat" cmpd="sng" algn="ctr">
          <a:solidFill>
            <a:schemeClr val="accent1">
              <a:tint val="9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3359F926-43C2-464A-8206-2448AF712934}">
      <dsp:nvSpPr>
        <dsp:cNvPr id="0" name=""/>
        <dsp:cNvSpPr/>
      </dsp:nvSpPr>
      <dsp:spPr>
        <a:xfrm>
          <a:off x="810030" y="2130471"/>
          <a:ext cx="3320811" cy="559120"/>
        </a:xfrm>
        <a:prstGeom prst="roundRect">
          <a:avLst>
            <a:gd name="adj" fmla="val 10000"/>
          </a:avLst>
        </a:prstGeom>
        <a:solidFill>
          <a:schemeClr val="lt1">
            <a:alpha val="90000"/>
            <a:hueOff val="0"/>
            <a:satOff val="0"/>
            <a:lumOff val="0"/>
            <a:alphaOff val="0"/>
          </a:schemeClr>
        </a:solidFill>
        <a:ln w="9525" cap="flat" cmpd="sng" algn="ctr">
          <a:solidFill>
            <a:schemeClr val="accent1">
              <a:shade val="50000"/>
              <a:hueOff val="-227593"/>
              <a:satOff val="-12098"/>
              <a:lumOff val="19107"/>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lvl="0" algn="ctr" defTabSz="577850">
            <a:lnSpc>
              <a:spcPct val="90000"/>
            </a:lnSpc>
            <a:spcBef>
              <a:spcPct val="0"/>
            </a:spcBef>
            <a:spcAft>
              <a:spcPct val="35000"/>
            </a:spcAft>
          </a:pPr>
          <a:r>
            <a:rPr lang="de-DE" sz="1300" b="1" kern="1200" dirty="0" smtClean="0"/>
            <a:t>§ 4a </a:t>
          </a:r>
          <a:endParaRPr lang="de-DE" sz="1300" b="1" kern="1200" dirty="0" smtClean="0"/>
        </a:p>
        <a:p>
          <a:pPr lvl="0" algn="ctr" defTabSz="577850">
            <a:lnSpc>
              <a:spcPct val="90000"/>
            </a:lnSpc>
            <a:spcBef>
              <a:spcPct val="0"/>
            </a:spcBef>
            <a:spcAft>
              <a:spcPct val="35000"/>
            </a:spcAft>
          </a:pPr>
          <a:r>
            <a:rPr lang="de-DE" sz="1300" b="1" kern="1200" dirty="0" smtClean="0"/>
            <a:t>Aggressive geschäftliche </a:t>
          </a:r>
          <a:r>
            <a:rPr lang="de-DE" sz="1300" b="1" kern="1200" dirty="0" smtClean="0"/>
            <a:t>Handlungen</a:t>
          </a:r>
          <a:endParaRPr lang="de-DE" sz="1300" b="1" kern="1200" dirty="0"/>
        </a:p>
      </dsp:txBody>
      <dsp:txXfrm>
        <a:off x="810030" y="2130471"/>
        <a:ext cx="3320811" cy="559120"/>
      </dsp:txXfrm>
    </dsp:sp>
    <dsp:sp modelId="{48134FA5-AFD4-4140-A30D-53E6200CDA13}">
      <dsp:nvSpPr>
        <dsp:cNvPr id="0" name=""/>
        <dsp:cNvSpPr/>
      </dsp:nvSpPr>
      <dsp:spPr>
        <a:xfrm>
          <a:off x="406366" y="592889"/>
          <a:ext cx="403664" cy="2516044"/>
        </a:xfrm>
        <a:custGeom>
          <a:avLst/>
          <a:gdLst/>
          <a:ahLst/>
          <a:cxnLst/>
          <a:rect l="0" t="0" r="0" b="0"/>
          <a:pathLst>
            <a:path>
              <a:moveTo>
                <a:pt x="0" y="0"/>
              </a:moveTo>
              <a:lnTo>
                <a:pt x="0" y="2516044"/>
              </a:lnTo>
              <a:lnTo>
                <a:pt x="403664" y="2516044"/>
              </a:lnTo>
            </a:path>
          </a:pathLst>
        </a:custGeom>
        <a:noFill/>
        <a:ln w="12700" cap="flat" cmpd="sng" algn="ctr">
          <a:solidFill>
            <a:schemeClr val="accent1">
              <a:tint val="9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565BE7D6-4BF2-443C-A666-0F5B88A43F31}">
      <dsp:nvSpPr>
        <dsp:cNvPr id="0" name=""/>
        <dsp:cNvSpPr/>
      </dsp:nvSpPr>
      <dsp:spPr>
        <a:xfrm>
          <a:off x="810030" y="2829373"/>
          <a:ext cx="3320811" cy="559120"/>
        </a:xfrm>
        <a:prstGeom prst="roundRect">
          <a:avLst>
            <a:gd name="adj" fmla="val 10000"/>
          </a:avLst>
        </a:prstGeom>
        <a:solidFill>
          <a:schemeClr val="lt1">
            <a:alpha val="90000"/>
            <a:hueOff val="0"/>
            <a:satOff val="0"/>
            <a:lumOff val="0"/>
            <a:alphaOff val="0"/>
          </a:schemeClr>
        </a:solidFill>
        <a:ln w="9525" cap="flat" cmpd="sng" algn="ctr">
          <a:solidFill>
            <a:schemeClr val="accent1">
              <a:shade val="50000"/>
              <a:hueOff val="-341390"/>
              <a:satOff val="-18147"/>
              <a:lumOff val="2866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lvl="0" algn="ctr" defTabSz="577850">
            <a:lnSpc>
              <a:spcPct val="90000"/>
            </a:lnSpc>
            <a:spcBef>
              <a:spcPct val="0"/>
            </a:spcBef>
            <a:spcAft>
              <a:spcPct val="35000"/>
            </a:spcAft>
          </a:pPr>
          <a:r>
            <a:rPr lang="de-DE" sz="1300" b="1" kern="1200" dirty="0"/>
            <a:t>§ 5 </a:t>
          </a:r>
        </a:p>
        <a:p>
          <a:pPr lvl="0" algn="ctr" defTabSz="577850">
            <a:lnSpc>
              <a:spcPct val="90000"/>
            </a:lnSpc>
            <a:spcBef>
              <a:spcPct val="0"/>
            </a:spcBef>
            <a:spcAft>
              <a:spcPct val="35000"/>
            </a:spcAft>
          </a:pPr>
          <a:r>
            <a:rPr lang="de-DE" sz="1300" b="1" kern="1200" dirty="0"/>
            <a:t>Irreführende </a:t>
          </a:r>
          <a:r>
            <a:rPr lang="de-DE" sz="1300" b="1" kern="1200" dirty="0" smtClean="0"/>
            <a:t>geschäftliche Handlungen</a:t>
          </a:r>
          <a:endParaRPr lang="de-DE" sz="1300" b="1" kern="1200" dirty="0"/>
        </a:p>
      </dsp:txBody>
      <dsp:txXfrm>
        <a:off x="810030" y="2829373"/>
        <a:ext cx="3320811" cy="559120"/>
      </dsp:txXfrm>
    </dsp:sp>
    <dsp:sp modelId="{2D3D8F1F-5DC3-4A7F-9F59-B030C779A6E9}">
      <dsp:nvSpPr>
        <dsp:cNvPr id="0" name=""/>
        <dsp:cNvSpPr/>
      </dsp:nvSpPr>
      <dsp:spPr>
        <a:xfrm>
          <a:off x="406366" y="592889"/>
          <a:ext cx="403664" cy="3214945"/>
        </a:xfrm>
        <a:custGeom>
          <a:avLst/>
          <a:gdLst/>
          <a:ahLst/>
          <a:cxnLst/>
          <a:rect l="0" t="0" r="0" b="0"/>
          <a:pathLst>
            <a:path>
              <a:moveTo>
                <a:pt x="0" y="0"/>
              </a:moveTo>
              <a:lnTo>
                <a:pt x="0" y="3214945"/>
              </a:lnTo>
              <a:lnTo>
                <a:pt x="403664" y="3214945"/>
              </a:lnTo>
            </a:path>
          </a:pathLst>
        </a:custGeom>
        <a:noFill/>
        <a:ln w="12700" cap="flat" cmpd="sng" algn="ctr">
          <a:solidFill>
            <a:schemeClr val="accent1">
              <a:tint val="9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EEB7D4A5-A072-4ED0-A45F-E4ADBD4ABB22}">
      <dsp:nvSpPr>
        <dsp:cNvPr id="0" name=""/>
        <dsp:cNvSpPr/>
      </dsp:nvSpPr>
      <dsp:spPr>
        <a:xfrm>
          <a:off x="810030" y="3528274"/>
          <a:ext cx="3320811" cy="559120"/>
        </a:xfrm>
        <a:prstGeom prst="roundRect">
          <a:avLst>
            <a:gd name="adj" fmla="val 10000"/>
          </a:avLst>
        </a:prstGeom>
        <a:solidFill>
          <a:schemeClr val="lt1">
            <a:alpha val="90000"/>
            <a:hueOff val="0"/>
            <a:satOff val="0"/>
            <a:lumOff val="0"/>
            <a:alphaOff val="0"/>
          </a:schemeClr>
        </a:solidFill>
        <a:ln w="9525" cap="flat" cmpd="sng" algn="ctr">
          <a:solidFill>
            <a:schemeClr val="accent1">
              <a:shade val="50000"/>
              <a:hueOff val="-455186"/>
              <a:satOff val="-24196"/>
              <a:lumOff val="38214"/>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lvl="0" algn="ctr" defTabSz="577850">
            <a:lnSpc>
              <a:spcPct val="90000"/>
            </a:lnSpc>
            <a:spcBef>
              <a:spcPct val="0"/>
            </a:spcBef>
            <a:spcAft>
              <a:spcPct val="35000"/>
            </a:spcAft>
          </a:pPr>
          <a:r>
            <a:rPr lang="de-DE" sz="1300" b="1" kern="1200" dirty="0"/>
            <a:t>§ </a:t>
          </a:r>
          <a:r>
            <a:rPr lang="de-DE" sz="1300" b="1" kern="1200" smtClean="0"/>
            <a:t>5a </a:t>
          </a:r>
        </a:p>
        <a:p>
          <a:pPr lvl="0" algn="ctr" defTabSz="577850">
            <a:lnSpc>
              <a:spcPct val="90000"/>
            </a:lnSpc>
            <a:spcBef>
              <a:spcPct val="0"/>
            </a:spcBef>
            <a:spcAft>
              <a:spcPct val="35000"/>
            </a:spcAft>
          </a:pPr>
          <a:r>
            <a:rPr lang="de-DE" sz="1300" b="1" kern="1200" smtClean="0"/>
            <a:t>Irreführende g.Hdlg. durch Unterlassen</a:t>
          </a:r>
          <a:endParaRPr lang="de-DE" sz="1300" b="1" kern="1200" dirty="0"/>
        </a:p>
      </dsp:txBody>
      <dsp:txXfrm>
        <a:off x="810030" y="3528274"/>
        <a:ext cx="3320811" cy="559120"/>
      </dsp:txXfrm>
    </dsp:sp>
    <dsp:sp modelId="{B1269F2C-D173-4230-9E5A-82698ACEAB1C}">
      <dsp:nvSpPr>
        <dsp:cNvPr id="0" name=""/>
        <dsp:cNvSpPr/>
      </dsp:nvSpPr>
      <dsp:spPr>
        <a:xfrm>
          <a:off x="406366" y="592889"/>
          <a:ext cx="403664" cy="3913846"/>
        </a:xfrm>
        <a:custGeom>
          <a:avLst/>
          <a:gdLst/>
          <a:ahLst/>
          <a:cxnLst/>
          <a:rect l="0" t="0" r="0" b="0"/>
          <a:pathLst>
            <a:path>
              <a:moveTo>
                <a:pt x="0" y="0"/>
              </a:moveTo>
              <a:lnTo>
                <a:pt x="0" y="3913846"/>
              </a:lnTo>
              <a:lnTo>
                <a:pt x="403664" y="3913846"/>
              </a:lnTo>
            </a:path>
          </a:pathLst>
        </a:custGeom>
        <a:noFill/>
        <a:ln w="12700" cap="flat" cmpd="sng" algn="ctr">
          <a:solidFill>
            <a:schemeClr val="accent1">
              <a:tint val="9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11F2B5D9-735B-4018-95DB-E7779BB83E47}">
      <dsp:nvSpPr>
        <dsp:cNvPr id="0" name=""/>
        <dsp:cNvSpPr/>
      </dsp:nvSpPr>
      <dsp:spPr>
        <a:xfrm>
          <a:off x="810030" y="4227175"/>
          <a:ext cx="3320811" cy="559120"/>
        </a:xfrm>
        <a:prstGeom prst="roundRect">
          <a:avLst>
            <a:gd name="adj" fmla="val 10000"/>
          </a:avLst>
        </a:prstGeom>
        <a:solidFill>
          <a:schemeClr val="lt1">
            <a:alpha val="90000"/>
            <a:hueOff val="0"/>
            <a:satOff val="0"/>
            <a:lumOff val="0"/>
            <a:alphaOff val="0"/>
          </a:schemeClr>
        </a:solidFill>
        <a:ln w="9525" cap="flat" cmpd="sng" algn="ctr">
          <a:solidFill>
            <a:schemeClr val="accent1">
              <a:shade val="50000"/>
              <a:hueOff val="-568983"/>
              <a:satOff val="-30245"/>
              <a:lumOff val="47767"/>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lvl="0" algn="ctr" defTabSz="577850">
            <a:lnSpc>
              <a:spcPct val="90000"/>
            </a:lnSpc>
            <a:spcBef>
              <a:spcPct val="0"/>
            </a:spcBef>
            <a:spcAft>
              <a:spcPct val="35000"/>
            </a:spcAft>
          </a:pPr>
          <a:r>
            <a:rPr lang="de-DE" sz="1300" b="1" kern="1200" dirty="0"/>
            <a:t>§6 </a:t>
          </a:r>
        </a:p>
        <a:p>
          <a:pPr lvl="0" algn="ctr" defTabSz="577850">
            <a:lnSpc>
              <a:spcPct val="90000"/>
            </a:lnSpc>
            <a:spcBef>
              <a:spcPct val="0"/>
            </a:spcBef>
            <a:spcAft>
              <a:spcPct val="35000"/>
            </a:spcAft>
          </a:pPr>
          <a:r>
            <a:rPr lang="de-DE" sz="1300" b="1" kern="1200" dirty="0"/>
            <a:t>Vergleichende Werbung</a:t>
          </a:r>
        </a:p>
      </dsp:txBody>
      <dsp:txXfrm>
        <a:off x="810030" y="4227175"/>
        <a:ext cx="3320811" cy="559120"/>
      </dsp:txXfrm>
    </dsp:sp>
    <dsp:sp modelId="{C8EF1984-910E-4721-8C9B-8024BEAFA801}">
      <dsp:nvSpPr>
        <dsp:cNvPr id="0" name=""/>
        <dsp:cNvSpPr/>
      </dsp:nvSpPr>
      <dsp:spPr>
        <a:xfrm>
          <a:off x="406366" y="592889"/>
          <a:ext cx="403664" cy="4612747"/>
        </a:xfrm>
        <a:custGeom>
          <a:avLst/>
          <a:gdLst/>
          <a:ahLst/>
          <a:cxnLst/>
          <a:rect l="0" t="0" r="0" b="0"/>
          <a:pathLst>
            <a:path>
              <a:moveTo>
                <a:pt x="0" y="0"/>
              </a:moveTo>
              <a:lnTo>
                <a:pt x="0" y="4612747"/>
              </a:lnTo>
              <a:lnTo>
                <a:pt x="403664" y="4612747"/>
              </a:lnTo>
            </a:path>
          </a:pathLst>
        </a:custGeom>
        <a:noFill/>
        <a:ln w="12700" cap="flat" cmpd="sng" algn="ctr">
          <a:solidFill>
            <a:schemeClr val="accent1">
              <a:tint val="9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00555C87-B9ED-4BB2-84B3-42DE4D873BC9}">
      <dsp:nvSpPr>
        <dsp:cNvPr id="0" name=""/>
        <dsp:cNvSpPr/>
      </dsp:nvSpPr>
      <dsp:spPr>
        <a:xfrm>
          <a:off x="810030" y="4926076"/>
          <a:ext cx="3320811" cy="559120"/>
        </a:xfrm>
        <a:prstGeom prst="roundRect">
          <a:avLst>
            <a:gd name="adj" fmla="val 10000"/>
          </a:avLst>
        </a:prstGeom>
        <a:solidFill>
          <a:schemeClr val="lt1">
            <a:alpha val="90000"/>
            <a:hueOff val="0"/>
            <a:satOff val="0"/>
            <a:lumOff val="0"/>
            <a:alphaOff val="0"/>
          </a:schemeClr>
        </a:solidFill>
        <a:ln w="9525" cap="flat" cmpd="sng" algn="ctr">
          <a:solidFill>
            <a:schemeClr val="accent1">
              <a:shade val="50000"/>
              <a:hueOff val="-455186"/>
              <a:satOff val="-24196"/>
              <a:lumOff val="38214"/>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lvl="0" algn="ctr" defTabSz="577850">
            <a:lnSpc>
              <a:spcPct val="90000"/>
            </a:lnSpc>
            <a:spcBef>
              <a:spcPct val="0"/>
            </a:spcBef>
            <a:spcAft>
              <a:spcPct val="35000"/>
            </a:spcAft>
          </a:pPr>
          <a:r>
            <a:rPr lang="de-DE" sz="1300" b="1" kern="1200" dirty="0" err="1" smtClean="0"/>
            <a:t>Blacklist</a:t>
          </a:r>
          <a:r>
            <a:rPr lang="de-DE" sz="1300" b="1" kern="1200" dirty="0" smtClean="0"/>
            <a:t> gemäß Anhang</a:t>
          </a:r>
          <a:endParaRPr lang="de-DE" sz="1300" b="1" kern="1200" dirty="0"/>
        </a:p>
      </dsp:txBody>
      <dsp:txXfrm>
        <a:off x="810030" y="4926076"/>
        <a:ext cx="3320811" cy="559120"/>
      </dsp:txXfrm>
    </dsp:sp>
    <dsp:sp modelId="{2BA3F566-956E-4EFE-B5FD-7913B3D5EC81}">
      <dsp:nvSpPr>
        <dsp:cNvPr id="0" name=""/>
        <dsp:cNvSpPr/>
      </dsp:nvSpPr>
      <dsp:spPr>
        <a:xfrm>
          <a:off x="4318903" y="33768"/>
          <a:ext cx="4036640" cy="559120"/>
        </a:xfrm>
        <a:prstGeom prst="roundRect">
          <a:avLst>
            <a:gd name="adj" fmla="val 10000"/>
          </a:avLst>
        </a:prstGeom>
        <a:solidFill>
          <a:schemeClr val="accent1">
            <a:shade val="50000"/>
            <a:hueOff val="-568983"/>
            <a:satOff val="-30245"/>
            <a:lumOff val="47767"/>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de-DE" sz="1500" b="1" kern="1200" dirty="0">
              <a:solidFill>
                <a:srgbClr val="FF0000"/>
              </a:solidFill>
            </a:rPr>
            <a:t>§ 7 UWG</a:t>
          </a:r>
        </a:p>
        <a:p>
          <a:pPr lvl="0" algn="ctr" defTabSz="666750">
            <a:lnSpc>
              <a:spcPct val="90000"/>
            </a:lnSpc>
            <a:spcBef>
              <a:spcPct val="0"/>
            </a:spcBef>
            <a:spcAft>
              <a:spcPct val="35000"/>
            </a:spcAft>
          </a:pPr>
          <a:r>
            <a:rPr lang="de-DE" sz="1500" b="1" kern="1200" dirty="0">
              <a:solidFill>
                <a:srgbClr val="FF0000"/>
              </a:solidFill>
            </a:rPr>
            <a:t>unzumutbare Belästigung</a:t>
          </a:r>
        </a:p>
      </dsp:txBody>
      <dsp:txXfrm>
        <a:off x="4318903" y="33768"/>
        <a:ext cx="4036640" cy="559120"/>
      </dsp:txXfrm>
    </dsp:sp>
    <dsp:sp modelId="{A0C8689D-AA0E-4DD3-821B-D4127DEE9D0F}">
      <dsp:nvSpPr>
        <dsp:cNvPr id="0" name=""/>
        <dsp:cNvSpPr/>
      </dsp:nvSpPr>
      <dsp:spPr>
        <a:xfrm>
          <a:off x="4722567" y="592889"/>
          <a:ext cx="403664" cy="419340"/>
        </a:xfrm>
        <a:custGeom>
          <a:avLst/>
          <a:gdLst/>
          <a:ahLst/>
          <a:cxnLst/>
          <a:rect l="0" t="0" r="0" b="0"/>
          <a:pathLst>
            <a:path>
              <a:moveTo>
                <a:pt x="0" y="0"/>
              </a:moveTo>
              <a:lnTo>
                <a:pt x="0" y="419340"/>
              </a:lnTo>
              <a:lnTo>
                <a:pt x="403664" y="419340"/>
              </a:lnTo>
            </a:path>
          </a:pathLst>
        </a:custGeom>
        <a:noFill/>
        <a:ln w="12700" cap="flat" cmpd="sng" algn="ctr">
          <a:solidFill>
            <a:schemeClr val="accent1">
              <a:tint val="9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18CD2784-5AF5-4B7B-B84F-13C97A046E67}">
      <dsp:nvSpPr>
        <dsp:cNvPr id="0" name=""/>
        <dsp:cNvSpPr/>
      </dsp:nvSpPr>
      <dsp:spPr>
        <a:xfrm>
          <a:off x="5126231" y="732669"/>
          <a:ext cx="3229312" cy="559120"/>
        </a:xfrm>
        <a:prstGeom prst="roundRect">
          <a:avLst>
            <a:gd name="adj" fmla="val 10000"/>
          </a:avLst>
        </a:prstGeom>
        <a:solidFill>
          <a:schemeClr val="lt1">
            <a:alpha val="90000"/>
            <a:hueOff val="0"/>
            <a:satOff val="0"/>
            <a:lumOff val="0"/>
            <a:alphaOff val="0"/>
          </a:schemeClr>
        </a:solidFill>
        <a:ln w="9525" cap="flat" cmpd="sng" algn="ctr">
          <a:solidFill>
            <a:schemeClr val="accent1">
              <a:shade val="50000"/>
              <a:hueOff val="-341390"/>
              <a:satOff val="-18147"/>
              <a:lumOff val="28660"/>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lvl="0" algn="ctr" defTabSz="577850">
            <a:lnSpc>
              <a:spcPct val="90000"/>
            </a:lnSpc>
            <a:spcBef>
              <a:spcPct val="0"/>
            </a:spcBef>
            <a:spcAft>
              <a:spcPct val="35000"/>
            </a:spcAft>
          </a:pPr>
          <a:r>
            <a:rPr lang="de-DE" sz="1300" b="1" kern="1200" dirty="0"/>
            <a:t>insbesondere Werbung </a:t>
          </a:r>
        </a:p>
        <a:p>
          <a:pPr lvl="0" algn="ctr" defTabSz="577850">
            <a:lnSpc>
              <a:spcPct val="90000"/>
            </a:lnSpc>
            <a:spcBef>
              <a:spcPct val="0"/>
            </a:spcBef>
            <a:spcAft>
              <a:spcPct val="35000"/>
            </a:spcAft>
          </a:pPr>
          <a:r>
            <a:rPr lang="de-DE" sz="1300" b="1" kern="1200" dirty="0"/>
            <a:t>(§ 7 Abs. 1 S. 2 UWG)</a:t>
          </a:r>
        </a:p>
      </dsp:txBody>
      <dsp:txXfrm>
        <a:off x="5126231" y="732669"/>
        <a:ext cx="3229312" cy="559120"/>
      </dsp:txXfrm>
    </dsp:sp>
    <dsp:sp modelId="{4CB1E2C6-A186-4BAB-94AD-865FFA0B784F}">
      <dsp:nvSpPr>
        <dsp:cNvPr id="0" name=""/>
        <dsp:cNvSpPr/>
      </dsp:nvSpPr>
      <dsp:spPr>
        <a:xfrm>
          <a:off x="4722567" y="592889"/>
          <a:ext cx="403664" cy="1118241"/>
        </a:xfrm>
        <a:custGeom>
          <a:avLst/>
          <a:gdLst/>
          <a:ahLst/>
          <a:cxnLst/>
          <a:rect l="0" t="0" r="0" b="0"/>
          <a:pathLst>
            <a:path>
              <a:moveTo>
                <a:pt x="0" y="0"/>
              </a:moveTo>
              <a:lnTo>
                <a:pt x="0" y="1118241"/>
              </a:lnTo>
              <a:lnTo>
                <a:pt x="403664" y="1118241"/>
              </a:lnTo>
            </a:path>
          </a:pathLst>
        </a:custGeom>
        <a:noFill/>
        <a:ln w="12700" cap="flat" cmpd="sng" algn="ctr">
          <a:solidFill>
            <a:schemeClr val="accent1">
              <a:tint val="9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0CBFB70B-10D2-4E9D-BF67-F45BBE4C6FDD}">
      <dsp:nvSpPr>
        <dsp:cNvPr id="0" name=""/>
        <dsp:cNvSpPr/>
      </dsp:nvSpPr>
      <dsp:spPr>
        <a:xfrm>
          <a:off x="5126231" y="1431570"/>
          <a:ext cx="3229312" cy="559120"/>
        </a:xfrm>
        <a:prstGeom prst="roundRect">
          <a:avLst>
            <a:gd name="adj" fmla="val 10000"/>
          </a:avLst>
        </a:prstGeom>
        <a:solidFill>
          <a:schemeClr val="lt1">
            <a:alpha val="90000"/>
            <a:hueOff val="0"/>
            <a:satOff val="0"/>
            <a:lumOff val="0"/>
            <a:alphaOff val="0"/>
          </a:schemeClr>
        </a:solidFill>
        <a:ln w="9525" cap="flat" cmpd="sng" algn="ctr">
          <a:solidFill>
            <a:schemeClr val="accent1">
              <a:shade val="50000"/>
              <a:hueOff val="-227593"/>
              <a:satOff val="-12098"/>
              <a:lumOff val="19107"/>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lvl="0" algn="ctr" defTabSz="577850">
            <a:lnSpc>
              <a:spcPct val="90000"/>
            </a:lnSpc>
            <a:spcBef>
              <a:spcPct val="0"/>
            </a:spcBef>
            <a:spcAft>
              <a:spcPct val="35000"/>
            </a:spcAft>
          </a:pPr>
          <a:r>
            <a:rPr lang="de-DE" sz="1300" b="1" kern="1200" dirty="0"/>
            <a:t>Einzelne Beispiele </a:t>
          </a:r>
        </a:p>
        <a:p>
          <a:pPr lvl="0" algn="ctr" defTabSz="577850">
            <a:lnSpc>
              <a:spcPct val="90000"/>
            </a:lnSpc>
            <a:spcBef>
              <a:spcPct val="0"/>
            </a:spcBef>
            <a:spcAft>
              <a:spcPct val="35000"/>
            </a:spcAft>
          </a:pPr>
          <a:r>
            <a:rPr lang="de-DE" sz="1300" b="1" kern="1200" dirty="0"/>
            <a:t>§ 7 Abs. 2 UWG </a:t>
          </a:r>
        </a:p>
      </dsp:txBody>
      <dsp:txXfrm>
        <a:off x="5126231" y="1431570"/>
        <a:ext cx="3229312" cy="559120"/>
      </dsp:txXfrm>
    </dsp:sp>
    <dsp:sp modelId="{BBFE54B4-A5D9-4C01-B572-BF0A532BDC85}">
      <dsp:nvSpPr>
        <dsp:cNvPr id="0" name=""/>
        <dsp:cNvSpPr/>
      </dsp:nvSpPr>
      <dsp:spPr>
        <a:xfrm>
          <a:off x="4722567" y="592889"/>
          <a:ext cx="403664" cy="1817143"/>
        </a:xfrm>
        <a:custGeom>
          <a:avLst/>
          <a:gdLst/>
          <a:ahLst/>
          <a:cxnLst/>
          <a:rect l="0" t="0" r="0" b="0"/>
          <a:pathLst>
            <a:path>
              <a:moveTo>
                <a:pt x="0" y="0"/>
              </a:moveTo>
              <a:lnTo>
                <a:pt x="0" y="1817143"/>
              </a:lnTo>
              <a:lnTo>
                <a:pt x="403664" y="1817143"/>
              </a:lnTo>
            </a:path>
          </a:pathLst>
        </a:custGeom>
        <a:noFill/>
        <a:ln w="12700" cap="flat" cmpd="sng" algn="ctr">
          <a:solidFill>
            <a:schemeClr val="accent1">
              <a:tint val="9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131B9D76-7B75-4D58-800C-143B057B3E27}">
      <dsp:nvSpPr>
        <dsp:cNvPr id="0" name=""/>
        <dsp:cNvSpPr/>
      </dsp:nvSpPr>
      <dsp:spPr>
        <a:xfrm>
          <a:off x="5126231" y="2130471"/>
          <a:ext cx="3229312" cy="559120"/>
        </a:xfrm>
        <a:prstGeom prst="roundRect">
          <a:avLst>
            <a:gd name="adj" fmla="val 10000"/>
          </a:avLst>
        </a:prstGeom>
        <a:solidFill>
          <a:schemeClr val="lt1">
            <a:alpha val="90000"/>
            <a:hueOff val="0"/>
            <a:satOff val="0"/>
            <a:lumOff val="0"/>
            <a:alphaOff val="0"/>
          </a:schemeClr>
        </a:solidFill>
        <a:ln w="9525" cap="flat" cmpd="sng" algn="ctr">
          <a:solidFill>
            <a:schemeClr val="accent1">
              <a:shade val="50000"/>
              <a:hueOff val="-113797"/>
              <a:satOff val="-6049"/>
              <a:lumOff val="9553"/>
              <a:alphaOff val="0"/>
            </a:schemeClr>
          </a:solidFill>
          <a:prstDash val="solid"/>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lvl="0" algn="ctr" defTabSz="577850">
            <a:lnSpc>
              <a:spcPct val="90000"/>
            </a:lnSpc>
            <a:spcBef>
              <a:spcPct val="0"/>
            </a:spcBef>
            <a:spcAft>
              <a:spcPct val="35000"/>
            </a:spcAft>
          </a:pPr>
          <a:r>
            <a:rPr lang="de-DE" sz="1300" b="1" kern="1200" dirty="0" smtClean="0"/>
            <a:t>Ausnahme § </a:t>
          </a:r>
          <a:r>
            <a:rPr lang="de-DE" sz="1300" b="1" kern="1200" dirty="0"/>
            <a:t>7 Abs. 3 UWG</a:t>
          </a:r>
        </a:p>
      </dsp:txBody>
      <dsp:txXfrm>
        <a:off x="5126231" y="2130471"/>
        <a:ext cx="3229312" cy="55912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1138" name="Rectangle 1026"/>
          <p:cNvSpPr>
            <a:spLocks noGrp="1" noChangeArrowheads="1"/>
          </p:cNvSpPr>
          <p:nvPr>
            <p:ph type="hdr" sz="quarter"/>
          </p:nvPr>
        </p:nvSpPr>
        <p:spPr bwMode="auto">
          <a:xfrm>
            <a:off x="0" y="0"/>
            <a:ext cx="2945659"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de-DE"/>
          </a:p>
        </p:txBody>
      </p:sp>
      <p:sp>
        <p:nvSpPr>
          <p:cNvPr id="91139" name="Rectangle 1027"/>
          <p:cNvSpPr>
            <a:spLocks noGrp="1" noChangeArrowheads="1"/>
          </p:cNvSpPr>
          <p:nvPr>
            <p:ph type="dt" sz="quarter" idx="1"/>
          </p:nvPr>
        </p:nvSpPr>
        <p:spPr bwMode="auto">
          <a:xfrm>
            <a:off x="3852016" y="0"/>
            <a:ext cx="2945659"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r>
              <a:rPr lang="de-DE" smtClean="0"/>
              <a:t>06.04.2016</a:t>
            </a:r>
            <a:endParaRPr lang="de-DE"/>
          </a:p>
        </p:txBody>
      </p:sp>
      <p:sp>
        <p:nvSpPr>
          <p:cNvPr id="91140" name="Rectangle 1028"/>
          <p:cNvSpPr>
            <a:spLocks noGrp="1" noChangeArrowheads="1"/>
          </p:cNvSpPr>
          <p:nvPr>
            <p:ph type="ftr" sz="quarter" idx="2"/>
          </p:nvPr>
        </p:nvSpPr>
        <p:spPr bwMode="auto">
          <a:xfrm>
            <a:off x="0" y="9430306"/>
            <a:ext cx="2945659"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r>
              <a:rPr lang="de-DE" smtClean="0"/>
              <a:t>www.ra-michael-hoffmann.de</a:t>
            </a:r>
            <a:endParaRPr lang="de-DE"/>
          </a:p>
        </p:txBody>
      </p:sp>
      <p:sp>
        <p:nvSpPr>
          <p:cNvPr id="91141" name="Rectangle 1029"/>
          <p:cNvSpPr>
            <a:spLocks noGrp="1" noChangeArrowheads="1"/>
          </p:cNvSpPr>
          <p:nvPr>
            <p:ph type="sldNum" sz="quarter" idx="3"/>
          </p:nvPr>
        </p:nvSpPr>
        <p:spPr bwMode="auto">
          <a:xfrm>
            <a:off x="3852016" y="9430306"/>
            <a:ext cx="2945659"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48C90C18-374D-4B6A-9584-0BE562E9B0B2}" type="slidenum">
              <a:rPr lang="de-DE"/>
              <a:pPr/>
              <a:t>‹Nr.›</a:t>
            </a:fld>
            <a:endParaRPr lang="de-DE"/>
          </a:p>
        </p:txBody>
      </p:sp>
    </p:spTree>
    <p:extLst>
      <p:ext uri="{BB962C8B-B14F-4D97-AF65-F5344CB8AC3E}">
        <p14:creationId xmlns="" xmlns:p14="http://schemas.microsoft.com/office/powerpoint/2010/main" val="3381191578"/>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1026"/>
          <p:cNvSpPr>
            <a:spLocks noGrp="1" noChangeArrowheads="1"/>
          </p:cNvSpPr>
          <p:nvPr>
            <p:ph type="hdr" sz="quarter"/>
          </p:nvPr>
        </p:nvSpPr>
        <p:spPr bwMode="auto">
          <a:xfrm>
            <a:off x="0" y="0"/>
            <a:ext cx="2945659"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de-DE"/>
          </a:p>
        </p:txBody>
      </p:sp>
      <p:sp>
        <p:nvSpPr>
          <p:cNvPr id="36867" name="Rectangle 1027"/>
          <p:cNvSpPr>
            <a:spLocks noGrp="1" noChangeArrowheads="1"/>
          </p:cNvSpPr>
          <p:nvPr>
            <p:ph type="dt" idx="1"/>
          </p:nvPr>
        </p:nvSpPr>
        <p:spPr bwMode="auto">
          <a:xfrm>
            <a:off x="3852016" y="0"/>
            <a:ext cx="2945659"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r>
              <a:rPr lang="de-DE" smtClean="0"/>
              <a:t>06.04.2016</a:t>
            </a:r>
            <a:endParaRPr lang="de-DE"/>
          </a:p>
        </p:txBody>
      </p:sp>
      <p:sp>
        <p:nvSpPr>
          <p:cNvPr id="36868" name="Rectangle 1028"/>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p:spPr>
      </p:sp>
      <p:sp>
        <p:nvSpPr>
          <p:cNvPr id="36869" name="Rectangle 1029"/>
          <p:cNvSpPr>
            <a:spLocks noGrp="1" noChangeArrowheads="1"/>
          </p:cNvSpPr>
          <p:nvPr>
            <p:ph type="body" sz="quarter" idx="3"/>
          </p:nvPr>
        </p:nvSpPr>
        <p:spPr bwMode="auto">
          <a:xfrm>
            <a:off x="906358" y="4715154"/>
            <a:ext cx="4984962" cy="44669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smtClean="0"/>
              <a:t>Klicken Sie, um die Formate des Vorlagentextes zu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36870" name="Rectangle 1030"/>
          <p:cNvSpPr>
            <a:spLocks noGrp="1" noChangeArrowheads="1"/>
          </p:cNvSpPr>
          <p:nvPr>
            <p:ph type="ftr" sz="quarter" idx="4"/>
          </p:nvPr>
        </p:nvSpPr>
        <p:spPr bwMode="auto">
          <a:xfrm>
            <a:off x="0" y="9430306"/>
            <a:ext cx="2945659"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r>
              <a:rPr lang="de-DE" smtClean="0"/>
              <a:t>www.ra-michael-hoffmann.de</a:t>
            </a:r>
            <a:endParaRPr lang="de-DE"/>
          </a:p>
        </p:txBody>
      </p:sp>
      <p:sp>
        <p:nvSpPr>
          <p:cNvPr id="36871" name="Rectangle 1031"/>
          <p:cNvSpPr>
            <a:spLocks noGrp="1" noChangeArrowheads="1"/>
          </p:cNvSpPr>
          <p:nvPr>
            <p:ph type="sldNum" sz="quarter" idx="5"/>
          </p:nvPr>
        </p:nvSpPr>
        <p:spPr bwMode="auto">
          <a:xfrm>
            <a:off x="3852016" y="9430306"/>
            <a:ext cx="2945659"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60A294E-D419-4F9B-B59F-8416881FA07E}" type="slidenum">
              <a:rPr lang="de-DE"/>
              <a:pPr/>
              <a:t>‹Nr.›</a:t>
            </a:fld>
            <a:endParaRPr lang="de-DE"/>
          </a:p>
        </p:txBody>
      </p:sp>
    </p:spTree>
    <p:extLst>
      <p:ext uri="{BB962C8B-B14F-4D97-AF65-F5344CB8AC3E}">
        <p14:creationId xmlns="" xmlns:p14="http://schemas.microsoft.com/office/powerpoint/2010/main" val="2912794421"/>
      </p:ext>
    </p:extLst>
  </p:cSld>
  <p:clrMap bg1="lt1" tx1="dk1" bg2="lt2" tx2="dk2" accent1="accent1" accent2="accent2" accent3="accent3" accent4="accent4" accent5="accent5" accent6="accent6" hlink="hlink" folHlink="folHlink"/>
  <p:hf hdr="0"/>
  <p:notesStyle>
    <a:lvl1pPr algn="l" rtl="0" fontAlgn="base">
      <a:spcBef>
        <a:spcPct val="30000"/>
      </a:spcBef>
      <a:spcAft>
        <a:spcPct val="0"/>
      </a:spcAft>
      <a:defRPr kumimoji="1" sz="1200" kern="1200">
        <a:solidFill>
          <a:schemeClr val="tx1"/>
        </a:solidFill>
        <a:latin typeface="Times New Roman" charset="0"/>
        <a:ea typeface="+mn-ea"/>
        <a:cs typeface="+mn-cs"/>
      </a:defRPr>
    </a:lvl1pPr>
    <a:lvl2pPr marL="457200" algn="l" rtl="0" fontAlgn="base">
      <a:spcBef>
        <a:spcPct val="30000"/>
      </a:spcBef>
      <a:spcAft>
        <a:spcPct val="0"/>
      </a:spcAft>
      <a:defRPr kumimoji="1" sz="1200" kern="1200">
        <a:solidFill>
          <a:schemeClr val="tx1"/>
        </a:solidFill>
        <a:latin typeface="Times New Roman" charset="0"/>
        <a:ea typeface="+mn-ea"/>
        <a:cs typeface="+mn-cs"/>
      </a:defRPr>
    </a:lvl2pPr>
    <a:lvl3pPr marL="914400" algn="l" rtl="0" fontAlgn="base">
      <a:spcBef>
        <a:spcPct val="30000"/>
      </a:spcBef>
      <a:spcAft>
        <a:spcPct val="0"/>
      </a:spcAft>
      <a:defRPr kumimoji="1" sz="1200" kern="1200">
        <a:solidFill>
          <a:schemeClr val="tx1"/>
        </a:solidFill>
        <a:latin typeface="Times New Roman" charset="0"/>
        <a:ea typeface="+mn-ea"/>
        <a:cs typeface="+mn-cs"/>
      </a:defRPr>
    </a:lvl3pPr>
    <a:lvl4pPr marL="1371600" algn="l" rtl="0" fontAlgn="base">
      <a:spcBef>
        <a:spcPct val="30000"/>
      </a:spcBef>
      <a:spcAft>
        <a:spcPct val="0"/>
      </a:spcAft>
      <a:defRPr kumimoji="1" sz="1200" kern="1200">
        <a:solidFill>
          <a:schemeClr val="tx1"/>
        </a:solidFill>
        <a:latin typeface="Times New Roman" charset="0"/>
        <a:ea typeface="+mn-ea"/>
        <a:cs typeface="+mn-cs"/>
      </a:defRPr>
    </a:lvl4pPr>
    <a:lvl5pPr marL="1828800" algn="l" rtl="0" fontAlgn="base">
      <a:spcBef>
        <a:spcPct val="30000"/>
      </a:spcBef>
      <a:spcAft>
        <a:spcPct val="0"/>
      </a:spcAft>
      <a:defRPr kumimoji="1"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p:txBody>
          <a:bodyPr/>
          <a:lstStyle/>
          <a:p>
            <a:endParaRPr lang="de-DE"/>
          </a:p>
        </p:txBody>
      </p:sp>
      <p:sp>
        <p:nvSpPr>
          <p:cNvPr id="4" name="Datumsplatzhalter 3"/>
          <p:cNvSpPr>
            <a:spLocks noGrp="1"/>
          </p:cNvSpPr>
          <p:nvPr>
            <p:ph type="dt"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www.ra-michael-hoffmann.de</a:t>
            </a:r>
            <a:endParaRPr lang="de-DE"/>
          </a:p>
        </p:txBody>
      </p:sp>
    </p:spTree>
    <p:extLst>
      <p:ext uri="{BB962C8B-B14F-4D97-AF65-F5344CB8AC3E}">
        <p14:creationId xmlns="" xmlns:p14="http://schemas.microsoft.com/office/powerpoint/2010/main" val="37429877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p:txBody>
          <a:bodyPr/>
          <a:lstStyle/>
          <a:p>
            <a:r>
              <a:rPr lang="de-DE"/>
              <a:t>Warum diese Reihenfolge?</a:t>
            </a:r>
          </a:p>
          <a:p>
            <a:endParaRPr lang="de-DE"/>
          </a:p>
        </p:txBody>
      </p:sp>
      <p:sp>
        <p:nvSpPr>
          <p:cNvPr id="4" name="Datumsplatzhalter 3"/>
          <p:cNvSpPr>
            <a:spLocks noGrp="1"/>
          </p:cNvSpPr>
          <p:nvPr>
            <p:ph type="dt"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www.ra-michael-hoffmann.de</a:t>
            </a:r>
            <a:endParaRPr lang="de-DE"/>
          </a:p>
        </p:txBody>
      </p:sp>
    </p:spTree>
    <p:extLst>
      <p:ext uri="{BB962C8B-B14F-4D97-AF65-F5344CB8AC3E}">
        <p14:creationId xmlns="" xmlns:p14="http://schemas.microsoft.com/office/powerpoint/2010/main" val="1925092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p:txBody>
          <a:bodyPr/>
          <a:lstStyle/>
          <a:p>
            <a:r>
              <a:rPr lang="de-DE"/>
              <a:t>Warum diese Reihenfolge?</a:t>
            </a:r>
          </a:p>
          <a:p>
            <a:endParaRPr lang="de-DE"/>
          </a:p>
        </p:txBody>
      </p:sp>
      <p:sp>
        <p:nvSpPr>
          <p:cNvPr id="4" name="Datumsplatzhalter 3"/>
          <p:cNvSpPr>
            <a:spLocks noGrp="1"/>
          </p:cNvSpPr>
          <p:nvPr>
            <p:ph type="dt"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www.ra-michael-hoffmann.de</a:t>
            </a:r>
            <a:endParaRPr lang="de-DE"/>
          </a:p>
        </p:txBody>
      </p:sp>
    </p:spTree>
    <p:extLst>
      <p:ext uri="{BB962C8B-B14F-4D97-AF65-F5344CB8AC3E}">
        <p14:creationId xmlns="" xmlns:p14="http://schemas.microsoft.com/office/powerpoint/2010/main" val="1573377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p:txBody>
          <a:bodyPr/>
          <a:lstStyle/>
          <a:p>
            <a:r>
              <a:rPr lang="de-DE"/>
              <a:t>Hier ist zunächst nur zu klären, dass die einzelnen Begriffe fallen. </a:t>
            </a:r>
          </a:p>
          <a:p>
            <a:r>
              <a:rPr lang="de-DE"/>
              <a:t>Was ist Wettbewerbsrecht. </a:t>
            </a:r>
          </a:p>
          <a:p>
            <a:r>
              <a:rPr lang="de-DE"/>
              <a:t>Welche Gewerblichen Schutzrechte gibt es. (Marken, Patent, Gebrauchsmuster, Geschmaktsmuster, Gesetz ./. Den unlauteren Wettbewerb (UWG). </a:t>
            </a:r>
          </a:p>
          <a:p>
            <a:r>
              <a:rPr lang="de-DE"/>
              <a:t>Erst dann </a:t>
            </a:r>
          </a:p>
          <a:p>
            <a:r>
              <a:rPr lang="de-DE"/>
              <a:t>Abgrenzung zum </a:t>
            </a:r>
            <a:r>
              <a:rPr lang="de-DE" b="1"/>
              <a:t>Kartellrecht. </a:t>
            </a:r>
          </a:p>
          <a:p>
            <a:r>
              <a:rPr lang="de-DE"/>
              <a:t>UWG, PreisangabenVO</a:t>
            </a:r>
          </a:p>
          <a:p>
            <a:r>
              <a:rPr lang="de-DE"/>
              <a:t>Urheberrecht als Schutzrecht </a:t>
            </a:r>
          </a:p>
        </p:txBody>
      </p:sp>
      <p:sp>
        <p:nvSpPr>
          <p:cNvPr id="4" name="Datumsplatzhalter 3"/>
          <p:cNvSpPr>
            <a:spLocks noGrp="1"/>
          </p:cNvSpPr>
          <p:nvPr>
            <p:ph type="dt"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www.ra-michael-hoffmann.de</a:t>
            </a:r>
            <a:endParaRPr lang="de-DE"/>
          </a:p>
        </p:txBody>
      </p:sp>
    </p:spTree>
    <p:extLst>
      <p:ext uri="{BB962C8B-B14F-4D97-AF65-F5344CB8AC3E}">
        <p14:creationId xmlns="" xmlns:p14="http://schemas.microsoft.com/office/powerpoint/2010/main" val="19064511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160A294E-D419-4F9B-B59F-8416881FA07E}" type="slidenum">
              <a:rPr lang="de-DE" smtClean="0"/>
              <a:pPr/>
              <a:t>13</a:t>
            </a:fld>
            <a:endParaRPr lang="de-DE"/>
          </a:p>
        </p:txBody>
      </p:sp>
      <p:sp>
        <p:nvSpPr>
          <p:cNvPr id="5" name="Datumsplatzhalter 4"/>
          <p:cNvSpPr>
            <a:spLocks noGrp="1"/>
          </p:cNvSpPr>
          <p:nvPr>
            <p:ph type="dt" idx="11"/>
          </p:nvPr>
        </p:nvSpPr>
        <p:spPr/>
        <p:txBody>
          <a:bodyPr/>
          <a:lstStyle/>
          <a:p>
            <a:r>
              <a:rPr lang="de-DE" smtClean="0"/>
              <a:t>06.04.2016</a:t>
            </a:r>
            <a:endParaRPr lang="de-DE"/>
          </a:p>
        </p:txBody>
      </p:sp>
      <p:sp>
        <p:nvSpPr>
          <p:cNvPr id="6" name="Fußzeilenplatzhalter 5"/>
          <p:cNvSpPr>
            <a:spLocks noGrp="1"/>
          </p:cNvSpPr>
          <p:nvPr>
            <p:ph type="ftr" sz="quarter" idx="12"/>
          </p:nvPr>
        </p:nvSpPr>
        <p:spPr/>
        <p:txBody>
          <a:bodyPr/>
          <a:lstStyle/>
          <a:p>
            <a:r>
              <a:rPr lang="de-DE" smtClean="0"/>
              <a:t>www.ra-michael-hoffmann.de</a:t>
            </a:r>
            <a:endParaRPr lang="de-DE"/>
          </a:p>
        </p:txBody>
      </p:sp>
    </p:spTree>
    <p:extLst>
      <p:ext uri="{BB962C8B-B14F-4D97-AF65-F5344CB8AC3E}">
        <p14:creationId xmlns="" xmlns:p14="http://schemas.microsoft.com/office/powerpoint/2010/main" val="35445247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xfrm>
            <a:off x="1847850" y="233363"/>
            <a:ext cx="3101975" cy="2325687"/>
          </a:xfrm>
          <a:ln/>
        </p:spPr>
      </p:sp>
      <p:sp>
        <p:nvSpPr>
          <p:cNvPr id="56323" name="Rectangle 3"/>
          <p:cNvSpPr>
            <a:spLocks noGrp="1" noChangeArrowheads="1"/>
          </p:cNvSpPr>
          <p:nvPr>
            <p:ph type="body" idx="1"/>
          </p:nvPr>
        </p:nvSpPr>
        <p:spPr>
          <a:xfrm>
            <a:off x="283216" y="2636747"/>
            <a:ext cx="6231245" cy="6979716"/>
          </a:xfrm>
        </p:spPr>
        <p:txBody>
          <a:bodyPr/>
          <a:lstStyle/>
          <a:p>
            <a:r>
              <a:rPr lang="de-DE" dirty="0"/>
              <a:t>Zu 1.	Definition: Fehlanzeige.</a:t>
            </a:r>
          </a:p>
          <a:p>
            <a:r>
              <a:rPr lang="de-DE" dirty="0"/>
              <a:t>	Wettbewerbsrecht im engeren Sinne = UWG einschl. Nebengesetze (</a:t>
            </a:r>
            <a:r>
              <a:rPr lang="de-DE" dirty="0" err="1"/>
              <a:t>Preisang.VO</a:t>
            </a:r>
            <a:r>
              <a:rPr lang="de-DE" dirty="0"/>
              <a:t>)</a:t>
            </a:r>
          </a:p>
          <a:p>
            <a:r>
              <a:rPr lang="de-DE" dirty="0"/>
              <a:t>	Wettbewerbsrecht im weiteren Sinne = GWB (Kartellgesetz)</a:t>
            </a:r>
          </a:p>
          <a:p>
            <a:r>
              <a:rPr lang="de-DE" dirty="0"/>
              <a:t>	ganz weit gefasst sogar auch Rechtsgebiet gewerblicher Rechtschutz</a:t>
            </a:r>
          </a:p>
          <a:p>
            <a:r>
              <a:rPr lang="de-DE" dirty="0"/>
              <a:t>Zu 2.	Kartellrecht ist öffentliches Recht. </a:t>
            </a:r>
          </a:p>
          <a:p>
            <a:r>
              <a:rPr lang="de-DE" dirty="0"/>
              <a:t>	Durch die Kartellbehörden soll die elementare Grundlage der in Deutschland im GG garantierten sozialen Marktwirtschaft gesichert werden. </a:t>
            </a:r>
          </a:p>
          <a:p>
            <a:r>
              <a:rPr lang="de-DE" dirty="0"/>
              <a:t>	</a:t>
            </a:r>
            <a:r>
              <a:rPr lang="de-DE" dirty="0">
                <a:sym typeface="Wingdings" pitchFamily="2" charset="2"/>
              </a:rPr>
              <a:t> Der Zugang zu den Märkten muss erhalten bleiben. </a:t>
            </a:r>
          </a:p>
          <a:p>
            <a:r>
              <a:rPr lang="de-DE" dirty="0">
                <a:sym typeface="Wingdings" pitchFamily="2" charset="2"/>
              </a:rPr>
              <a:t>	Bedeutet dies, dass nun jeder seinen Laden eröffnen kann, wie er möchte. </a:t>
            </a:r>
            <a:r>
              <a:rPr lang="de-DE" dirty="0" err="1">
                <a:sym typeface="Wingdings" pitchFamily="2" charset="2"/>
              </a:rPr>
              <a:t>Metzermeister</a:t>
            </a:r>
            <a:r>
              <a:rPr lang="de-DE" dirty="0">
                <a:sym typeface="Wingdings" pitchFamily="2" charset="2"/>
              </a:rPr>
              <a:t> M möchte plötzlich Bäckermeister sein? Nein. Hier steht Art. 12 GG 	entgegen. Die grundgesetzlich garantierte Berufswahlfreiheit darf aufgrund der üblichen Erfordernisse, durchaus eingeschränkt werden. Aber es darf niemanden 	vorgeschrieben werden, welchen Beruf er zu ergreifen hat. </a:t>
            </a:r>
          </a:p>
          <a:p>
            <a:r>
              <a:rPr lang="de-DE" b="1" dirty="0">
                <a:sym typeface="Wingdings" pitchFamily="2" charset="2"/>
              </a:rPr>
              <a:t>Wo ist der Unterschied?</a:t>
            </a:r>
          </a:p>
          <a:p>
            <a:r>
              <a:rPr lang="de-DE" dirty="0">
                <a:sym typeface="Wingdings" pitchFamily="2" charset="2"/>
              </a:rPr>
              <a:t>	Schon in der Frage der Rechtssystematik. Im Zivilrecht geht es primär um die Frage von Ansprüchen (im UWG zumeist auf Unterlassung oder Schadenersatz), 	während im öffentlichen Recht es um die Frage von Eingriffe des Staates in die Rechte der Bürger geht. </a:t>
            </a:r>
          </a:p>
          <a:p>
            <a:r>
              <a:rPr lang="de-DE" dirty="0">
                <a:sym typeface="Wingdings" pitchFamily="2" charset="2"/>
              </a:rPr>
              <a:t>	Auch die Frage der Handlungsweise der Beteiligten ist eine andere.</a:t>
            </a:r>
          </a:p>
          <a:p>
            <a:r>
              <a:rPr lang="de-DE" dirty="0">
                <a:sym typeface="Wingdings" pitchFamily="2" charset="2"/>
              </a:rPr>
              <a:t>	Während der Privatmann oder das Unternehmen sich zunächst einen Titel beschaffen muss (zum Begriff vgl. §§ 704, 794 ZPO), kann die Behörde durch VA (</a:t>
            </a:r>
            <a:r>
              <a:rPr lang="de-DE" dirty="0" err="1">
                <a:sym typeface="Wingdings" pitchFamily="2" charset="2"/>
              </a:rPr>
              <a:t>gl</a:t>
            </a:r>
            <a:r>
              <a:rPr lang="de-DE" dirty="0">
                <a:sym typeface="Wingdings" pitchFamily="2" charset="2"/>
              </a:rPr>
              <a:t>. § 35 	VwVfG) entscheiden und diesen VA ggf. sogar sofort vollstrecken. </a:t>
            </a:r>
          </a:p>
          <a:p>
            <a:endParaRPr lang="de-DE" dirty="0"/>
          </a:p>
        </p:txBody>
      </p:sp>
      <p:sp>
        <p:nvSpPr>
          <p:cNvPr id="4" name="Datumsplatzhalter 3"/>
          <p:cNvSpPr>
            <a:spLocks noGrp="1"/>
          </p:cNvSpPr>
          <p:nvPr>
            <p:ph type="dt"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www.ra-michael-hoffmann.de</a:t>
            </a:r>
            <a:endParaRPr lang="de-DE"/>
          </a:p>
        </p:txBody>
      </p:sp>
    </p:spTree>
    <p:extLst>
      <p:ext uri="{BB962C8B-B14F-4D97-AF65-F5344CB8AC3E}">
        <p14:creationId xmlns="" xmlns:p14="http://schemas.microsoft.com/office/powerpoint/2010/main" val="7239135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p:txBody>
          <a:bodyPr/>
          <a:lstStyle/>
          <a:p>
            <a:r>
              <a:rPr lang="de-DE"/>
              <a:t>Boykottaufruf = § 21 Abs. 1 GWB gleichzeitig jedoch auch § 3 UWG</a:t>
            </a:r>
          </a:p>
          <a:p>
            <a:r>
              <a:rPr lang="de-DE"/>
              <a:t>Diskriminierungen § 20 GWB und gleichzeitig auch § 3 UWG</a:t>
            </a:r>
          </a:p>
          <a:p>
            <a:endParaRPr lang="de-DE"/>
          </a:p>
          <a:p>
            <a:r>
              <a:rPr lang="de-DE"/>
              <a:t>Konkrurrenzen?</a:t>
            </a:r>
          </a:p>
          <a:p>
            <a:r>
              <a:rPr lang="de-DE"/>
              <a:t>Grundsätzlich kein Rangverhältnis. Beide Gesetze sind nebeneinander anwendbar.</a:t>
            </a:r>
          </a:p>
          <a:p>
            <a:endParaRPr lang="de-DE"/>
          </a:p>
          <a:p>
            <a:r>
              <a:rPr lang="de-DE"/>
              <a:t>Es sind die unterschiedlichen Schutzrichtungen die das Rangverhältnis verhindern. So ist zwar selbstverständlich, dass das UWG nur den lauteren Wettbewerb schützen will andererseits auch zur Beurteilung der Lauterkeit der Wettbewerbshandlung die kartellrechtlichen Wertungen eine Rolle spielen. </a:t>
            </a:r>
          </a:p>
          <a:p>
            <a:r>
              <a:rPr lang="de-DE"/>
              <a:t>Stichwort: „Einbruch in Vertriebsbindungssysteme“ </a:t>
            </a:r>
          </a:p>
        </p:txBody>
      </p:sp>
      <p:sp>
        <p:nvSpPr>
          <p:cNvPr id="4" name="Datumsplatzhalter 3"/>
          <p:cNvSpPr>
            <a:spLocks noGrp="1"/>
          </p:cNvSpPr>
          <p:nvPr>
            <p:ph type="dt"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www.ra-michael-hoffmann.de</a:t>
            </a:r>
            <a:endParaRPr lang="de-DE"/>
          </a:p>
        </p:txBody>
      </p:sp>
    </p:spTree>
    <p:extLst>
      <p:ext uri="{BB962C8B-B14F-4D97-AF65-F5344CB8AC3E}">
        <p14:creationId xmlns="" xmlns:p14="http://schemas.microsoft.com/office/powerpoint/2010/main" val="13893134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p:txBody>
          <a:bodyPr/>
          <a:lstStyle/>
          <a:p>
            <a:endParaRPr lang="de-DE"/>
          </a:p>
        </p:txBody>
      </p:sp>
      <p:sp>
        <p:nvSpPr>
          <p:cNvPr id="4" name="Datumsplatzhalter 3"/>
          <p:cNvSpPr>
            <a:spLocks noGrp="1"/>
          </p:cNvSpPr>
          <p:nvPr>
            <p:ph type="dt"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www.ra-michael-hoffmann.de</a:t>
            </a:r>
            <a:endParaRPr lang="de-DE"/>
          </a:p>
        </p:txBody>
      </p:sp>
    </p:spTree>
    <p:extLst>
      <p:ext uri="{BB962C8B-B14F-4D97-AF65-F5344CB8AC3E}">
        <p14:creationId xmlns="" xmlns:p14="http://schemas.microsoft.com/office/powerpoint/2010/main" val="550667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7282" name="Rectangle 2"/>
          <p:cNvSpPr>
            <a:spLocks noGrp="1" noRot="1" noChangeAspect="1" noChangeArrowheads="1" noTextEdit="1"/>
          </p:cNvSpPr>
          <p:nvPr>
            <p:ph type="sldImg"/>
          </p:nvPr>
        </p:nvSpPr>
        <p:spPr>
          <a:ln/>
        </p:spPr>
      </p:sp>
      <p:sp>
        <p:nvSpPr>
          <p:cNvPr id="97283" name="Rectangle 3"/>
          <p:cNvSpPr>
            <a:spLocks noGrp="1" noChangeArrowheads="1"/>
          </p:cNvSpPr>
          <p:nvPr>
            <p:ph type="body" idx="1"/>
          </p:nvPr>
        </p:nvSpPr>
        <p:spPr/>
        <p:txBody>
          <a:bodyPr/>
          <a:lstStyle/>
          <a:p>
            <a:endParaRPr lang="de-DE"/>
          </a:p>
        </p:txBody>
      </p:sp>
      <p:sp>
        <p:nvSpPr>
          <p:cNvPr id="4" name="Datumsplatzhalter 3"/>
          <p:cNvSpPr>
            <a:spLocks noGrp="1"/>
          </p:cNvSpPr>
          <p:nvPr>
            <p:ph type="dt"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www.ra-michael-hoffmann.de</a:t>
            </a:r>
            <a:endParaRPr lang="de-DE"/>
          </a:p>
        </p:txBody>
      </p:sp>
    </p:spTree>
    <p:extLst>
      <p:ext uri="{BB962C8B-B14F-4D97-AF65-F5344CB8AC3E}">
        <p14:creationId xmlns="" xmlns:p14="http://schemas.microsoft.com/office/powerpoint/2010/main" val="39840462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p:txBody>
          <a:bodyPr/>
          <a:lstStyle/>
          <a:p>
            <a:r>
              <a:rPr lang="de-DE" dirty="0" smtClean="0"/>
              <a:t>Die</a:t>
            </a:r>
            <a:r>
              <a:rPr lang="de-DE" baseline="0" dirty="0" smtClean="0"/>
              <a:t> unternehmerische Sorgfalt wird neu betont: </a:t>
            </a:r>
          </a:p>
          <a:p>
            <a:r>
              <a:rPr lang="de-DE" baseline="0" dirty="0" smtClean="0"/>
              <a:t>„anständige Gepflogenheiten“ = </a:t>
            </a:r>
            <a:r>
              <a:rPr lang="de-DE" baseline="0" dirty="0" err="1" smtClean="0"/>
              <a:t>Fainress</a:t>
            </a:r>
            <a:r>
              <a:rPr lang="de-DE" baseline="0" dirty="0" smtClean="0"/>
              <a:t> </a:t>
            </a:r>
            <a:endParaRPr lang="de-DE" dirty="0"/>
          </a:p>
        </p:txBody>
      </p:sp>
      <p:sp>
        <p:nvSpPr>
          <p:cNvPr id="4" name="Datumsplatzhalter 3"/>
          <p:cNvSpPr>
            <a:spLocks noGrp="1"/>
          </p:cNvSpPr>
          <p:nvPr>
            <p:ph type="dt"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www.ra-michael-hoffmann.de</a:t>
            </a:r>
            <a:endParaRPr lang="de-DE"/>
          </a:p>
        </p:txBody>
      </p:sp>
    </p:spTree>
    <p:extLst>
      <p:ext uri="{BB962C8B-B14F-4D97-AF65-F5344CB8AC3E}">
        <p14:creationId xmlns="" xmlns:p14="http://schemas.microsoft.com/office/powerpoint/2010/main" val="550667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7282" name="Rectangle 2"/>
          <p:cNvSpPr>
            <a:spLocks noGrp="1" noRot="1" noChangeAspect="1" noChangeArrowheads="1" noTextEdit="1"/>
          </p:cNvSpPr>
          <p:nvPr>
            <p:ph type="sldImg"/>
          </p:nvPr>
        </p:nvSpPr>
        <p:spPr>
          <a:ln/>
        </p:spPr>
      </p:sp>
      <p:sp>
        <p:nvSpPr>
          <p:cNvPr id="97283" name="Rectangle 3"/>
          <p:cNvSpPr>
            <a:spLocks noGrp="1" noChangeArrowheads="1"/>
          </p:cNvSpPr>
          <p:nvPr>
            <p:ph type="body" idx="1"/>
          </p:nvPr>
        </p:nvSpPr>
        <p:spPr/>
        <p:txBody>
          <a:bodyPr/>
          <a:lstStyle/>
          <a:p>
            <a:endParaRPr lang="de-DE"/>
          </a:p>
        </p:txBody>
      </p:sp>
      <p:sp>
        <p:nvSpPr>
          <p:cNvPr id="4" name="Datumsplatzhalter 3"/>
          <p:cNvSpPr>
            <a:spLocks noGrp="1"/>
          </p:cNvSpPr>
          <p:nvPr>
            <p:ph type="dt"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www.ra-michael-hoffmann.de</a:t>
            </a:r>
            <a:endParaRPr lang="de-DE"/>
          </a:p>
        </p:txBody>
      </p:sp>
    </p:spTree>
    <p:extLst>
      <p:ext uri="{BB962C8B-B14F-4D97-AF65-F5344CB8AC3E}">
        <p14:creationId xmlns="" xmlns:p14="http://schemas.microsoft.com/office/powerpoint/2010/main" val="39840462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xfrm>
            <a:off x="283216" y="4715154"/>
            <a:ext cx="6231245" cy="4466987"/>
          </a:xfrm>
        </p:spPr>
        <p:txBody>
          <a:bodyPr/>
          <a:lstStyle/>
          <a:p>
            <a:r>
              <a:rPr lang="de-DE" dirty="0"/>
              <a:t>Wettbewerbsrecht kommt in sämtlichen Elementen des Rechts vor. </a:t>
            </a:r>
          </a:p>
          <a:p>
            <a:r>
              <a:rPr lang="de-DE" dirty="0"/>
              <a:t>Es schützt den verfassungsrechtlich garantierten marktwirtschaftlichen Wettbewerb mit lauteren Mitteln und vor der Bildung von Kartellen bzw. Monopolen.</a:t>
            </a:r>
          </a:p>
          <a:p>
            <a:r>
              <a:rPr lang="de-DE" dirty="0"/>
              <a:t>(nicht immer unproblematisch bspw. Post, Bahn, etc.)</a:t>
            </a:r>
          </a:p>
          <a:p>
            <a:r>
              <a:rPr lang="de-DE" dirty="0"/>
              <a:t>Es gibt im maßgeblichen Teil zivilrechtliche Ansprüche der Unternehmer gegeneinander in Form von Unterlassungsansprüchen und oder Schadenersatzansprüchen.</a:t>
            </a:r>
          </a:p>
          <a:p>
            <a:r>
              <a:rPr lang="de-DE" dirty="0"/>
              <a:t>Es gibt in strafrechtlicher Hinsicht in nahezu jedem Gesetz straf- und/oder Bußgeldvorschriften. (nächste Folie)</a:t>
            </a:r>
          </a:p>
          <a:p>
            <a:r>
              <a:rPr lang="de-DE" dirty="0"/>
              <a:t>Im Verwaltungsrecht ist vor allem das GWB zu nennen, da insbesondere die Verwaltungsbehörden hier tätig sind. Nur in Einzelfällen kommen hier Individualansprüche in Betracht (hierzu jedoch später)</a:t>
            </a:r>
          </a:p>
          <a:p>
            <a:r>
              <a:rPr lang="de-DE" dirty="0"/>
              <a:t>Europarecht schlägt in allen Bereichen zu (s. Übersicht)</a:t>
            </a:r>
          </a:p>
          <a:p>
            <a:r>
              <a:rPr lang="de-DE" dirty="0"/>
              <a:t>Hier brauchen zunächst nur die beiden wesentlichen Teile der Regelungen des Europarechts genannt zu werden. </a:t>
            </a:r>
          </a:p>
          <a:p>
            <a:r>
              <a:rPr lang="de-DE" dirty="0"/>
              <a:t>	Europäische Verordnung und Europäische Richtlinien. </a:t>
            </a:r>
          </a:p>
          <a:p>
            <a:r>
              <a:rPr lang="de-DE" dirty="0"/>
              <a:t>	Unterschied?</a:t>
            </a:r>
          </a:p>
          <a:p>
            <a:r>
              <a:rPr lang="de-DE" dirty="0"/>
              <a:t>	EG VO ist unmittelbar geltendes und sogar jede Verfassung brechendes Recht in den einzelnen Mitgliedsstaaten.</a:t>
            </a:r>
          </a:p>
          <a:p>
            <a:r>
              <a:rPr lang="de-DE" dirty="0"/>
              <a:t>	EG Richtlinie muss nach Erlass erst durch förmliches Gesetz in nationales Recht umgesetzt werden. (berühmtestes Beispiel Neues Schuldrecht aus 2002) </a:t>
            </a:r>
          </a:p>
          <a:p>
            <a:endParaRPr lang="de-DE" dirty="0"/>
          </a:p>
        </p:txBody>
      </p:sp>
      <p:sp>
        <p:nvSpPr>
          <p:cNvPr id="4" name="Datumsplatzhalter 3"/>
          <p:cNvSpPr>
            <a:spLocks noGrp="1"/>
          </p:cNvSpPr>
          <p:nvPr>
            <p:ph type="dt"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www.ra-michael-hoffmann.de</a:t>
            </a:r>
            <a:endParaRPr lang="de-DE"/>
          </a:p>
        </p:txBody>
      </p:sp>
    </p:spTree>
    <p:extLst>
      <p:ext uri="{BB962C8B-B14F-4D97-AF65-F5344CB8AC3E}">
        <p14:creationId xmlns="" xmlns:p14="http://schemas.microsoft.com/office/powerpoint/2010/main" val="32609764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160A294E-D419-4F9B-B59F-8416881FA07E}" type="slidenum">
              <a:rPr lang="de-DE" smtClean="0"/>
              <a:pPr/>
              <a:t>20</a:t>
            </a:fld>
            <a:endParaRPr lang="de-DE"/>
          </a:p>
        </p:txBody>
      </p:sp>
      <p:sp>
        <p:nvSpPr>
          <p:cNvPr id="5" name="Datumsplatzhalter 4"/>
          <p:cNvSpPr>
            <a:spLocks noGrp="1"/>
          </p:cNvSpPr>
          <p:nvPr>
            <p:ph type="dt" idx="11"/>
          </p:nvPr>
        </p:nvSpPr>
        <p:spPr/>
        <p:txBody>
          <a:bodyPr/>
          <a:lstStyle/>
          <a:p>
            <a:r>
              <a:rPr lang="de-DE" smtClean="0"/>
              <a:t>06.04.2016</a:t>
            </a:r>
            <a:endParaRPr lang="de-DE"/>
          </a:p>
        </p:txBody>
      </p:sp>
      <p:sp>
        <p:nvSpPr>
          <p:cNvPr id="6" name="Fußzeilenplatzhalter 5"/>
          <p:cNvSpPr>
            <a:spLocks noGrp="1"/>
          </p:cNvSpPr>
          <p:nvPr>
            <p:ph type="ftr" sz="quarter" idx="12"/>
          </p:nvPr>
        </p:nvSpPr>
        <p:spPr/>
        <p:txBody>
          <a:bodyPr/>
          <a:lstStyle/>
          <a:p>
            <a:r>
              <a:rPr lang="de-DE" smtClean="0"/>
              <a:t>www.ra-michael-hoffmann.de</a:t>
            </a:r>
            <a:endParaRPr lang="de-DE"/>
          </a:p>
        </p:txBody>
      </p:sp>
    </p:spTree>
    <p:extLst>
      <p:ext uri="{BB962C8B-B14F-4D97-AF65-F5344CB8AC3E}">
        <p14:creationId xmlns="" xmlns:p14="http://schemas.microsoft.com/office/powerpoint/2010/main" val="19360450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160A294E-D419-4F9B-B59F-8416881FA07E}" type="slidenum">
              <a:rPr lang="de-DE" smtClean="0"/>
              <a:pPr/>
              <a:t>21</a:t>
            </a:fld>
            <a:endParaRPr lang="de-DE"/>
          </a:p>
        </p:txBody>
      </p:sp>
      <p:sp>
        <p:nvSpPr>
          <p:cNvPr id="5" name="Datumsplatzhalter 4"/>
          <p:cNvSpPr>
            <a:spLocks noGrp="1"/>
          </p:cNvSpPr>
          <p:nvPr>
            <p:ph type="dt" idx="11"/>
          </p:nvPr>
        </p:nvSpPr>
        <p:spPr/>
        <p:txBody>
          <a:bodyPr/>
          <a:lstStyle/>
          <a:p>
            <a:r>
              <a:rPr lang="de-DE" smtClean="0"/>
              <a:t>06.04.2016</a:t>
            </a:r>
            <a:endParaRPr lang="de-DE"/>
          </a:p>
        </p:txBody>
      </p:sp>
      <p:sp>
        <p:nvSpPr>
          <p:cNvPr id="6" name="Fußzeilenplatzhalter 5"/>
          <p:cNvSpPr>
            <a:spLocks noGrp="1"/>
          </p:cNvSpPr>
          <p:nvPr>
            <p:ph type="ftr" sz="quarter" idx="12"/>
          </p:nvPr>
        </p:nvSpPr>
        <p:spPr/>
        <p:txBody>
          <a:bodyPr/>
          <a:lstStyle/>
          <a:p>
            <a:r>
              <a:rPr lang="de-DE" smtClean="0"/>
              <a:t>www.ra-michael-hoffmann.de</a:t>
            </a:r>
            <a:endParaRPr lang="de-DE"/>
          </a:p>
        </p:txBody>
      </p:sp>
    </p:spTree>
    <p:extLst>
      <p:ext uri="{BB962C8B-B14F-4D97-AF65-F5344CB8AC3E}">
        <p14:creationId xmlns="" xmlns:p14="http://schemas.microsoft.com/office/powerpoint/2010/main" val="19360450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160A294E-D419-4F9B-B59F-8416881FA07E}" type="slidenum">
              <a:rPr lang="de-DE" smtClean="0"/>
              <a:pPr/>
              <a:t>22</a:t>
            </a:fld>
            <a:endParaRPr lang="de-DE"/>
          </a:p>
        </p:txBody>
      </p:sp>
      <p:sp>
        <p:nvSpPr>
          <p:cNvPr id="5" name="Datumsplatzhalter 4"/>
          <p:cNvSpPr>
            <a:spLocks noGrp="1"/>
          </p:cNvSpPr>
          <p:nvPr>
            <p:ph type="dt" idx="11"/>
          </p:nvPr>
        </p:nvSpPr>
        <p:spPr/>
        <p:txBody>
          <a:bodyPr/>
          <a:lstStyle/>
          <a:p>
            <a:r>
              <a:rPr lang="de-DE" smtClean="0"/>
              <a:t>06.04.2016</a:t>
            </a:r>
            <a:endParaRPr lang="de-DE"/>
          </a:p>
        </p:txBody>
      </p:sp>
      <p:sp>
        <p:nvSpPr>
          <p:cNvPr id="6" name="Fußzeilenplatzhalter 5"/>
          <p:cNvSpPr>
            <a:spLocks noGrp="1"/>
          </p:cNvSpPr>
          <p:nvPr>
            <p:ph type="ftr" sz="quarter" idx="12"/>
          </p:nvPr>
        </p:nvSpPr>
        <p:spPr/>
        <p:txBody>
          <a:bodyPr/>
          <a:lstStyle/>
          <a:p>
            <a:r>
              <a:rPr lang="de-DE" smtClean="0"/>
              <a:t>www.ra-michael-hoffmann.de</a:t>
            </a:r>
            <a:endParaRPr lang="de-DE"/>
          </a:p>
        </p:txBody>
      </p:sp>
    </p:spTree>
    <p:extLst>
      <p:ext uri="{BB962C8B-B14F-4D97-AF65-F5344CB8AC3E}">
        <p14:creationId xmlns="" xmlns:p14="http://schemas.microsoft.com/office/powerpoint/2010/main" val="34545214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0594" name="Rectangle 2"/>
          <p:cNvSpPr>
            <a:spLocks noGrp="1" noRot="1" noChangeAspect="1" noChangeArrowheads="1" noTextEdit="1"/>
          </p:cNvSpPr>
          <p:nvPr>
            <p:ph type="sldImg"/>
          </p:nvPr>
        </p:nvSpPr>
        <p:spPr bwMode="auto">
          <a:xfrm>
            <a:off x="917575" y="744538"/>
            <a:ext cx="4962525" cy="3722687"/>
          </a:xfrm>
          <a:prstGeom prst="rect">
            <a:avLst/>
          </a:prstGeom>
          <a:solidFill>
            <a:srgbClr val="FFFFFF"/>
          </a:solidFill>
          <a:ln>
            <a:solidFill>
              <a:srgbClr val="000000"/>
            </a:solidFill>
            <a:miter lim="800000"/>
            <a:headEnd/>
            <a:tailEnd/>
          </a:ln>
        </p:spPr>
      </p:sp>
      <p:sp>
        <p:nvSpPr>
          <p:cNvPr id="110595" name="Rectangle 3"/>
          <p:cNvSpPr>
            <a:spLocks noGrp="1" noChangeArrowheads="1"/>
          </p:cNvSpPr>
          <p:nvPr>
            <p:ph type="body" idx="1"/>
          </p:nvPr>
        </p:nvSpPr>
        <p:spPr bwMode="auto">
          <a:xfrm>
            <a:off x="906358" y="4715154"/>
            <a:ext cx="4984962" cy="4466987"/>
          </a:xfrm>
          <a:prstGeom prst="rect">
            <a:avLst/>
          </a:prstGeom>
          <a:solidFill>
            <a:srgbClr val="FFFFFF"/>
          </a:solidFill>
          <a:ln>
            <a:solidFill>
              <a:srgbClr val="000000"/>
            </a:solidFill>
            <a:miter lim="800000"/>
            <a:headEnd/>
            <a:tailEnd/>
          </a:ln>
        </p:spPr>
        <p:txBody>
          <a:bodyPr/>
          <a:lstStyle/>
          <a:p>
            <a:pPr marL="228600" indent="-228600"/>
            <a:endParaRPr lang="de-DE"/>
          </a:p>
        </p:txBody>
      </p:sp>
      <p:sp>
        <p:nvSpPr>
          <p:cNvPr id="4" name="Datumsplatzhalter 3"/>
          <p:cNvSpPr>
            <a:spLocks noGrp="1"/>
          </p:cNvSpPr>
          <p:nvPr>
            <p:ph type="dt"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www.ra-michael-hoffmann.de</a:t>
            </a:r>
            <a:endParaRPr lang="de-DE"/>
          </a:p>
        </p:txBody>
      </p:sp>
    </p:spTree>
    <p:extLst>
      <p:ext uri="{BB962C8B-B14F-4D97-AF65-F5344CB8AC3E}">
        <p14:creationId xmlns="" xmlns:p14="http://schemas.microsoft.com/office/powerpoint/2010/main" val="6524709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0834" name="Rectangle 2"/>
          <p:cNvSpPr>
            <a:spLocks noGrp="1" noRot="1" noChangeAspect="1" noChangeArrowheads="1" noTextEdit="1"/>
          </p:cNvSpPr>
          <p:nvPr>
            <p:ph type="sldImg"/>
          </p:nvPr>
        </p:nvSpPr>
        <p:spPr bwMode="auto">
          <a:xfrm>
            <a:off x="917575" y="744538"/>
            <a:ext cx="4962525" cy="3722687"/>
          </a:xfrm>
          <a:prstGeom prst="rect">
            <a:avLst/>
          </a:prstGeom>
          <a:solidFill>
            <a:srgbClr val="FFFFFF"/>
          </a:solidFill>
          <a:ln>
            <a:solidFill>
              <a:srgbClr val="000000"/>
            </a:solidFill>
            <a:miter lim="800000"/>
            <a:headEnd/>
            <a:tailEnd/>
          </a:ln>
        </p:spPr>
      </p:sp>
      <p:sp>
        <p:nvSpPr>
          <p:cNvPr id="120835" name="Rectangle 3"/>
          <p:cNvSpPr>
            <a:spLocks noGrp="1" noChangeArrowheads="1"/>
          </p:cNvSpPr>
          <p:nvPr>
            <p:ph type="body" idx="1"/>
          </p:nvPr>
        </p:nvSpPr>
        <p:spPr bwMode="auto">
          <a:xfrm>
            <a:off x="906358" y="4715154"/>
            <a:ext cx="4984962" cy="4466987"/>
          </a:xfrm>
          <a:prstGeom prst="rect">
            <a:avLst/>
          </a:prstGeom>
          <a:solidFill>
            <a:srgbClr val="FFFFFF"/>
          </a:solidFill>
          <a:ln>
            <a:solidFill>
              <a:srgbClr val="000000"/>
            </a:solidFill>
            <a:miter lim="800000"/>
            <a:headEnd/>
            <a:tailEnd/>
          </a:ln>
        </p:spPr>
        <p:txBody>
          <a:bodyPr/>
          <a:lstStyle/>
          <a:p>
            <a:pPr marL="228600" indent="-228600"/>
            <a:endParaRPr lang="de-DE"/>
          </a:p>
        </p:txBody>
      </p:sp>
      <p:sp>
        <p:nvSpPr>
          <p:cNvPr id="4" name="Datumsplatzhalter 3"/>
          <p:cNvSpPr>
            <a:spLocks noGrp="1"/>
          </p:cNvSpPr>
          <p:nvPr>
            <p:ph type="dt"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www.ra-michael-hoffmann.de</a:t>
            </a:r>
            <a:endParaRPr lang="de-DE"/>
          </a:p>
        </p:txBody>
      </p:sp>
    </p:spTree>
    <p:extLst>
      <p:ext uri="{BB962C8B-B14F-4D97-AF65-F5344CB8AC3E}">
        <p14:creationId xmlns="" xmlns:p14="http://schemas.microsoft.com/office/powerpoint/2010/main" val="12815773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882" name="Rectangle 2"/>
          <p:cNvSpPr>
            <a:spLocks noGrp="1" noRot="1" noChangeAspect="1" noChangeArrowheads="1" noTextEdit="1"/>
          </p:cNvSpPr>
          <p:nvPr>
            <p:ph type="sldImg"/>
          </p:nvPr>
        </p:nvSpPr>
        <p:spPr bwMode="auto">
          <a:xfrm>
            <a:off x="917575" y="744538"/>
            <a:ext cx="4962525" cy="3722687"/>
          </a:xfrm>
          <a:prstGeom prst="rect">
            <a:avLst/>
          </a:prstGeom>
          <a:solidFill>
            <a:srgbClr val="FFFFFF"/>
          </a:solidFill>
          <a:ln>
            <a:solidFill>
              <a:srgbClr val="000000"/>
            </a:solidFill>
            <a:miter lim="800000"/>
            <a:headEnd/>
            <a:tailEnd/>
          </a:ln>
        </p:spPr>
      </p:sp>
      <p:sp>
        <p:nvSpPr>
          <p:cNvPr id="122883" name="Rectangle 3"/>
          <p:cNvSpPr>
            <a:spLocks noGrp="1" noChangeArrowheads="1"/>
          </p:cNvSpPr>
          <p:nvPr>
            <p:ph type="body" idx="1"/>
          </p:nvPr>
        </p:nvSpPr>
        <p:spPr bwMode="auto">
          <a:xfrm>
            <a:off x="906358" y="4715154"/>
            <a:ext cx="4984962" cy="4466987"/>
          </a:xfrm>
          <a:prstGeom prst="rect">
            <a:avLst/>
          </a:prstGeom>
          <a:solidFill>
            <a:srgbClr val="FFFFFF"/>
          </a:solidFill>
          <a:ln>
            <a:solidFill>
              <a:srgbClr val="000000"/>
            </a:solidFill>
            <a:miter lim="800000"/>
            <a:headEnd/>
            <a:tailEnd/>
          </a:ln>
        </p:spPr>
        <p:txBody>
          <a:bodyPr/>
          <a:lstStyle/>
          <a:p>
            <a:endParaRPr lang="de-DE"/>
          </a:p>
        </p:txBody>
      </p:sp>
      <p:sp>
        <p:nvSpPr>
          <p:cNvPr id="4" name="Datumsplatzhalter 3"/>
          <p:cNvSpPr>
            <a:spLocks noGrp="1"/>
          </p:cNvSpPr>
          <p:nvPr>
            <p:ph type="dt"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www.ra-michael-hoffmann.de</a:t>
            </a:r>
            <a:endParaRPr lang="de-DE"/>
          </a:p>
        </p:txBody>
      </p:sp>
    </p:spTree>
    <p:extLst>
      <p:ext uri="{BB962C8B-B14F-4D97-AF65-F5344CB8AC3E}">
        <p14:creationId xmlns="" xmlns:p14="http://schemas.microsoft.com/office/powerpoint/2010/main" val="87170653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de-DE" smtClean="0"/>
              <a:t>06.04.2016</a:t>
            </a:r>
            <a:endParaRPr lang="de-DE"/>
          </a:p>
        </p:txBody>
      </p:sp>
      <p:sp>
        <p:nvSpPr>
          <p:cNvPr id="7" name="Rectangle 7"/>
          <p:cNvSpPr>
            <a:spLocks noGrp="1" noChangeArrowheads="1"/>
          </p:cNvSpPr>
          <p:nvPr>
            <p:ph type="sldNum" sz="quarter" idx="5"/>
          </p:nvPr>
        </p:nvSpPr>
        <p:spPr>
          <a:ln/>
        </p:spPr>
        <p:txBody>
          <a:bodyPr/>
          <a:lstStyle/>
          <a:p>
            <a:fld id="{320B125C-BD50-4286-BAB7-FE9CB52A9288}" type="slidenum">
              <a:rPr lang="de-DE"/>
              <a:pPr/>
              <a:t>26</a:t>
            </a:fld>
            <a:endParaRPr lang="de-DE"/>
          </a:p>
        </p:txBody>
      </p:sp>
      <p:sp>
        <p:nvSpPr>
          <p:cNvPr id="89090" name="Rectangle 1026"/>
          <p:cNvSpPr>
            <a:spLocks noGrp="1" noRot="1" noChangeAspect="1" noChangeArrowheads="1" noTextEdit="1"/>
          </p:cNvSpPr>
          <p:nvPr>
            <p:ph type="sldImg"/>
          </p:nvPr>
        </p:nvSpPr>
        <p:spPr>
          <a:ln/>
        </p:spPr>
      </p:sp>
      <p:sp>
        <p:nvSpPr>
          <p:cNvPr id="89091" name="Rectangle 1027"/>
          <p:cNvSpPr>
            <a:spLocks noGrp="1" noChangeArrowheads="1"/>
          </p:cNvSpPr>
          <p:nvPr>
            <p:ph type="body" idx="1"/>
          </p:nvPr>
        </p:nvSpPr>
        <p:spPr/>
        <p:txBody>
          <a:bodyPr/>
          <a:lstStyle/>
          <a:p>
            <a:endParaRPr lang="de-DE"/>
          </a:p>
        </p:txBody>
      </p:sp>
      <p:sp>
        <p:nvSpPr>
          <p:cNvPr id="6" name="Fußzeilenplatzhalter 5"/>
          <p:cNvSpPr>
            <a:spLocks noGrp="1"/>
          </p:cNvSpPr>
          <p:nvPr>
            <p:ph type="ftr" sz="quarter" idx="10"/>
          </p:nvPr>
        </p:nvSpPr>
        <p:spPr/>
        <p:txBody>
          <a:bodyPr/>
          <a:lstStyle/>
          <a:p>
            <a:r>
              <a:rPr lang="de-DE" smtClean="0"/>
              <a:t>www.ra-michael-hoffmann.de</a:t>
            </a:r>
            <a:endParaRPr lang="de-DE"/>
          </a:p>
        </p:txBody>
      </p:sp>
    </p:spTree>
    <p:extLst>
      <p:ext uri="{BB962C8B-B14F-4D97-AF65-F5344CB8AC3E}">
        <p14:creationId xmlns="" xmlns:p14="http://schemas.microsoft.com/office/powerpoint/2010/main" val="390556552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4930" name="Rectangle 2"/>
          <p:cNvSpPr>
            <a:spLocks noGrp="1" noRot="1" noChangeAspect="1" noChangeArrowheads="1" noTextEdit="1"/>
          </p:cNvSpPr>
          <p:nvPr>
            <p:ph type="sldImg"/>
          </p:nvPr>
        </p:nvSpPr>
        <p:spPr bwMode="auto">
          <a:xfrm>
            <a:off x="917575" y="744538"/>
            <a:ext cx="4962525" cy="3722687"/>
          </a:xfrm>
          <a:prstGeom prst="rect">
            <a:avLst/>
          </a:prstGeom>
          <a:solidFill>
            <a:srgbClr val="FFFFFF"/>
          </a:solidFill>
          <a:ln>
            <a:solidFill>
              <a:srgbClr val="000000"/>
            </a:solidFill>
            <a:miter lim="800000"/>
            <a:headEnd/>
            <a:tailEnd/>
          </a:ln>
        </p:spPr>
      </p:sp>
      <p:sp>
        <p:nvSpPr>
          <p:cNvPr id="124931" name="Rectangle 3"/>
          <p:cNvSpPr>
            <a:spLocks noGrp="1" noChangeArrowheads="1"/>
          </p:cNvSpPr>
          <p:nvPr>
            <p:ph type="body" idx="1"/>
          </p:nvPr>
        </p:nvSpPr>
        <p:spPr bwMode="auto">
          <a:xfrm>
            <a:off x="906358" y="4715154"/>
            <a:ext cx="4984962" cy="4466987"/>
          </a:xfrm>
          <a:prstGeom prst="rect">
            <a:avLst/>
          </a:prstGeom>
          <a:solidFill>
            <a:srgbClr val="FFFFFF"/>
          </a:solidFill>
          <a:ln>
            <a:solidFill>
              <a:srgbClr val="000000"/>
            </a:solidFill>
            <a:miter lim="800000"/>
            <a:headEnd/>
            <a:tailEnd/>
          </a:ln>
        </p:spPr>
        <p:txBody>
          <a:bodyPr/>
          <a:lstStyle/>
          <a:p>
            <a:pPr marL="685800" lvl="1" indent="-228600">
              <a:buFont typeface="Wingdings" pitchFamily="2" charset="2"/>
              <a:buNone/>
            </a:pPr>
            <a:r>
              <a:rPr lang="de-DE"/>
              <a:t>Der BGH übernimmt den in Art. 2 lit. a Richtlinie 2006/114/EG übernommenen Begriff </a:t>
            </a:r>
          </a:p>
          <a:p>
            <a:pPr marL="228600" indent="-228600"/>
            <a:endParaRPr lang="de-DE"/>
          </a:p>
        </p:txBody>
      </p:sp>
      <p:sp>
        <p:nvSpPr>
          <p:cNvPr id="4" name="Datumsplatzhalter 3"/>
          <p:cNvSpPr>
            <a:spLocks noGrp="1"/>
          </p:cNvSpPr>
          <p:nvPr>
            <p:ph type="dt"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www.ra-michael-hoffmann.de</a:t>
            </a:r>
            <a:endParaRPr lang="de-DE"/>
          </a:p>
        </p:txBody>
      </p:sp>
    </p:spTree>
    <p:extLst>
      <p:ext uri="{BB962C8B-B14F-4D97-AF65-F5344CB8AC3E}">
        <p14:creationId xmlns="" xmlns:p14="http://schemas.microsoft.com/office/powerpoint/2010/main" val="30499586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4930" name="Rectangle 2"/>
          <p:cNvSpPr>
            <a:spLocks noGrp="1" noRot="1" noChangeAspect="1" noChangeArrowheads="1" noTextEdit="1"/>
          </p:cNvSpPr>
          <p:nvPr>
            <p:ph type="sldImg"/>
          </p:nvPr>
        </p:nvSpPr>
        <p:spPr bwMode="auto">
          <a:xfrm>
            <a:off x="917575" y="744538"/>
            <a:ext cx="4962525" cy="3722687"/>
          </a:xfrm>
          <a:prstGeom prst="rect">
            <a:avLst/>
          </a:prstGeom>
          <a:solidFill>
            <a:srgbClr val="FFFFFF"/>
          </a:solidFill>
          <a:ln>
            <a:solidFill>
              <a:srgbClr val="000000"/>
            </a:solidFill>
            <a:miter lim="800000"/>
            <a:headEnd/>
            <a:tailEnd/>
          </a:ln>
        </p:spPr>
      </p:sp>
      <p:sp>
        <p:nvSpPr>
          <p:cNvPr id="124931" name="Rectangle 3"/>
          <p:cNvSpPr>
            <a:spLocks noGrp="1" noChangeArrowheads="1"/>
          </p:cNvSpPr>
          <p:nvPr>
            <p:ph type="body" idx="1"/>
          </p:nvPr>
        </p:nvSpPr>
        <p:spPr bwMode="auto">
          <a:xfrm>
            <a:off x="906358" y="4715154"/>
            <a:ext cx="4984962" cy="4466987"/>
          </a:xfrm>
          <a:prstGeom prst="rect">
            <a:avLst/>
          </a:prstGeom>
          <a:solidFill>
            <a:srgbClr val="FFFFFF"/>
          </a:solidFill>
          <a:ln>
            <a:solidFill>
              <a:srgbClr val="000000"/>
            </a:solidFill>
            <a:miter lim="800000"/>
            <a:headEnd/>
            <a:tailEnd/>
          </a:ln>
        </p:spPr>
        <p:txBody>
          <a:bodyPr/>
          <a:lstStyle/>
          <a:p>
            <a:pPr marL="685800" lvl="1" indent="-228600">
              <a:buFont typeface="Wingdings" pitchFamily="2" charset="2"/>
              <a:buNone/>
            </a:pPr>
            <a:r>
              <a:rPr lang="de-DE"/>
              <a:t>Der BGH übernimmt den in Art. 2 lit. a Richtlinie 2006/114/EG übernommenen Begriff </a:t>
            </a:r>
          </a:p>
          <a:p>
            <a:pPr marL="228600" indent="-228600"/>
            <a:endParaRPr lang="de-DE"/>
          </a:p>
        </p:txBody>
      </p:sp>
      <p:sp>
        <p:nvSpPr>
          <p:cNvPr id="4" name="Datumsplatzhalter 3"/>
          <p:cNvSpPr>
            <a:spLocks noGrp="1"/>
          </p:cNvSpPr>
          <p:nvPr>
            <p:ph type="dt"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www.ra-michael-hoffmann.de</a:t>
            </a:r>
            <a:endParaRPr lang="de-DE"/>
          </a:p>
        </p:txBody>
      </p:sp>
    </p:spTree>
    <p:extLst>
      <p:ext uri="{BB962C8B-B14F-4D97-AF65-F5344CB8AC3E}">
        <p14:creationId xmlns="" xmlns:p14="http://schemas.microsoft.com/office/powerpoint/2010/main" val="159635428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de-DE" smtClean="0"/>
              <a:t>06.04.2016</a:t>
            </a:r>
            <a:endParaRPr lang="de-DE"/>
          </a:p>
        </p:txBody>
      </p:sp>
      <p:sp>
        <p:nvSpPr>
          <p:cNvPr id="7" name="Rectangle 7"/>
          <p:cNvSpPr>
            <a:spLocks noGrp="1" noChangeArrowheads="1"/>
          </p:cNvSpPr>
          <p:nvPr>
            <p:ph type="sldNum" sz="quarter" idx="5"/>
          </p:nvPr>
        </p:nvSpPr>
        <p:spPr>
          <a:ln/>
        </p:spPr>
        <p:txBody>
          <a:bodyPr/>
          <a:lstStyle/>
          <a:p>
            <a:fld id="{5671ED4C-5C2D-4529-972C-06508700D5C9}" type="slidenum">
              <a:rPr lang="de-DE"/>
              <a:pPr/>
              <a:t>29</a:t>
            </a:fld>
            <a:endParaRPr lang="de-DE"/>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endParaRPr lang="de-DE">
              <a:latin typeface="TimesNewRomanPSMT" charset="0"/>
            </a:endParaRPr>
          </a:p>
        </p:txBody>
      </p:sp>
      <p:sp>
        <p:nvSpPr>
          <p:cNvPr id="6" name="Fußzeilenplatzhalter 5"/>
          <p:cNvSpPr>
            <a:spLocks noGrp="1"/>
          </p:cNvSpPr>
          <p:nvPr>
            <p:ph type="ftr" sz="quarter" idx="10"/>
          </p:nvPr>
        </p:nvSpPr>
        <p:spPr/>
        <p:txBody>
          <a:bodyPr/>
          <a:lstStyle/>
          <a:p>
            <a:r>
              <a:rPr lang="de-DE" smtClean="0"/>
              <a:t>www.ra-michael-hoffmann.de</a:t>
            </a:r>
            <a:endParaRPr lang="de-DE"/>
          </a:p>
        </p:txBody>
      </p:sp>
    </p:spTree>
    <p:extLst>
      <p:ext uri="{BB962C8B-B14F-4D97-AF65-F5344CB8AC3E}">
        <p14:creationId xmlns="" xmlns:p14="http://schemas.microsoft.com/office/powerpoint/2010/main" val="269985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6562" name="Rectangle 1026"/>
          <p:cNvSpPr>
            <a:spLocks noGrp="1" noRot="1" noChangeAspect="1" noChangeArrowheads="1" noTextEdit="1"/>
          </p:cNvSpPr>
          <p:nvPr>
            <p:ph type="sldImg"/>
          </p:nvPr>
        </p:nvSpPr>
        <p:spPr>
          <a:ln/>
        </p:spPr>
      </p:sp>
      <p:sp>
        <p:nvSpPr>
          <p:cNvPr id="66563" name="Rectangle 1027"/>
          <p:cNvSpPr>
            <a:spLocks noGrp="1" noChangeArrowheads="1"/>
          </p:cNvSpPr>
          <p:nvPr>
            <p:ph type="body" idx="1"/>
          </p:nvPr>
        </p:nvSpPr>
        <p:spPr/>
        <p:txBody>
          <a:bodyPr/>
          <a:lstStyle/>
          <a:p>
            <a:r>
              <a:rPr lang="de-DE"/>
              <a:t>Wettbewerbsrecht kommt in sämtlichen Elementen des Rechts vor. </a:t>
            </a:r>
          </a:p>
          <a:p>
            <a:r>
              <a:rPr lang="de-DE"/>
              <a:t>Es schützt den verfassungsrechtlich garantierten marktwirtschaftlichen Wettbewerb mit lauteren Mitteln und vor der Bildung von Kartellen bzw. Monopolen.</a:t>
            </a:r>
          </a:p>
          <a:p>
            <a:r>
              <a:rPr lang="de-DE"/>
              <a:t>(nicht immer unproblematisch bspw. Post, Bahn, etc.)</a:t>
            </a:r>
          </a:p>
          <a:p>
            <a:r>
              <a:rPr lang="de-DE"/>
              <a:t>Es gibt im maßgeblichen Teil zivilrechtliche Ansprüche der Unternehmer gegeneinander in Form von Unterlassungsansprüchen und oder Schadenersatzansprüchen.</a:t>
            </a:r>
          </a:p>
          <a:p>
            <a:endParaRPr lang="de-DE"/>
          </a:p>
          <a:p>
            <a:endParaRPr lang="de-DE"/>
          </a:p>
        </p:txBody>
      </p:sp>
      <p:sp>
        <p:nvSpPr>
          <p:cNvPr id="4" name="Datumsplatzhalter 3"/>
          <p:cNvSpPr>
            <a:spLocks noGrp="1"/>
          </p:cNvSpPr>
          <p:nvPr>
            <p:ph type="dt"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www.ra-michael-hoffmann.de</a:t>
            </a:r>
            <a:endParaRPr lang="de-DE"/>
          </a:p>
        </p:txBody>
      </p:sp>
    </p:spTree>
    <p:extLst>
      <p:ext uri="{BB962C8B-B14F-4D97-AF65-F5344CB8AC3E}">
        <p14:creationId xmlns="" xmlns:p14="http://schemas.microsoft.com/office/powerpoint/2010/main" val="52258932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4930" name="Rectangle 2"/>
          <p:cNvSpPr>
            <a:spLocks noGrp="1" noRot="1" noChangeAspect="1" noChangeArrowheads="1" noTextEdit="1"/>
          </p:cNvSpPr>
          <p:nvPr>
            <p:ph type="sldImg"/>
          </p:nvPr>
        </p:nvSpPr>
        <p:spPr bwMode="auto">
          <a:xfrm>
            <a:off x="917575" y="744538"/>
            <a:ext cx="4962525" cy="3722687"/>
          </a:xfrm>
          <a:prstGeom prst="rect">
            <a:avLst/>
          </a:prstGeom>
          <a:solidFill>
            <a:srgbClr val="FFFFFF"/>
          </a:solidFill>
          <a:ln>
            <a:solidFill>
              <a:srgbClr val="000000"/>
            </a:solidFill>
            <a:miter lim="800000"/>
            <a:headEnd/>
            <a:tailEnd/>
          </a:ln>
        </p:spPr>
      </p:sp>
      <p:sp>
        <p:nvSpPr>
          <p:cNvPr id="124931" name="Rectangle 3"/>
          <p:cNvSpPr>
            <a:spLocks noGrp="1" noChangeArrowheads="1"/>
          </p:cNvSpPr>
          <p:nvPr>
            <p:ph type="body" idx="1"/>
          </p:nvPr>
        </p:nvSpPr>
        <p:spPr bwMode="auto">
          <a:xfrm>
            <a:off x="906358" y="4715154"/>
            <a:ext cx="4984962" cy="4466987"/>
          </a:xfrm>
          <a:prstGeom prst="rect">
            <a:avLst/>
          </a:prstGeom>
          <a:solidFill>
            <a:srgbClr val="FFFFFF"/>
          </a:solidFill>
          <a:ln>
            <a:solidFill>
              <a:srgbClr val="000000"/>
            </a:solidFill>
            <a:miter lim="800000"/>
            <a:headEnd/>
            <a:tailEnd/>
          </a:ln>
        </p:spPr>
        <p:txBody>
          <a:bodyPr/>
          <a:lstStyle/>
          <a:p>
            <a:pPr marL="685800" lvl="1" indent="-228600">
              <a:buFont typeface="Wingdings" pitchFamily="2" charset="2"/>
              <a:buNone/>
            </a:pPr>
            <a:r>
              <a:rPr lang="de-DE"/>
              <a:t>Der BGH übernimmt den in Art. 2 lit. a Richtlinie 2006/114/EG übernommenen Begriff </a:t>
            </a:r>
          </a:p>
          <a:p>
            <a:pPr marL="228600" indent="-228600"/>
            <a:endParaRPr lang="de-DE"/>
          </a:p>
        </p:txBody>
      </p:sp>
      <p:sp>
        <p:nvSpPr>
          <p:cNvPr id="4" name="Datumsplatzhalter 3"/>
          <p:cNvSpPr>
            <a:spLocks noGrp="1"/>
          </p:cNvSpPr>
          <p:nvPr>
            <p:ph type="dt"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www.ra-michael-hoffmann.de</a:t>
            </a:r>
            <a:endParaRPr lang="de-DE"/>
          </a:p>
        </p:txBody>
      </p:sp>
    </p:spTree>
    <p:extLst>
      <p:ext uri="{BB962C8B-B14F-4D97-AF65-F5344CB8AC3E}">
        <p14:creationId xmlns="" xmlns:p14="http://schemas.microsoft.com/office/powerpoint/2010/main" val="49188518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1074" name="Rectangle 2"/>
          <p:cNvSpPr>
            <a:spLocks noGrp="1" noRot="1" noChangeAspect="1" noChangeArrowheads="1" noTextEdit="1"/>
          </p:cNvSpPr>
          <p:nvPr>
            <p:ph type="sldImg"/>
          </p:nvPr>
        </p:nvSpPr>
        <p:spPr bwMode="auto">
          <a:xfrm>
            <a:off x="917575" y="744538"/>
            <a:ext cx="4962525" cy="3722687"/>
          </a:xfrm>
          <a:prstGeom prst="rect">
            <a:avLst/>
          </a:prstGeom>
          <a:solidFill>
            <a:srgbClr val="FFFFFF"/>
          </a:solidFill>
          <a:ln>
            <a:solidFill>
              <a:srgbClr val="000000"/>
            </a:solidFill>
            <a:miter lim="800000"/>
            <a:headEnd/>
            <a:tailEnd/>
          </a:ln>
        </p:spPr>
      </p:sp>
      <p:sp>
        <p:nvSpPr>
          <p:cNvPr id="131075" name="Rectangle 3"/>
          <p:cNvSpPr>
            <a:spLocks noGrp="1" noChangeArrowheads="1"/>
          </p:cNvSpPr>
          <p:nvPr>
            <p:ph type="body" idx="1"/>
          </p:nvPr>
        </p:nvSpPr>
        <p:spPr bwMode="auto">
          <a:xfrm>
            <a:off x="906358" y="4715154"/>
            <a:ext cx="4984962" cy="4466987"/>
          </a:xfrm>
          <a:prstGeom prst="rect">
            <a:avLst/>
          </a:prstGeom>
          <a:solidFill>
            <a:srgbClr val="FFFFFF"/>
          </a:solidFill>
          <a:ln>
            <a:solidFill>
              <a:srgbClr val="000000"/>
            </a:solidFill>
            <a:miter lim="800000"/>
            <a:headEnd/>
            <a:tailEnd/>
          </a:ln>
        </p:spPr>
        <p:txBody>
          <a:bodyPr/>
          <a:lstStyle/>
          <a:p>
            <a:pPr marL="685800" lvl="1" indent="-228600">
              <a:buFont typeface="Wingdings" pitchFamily="2" charset="2"/>
              <a:buNone/>
            </a:pPr>
            <a:r>
              <a:rPr lang="de-DE"/>
              <a:t>Der BGH übernimmt den in Art. 2 lit. a Richtlinie 2006/114/EG übernommenen Begriff </a:t>
            </a:r>
          </a:p>
          <a:p>
            <a:pPr marL="228600" indent="-228600"/>
            <a:endParaRPr lang="de-DE"/>
          </a:p>
        </p:txBody>
      </p:sp>
      <p:sp>
        <p:nvSpPr>
          <p:cNvPr id="4" name="Datumsplatzhalter 3"/>
          <p:cNvSpPr>
            <a:spLocks noGrp="1"/>
          </p:cNvSpPr>
          <p:nvPr>
            <p:ph type="dt"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www.ra-michael-hoffmann.de</a:t>
            </a:r>
            <a:endParaRPr lang="de-DE"/>
          </a:p>
        </p:txBody>
      </p:sp>
    </p:spTree>
    <p:extLst>
      <p:ext uri="{BB962C8B-B14F-4D97-AF65-F5344CB8AC3E}">
        <p14:creationId xmlns="" xmlns:p14="http://schemas.microsoft.com/office/powerpoint/2010/main" val="302520265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22" name="Rectangle 2"/>
          <p:cNvSpPr>
            <a:spLocks noGrp="1" noRot="1" noChangeAspect="1" noChangeArrowheads="1" noTextEdit="1"/>
          </p:cNvSpPr>
          <p:nvPr>
            <p:ph type="sldImg"/>
          </p:nvPr>
        </p:nvSpPr>
        <p:spPr bwMode="auto">
          <a:xfrm>
            <a:off x="917575" y="744538"/>
            <a:ext cx="4962525" cy="3722687"/>
          </a:xfrm>
          <a:prstGeom prst="rect">
            <a:avLst/>
          </a:prstGeom>
          <a:solidFill>
            <a:srgbClr val="FFFFFF"/>
          </a:solidFill>
          <a:ln>
            <a:solidFill>
              <a:srgbClr val="000000"/>
            </a:solidFill>
            <a:miter lim="800000"/>
            <a:headEnd/>
            <a:tailEnd/>
          </a:ln>
        </p:spPr>
      </p:sp>
      <p:sp>
        <p:nvSpPr>
          <p:cNvPr id="133123" name="Rectangle 3"/>
          <p:cNvSpPr>
            <a:spLocks noGrp="1" noChangeArrowheads="1"/>
          </p:cNvSpPr>
          <p:nvPr>
            <p:ph type="body" idx="1"/>
          </p:nvPr>
        </p:nvSpPr>
        <p:spPr bwMode="auto">
          <a:xfrm>
            <a:off x="906358" y="4715154"/>
            <a:ext cx="4984962" cy="4466987"/>
          </a:xfrm>
          <a:prstGeom prst="rect">
            <a:avLst/>
          </a:prstGeom>
          <a:solidFill>
            <a:srgbClr val="FFFFFF"/>
          </a:solidFill>
          <a:ln>
            <a:solidFill>
              <a:srgbClr val="000000"/>
            </a:solidFill>
            <a:miter lim="800000"/>
            <a:headEnd/>
            <a:tailEnd/>
          </a:ln>
        </p:spPr>
        <p:txBody>
          <a:bodyPr/>
          <a:lstStyle/>
          <a:p>
            <a:pPr marL="685800" lvl="1" indent="-228600">
              <a:buFont typeface="Wingdings" pitchFamily="2" charset="2"/>
              <a:buNone/>
            </a:pPr>
            <a:r>
              <a:rPr lang="de-DE"/>
              <a:t>Der BGH übernimmt den in Art. 2 lit. a Richtlinie 2006/114/EG übernommenen Begriff </a:t>
            </a:r>
          </a:p>
          <a:p>
            <a:pPr marL="228600" indent="-228600"/>
            <a:endParaRPr lang="de-DE"/>
          </a:p>
        </p:txBody>
      </p:sp>
      <p:sp>
        <p:nvSpPr>
          <p:cNvPr id="4" name="Datumsplatzhalter 3"/>
          <p:cNvSpPr>
            <a:spLocks noGrp="1"/>
          </p:cNvSpPr>
          <p:nvPr>
            <p:ph type="dt"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www.ra-michael-hoffmann.de</a:t>
            </a:r>
            <a:endParaRPr lang="de-DE"/>
          </a:p>
        </p:txBody>
      </p:sp>
    </p:spTree>
    <p:extLst>
      <p:ext uri="{BB962C8B-B14F-4D97-AF65-F5344CB8AC3E}">
        <p14:creationId xmlns="" xmlns:p14="http://schemas.microsoft.com/office/powerpoint/2010/main" val="275368101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22" name="Rectangle 2"/>
          <p:cNvSpPr>
            <a:spLocks noGrp="1" noRot="1" noChangeAspect="1" noChangeArrowheads="1" noTextEdit="1"/>
          </p:cNvSpPr>
          <p:nvPr>
            <p:ph type="sldImg"/>
          </p:nvPr>
        </p:nvSpPr>
        <p:spPr bwMode="auto">
          <a:xfrm>
            <a:off x="917575" y="744538"/>
            <a:ext cx="4962525" cy="3722687"/>
          </a:xfrm>
          <a:prstGeom prst="rect">
            <a:avLst/>
          </a:prstGeom>
          <a:solidFill>
            <a:srgbClr val="FFFFFF"/>
          </a:solidFill>
          <a:ln>
            <a:solidFill>
              <a:srgbClr val="000000"/>
            </a:solidFill>
            <a:miter lim="800000"/>
            <a:headEnd/>
            <a:tailEnd/>
          </a:ln>
        </p:spPr>
      </p:sp>
      <p:sp>
        <p:nvSpPr>
          <p:cNvPr id="133123" name="Rectangle 3"/>
          <p:cNvSpPr>
            <a:spLocks noGrp="1" noChangeArrowheads="1"/>
          </p:cNvSpPr>
          <p:nvPr>
            <p:ph type="body" idx="1"/>
          </p:nvPr>
        </p:nvSpPr>
        <p:spPr bwMode="auto">
          <a:xfrm>
            <a:off x="906358" y="4715154"/>
            <a:ext cx="4984962" cy="4466987"/>
          </a:xfrm>
          <a:prstGeom prst="rect">
            <a:avLst/>
          </a:prstGeom>
          <a:solidFill>
            <a:srgbClr val="FFFFFF"/>
          </a:solidFill>
          <a:ln>
            <a:solidFill>
              <a:srgbClr val="000000"/>
            </a:solidFill>
            <a:miter lim="800000"/>
            <a:headEnd/>
            <a:tailEnd/>
          </a:ln>
        </p:spPr>
        <p:txBody>
          <a:bodyPr/>
          <a:lstStyle/>
          <a:p>
            <a:pPr marL="685800" lvl="1" indent="-228600">
              <a:buFont typeface="Wingdings" pitchFamily="2" charset="2"/>
              <a:buNone/>
            </a:pPr>
            <a:r>
              <a:rPr lang="de-DE"/>
              <a:t>Der BGH übernimmt den in Art. 2 lit. a Richtlinie 2006/114/EG übernommenen Begriff </a:t>
            </a:r>
          </a:p>
          <a:p>
            <a:pPr marL="228600" indent="-228600"/>
            <a:endParaRPr lang="de-DE"/>
          </a:p>
        </p:txBody>
      </p:sp>
      <p:sp>
        <p:nvSpPr>
          <p:cNvPr id="4" name="Datumsplatzhalter 3"/>
          <p:cNvSpPr>
            <a:spLocks noGrp="1"/>
          </p:cNvSpPr>
          <p:nvPr>
            <p:ph type="dt"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www.ra-michael-hoffmann.de</a:t>
            </a:r>
            <a:endParaRPr lang="de-DE"/>
          </a:p>
        </p:txBody>
      </p:sp>
    </p:spTree>
    <p:extLst>
      <p:ext uri="{BB962C8B-B14F-4D97-AF65-F5344CB8AC3E}">
        <p14:creationId xmlns="" xmlns:p14="http://schemas.microsoft.com/office/powerpoint/2010/main" val="291282943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de-DE" smtClean="0"/>
              <a:t>06.04.2016</a:t>
            </a:r>
            <a:endParaRPr lang="de-DE"/>
          </a:p>
        </p:txBody>
      </p:sp>
      <p:sp>
        <p:nvSpPr>
          <p:cNvPr id="7" name="Rectangle 7"/>
          <p:cNvSpPr>
            <a:spLocks noGrp="1" noChangeArrowheads="1"/>
          </p:cNvSpPr>
          <p:nvPr>
            <p:ph type="sldNum" sz="quarter" idx="5"/>
          </p:nvPr>
        </p:nvSpPr>
        <p:spPr>
          <a:ln/>
        </p:spPr>
        <p:txBody>
          <a:bodyPr/>
          <a:lstStyle/>
          <a:p>
            <a:fld id="{560B2CEB-EA11-4FB8-A818-CE0A16C632B8}" type="slidenum">
              <a:rPr lang="de-DE"/>
              <a:pPr/>
              <a:t>35</a:t>
            </a:fld>
            <a:endParaRPr lang="de-DE"/>
          </a:p>
        </p:txBody>
      </p:sp>
      <p:sp>
        <p:nvSpPr>
          <p:cNvPr id="88066" name="Rectangle 1026"/>
          <p:cNvSpPr>
            <a:spLocks noGrp="1" noRot="1" noChangeAspect="1" noChangeArrowheads="1" noTextEdit="1"/>
          </p:cNvSpPr>
          <p:nvPr>
            <p:ph type="sldImg"/>
          </p:nvPr>
        </p:nvSpPr>
        <p:spPr>
          <a:ln/>
        </p:spPr>
      </p:sp>
      <p:sp>
        <p:nvSpPr>
          <p:cNvPr id="88067" name="Rectangle 1027"/>
          <p:cNvSpPr>
            <a:spLocks noGrp="1" noChangeArrowheads="1"/>
          </p:cNvSpPr>
          <p:nvPr>
            <p:ph type="body" idx="1"/>
          </p:nvPr>
        </p:nvSpPr>
        <p:spPr/>
        <p:txBody>
          <a:bodyPr/>
          <a:lstStyle/>
          <a:p>
            <a:endParaRPr lang="de-DE"/>
          </a:p>
        </p:txBody>
      </p:sp>
      <p:sp>
        <p:nvSpPr>
          <p:cNvPr id="6" name="Fußzeilenplatzhalter 5"/>
          <p:cNvSpPr>
            <a:spLocks noGrp="1"/>
          </p:cNvSpPr>
          <p:nvPr>
            <p:ph type="ftr" sz="quarter" idx="10"/>
          </p:nvPr>
        </p:nvSpPr>
        <p:spPr/>
        <p:txBody>
          <a:bodyPr/>
          <a:lstStyle/>
          <a:p>
            <a:r>
              <a:rPr lang="de-DE" smtClean="0"/>
              <a:t>www.ra-michael-hoffmann.de</a:t>
            </a:r>
            <a:endParaRPr lang="de-DE"/>
          </a:p>
        </p:txBody>
      </p:sp>
    </p:spTree>
    <p:extLst>
      <p:ext uri="{BB962C8B-B14F-4D97-AF65-F5344CB8AC3E}">
        <p14:creationId xmlns="" xmlns:p14="http://schemas.microsoft.com/office/powerpoint/2010/main" val="3492098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p:txBody>
          <a:bodyPr/>
          <a:lstStyle/>
          <a:p>
            <a:r>
              <a:rPr lang="de-DE"/>
              <a:t>Verwaltungsrecht regelt - einfach gesagt - das Verhältnis von Staat zu Bürger.</a:t>
            </a:r>
          </a:p>
          <a:p>
            <a:r>
              <a:rPr lang="de-DE"/>
              <a:t>Die Behörde hat grundsätzlich die Möglichkeit Verwaltungsakte zu erlassen und damit unmittelbar in die Rechtspositionen des Bürgers einzugreifen. </a:t>
            </a:r>
          </a:p>
          <a:p>
            <a:r>
              <a:rPr lang="de-DE"/>
              <a:t>Ob die Behörde tätig wird, hängt im Wesentlichen von dem Aufbau der Norm ab (Stichwort: Ermessen)</a:t>
            </a:r>
          </a:p>
          <a:p>
            <a:r>
              <a:rPr lang="de-DE"/>
              <a:t>Der Wesentliche unterschied zum Zivilrecht liegt in der Frage der Durchsetzbarkeit des Verwaltungsakts. Während im Zivilrecht zunächst das Urteil erstritten werden muss, kann im Verwaltungsrecht die Behörde sich ihren „Titel“ zunächst selbst schaffen und diesen dann – ggf. sofort – vollstrecken. </a:t>
            </a:r>
          </a:p>
          <a:p>
            <a:endParaRPr lang="de-DE"/>
          </a:p>
          <a:p>
            <a:endParaRPr lang="de-DE"/>
          </a:p>
        </p:txBody>
      </p:sp>
      <p:sp>
        <p:nvSpPr>
          <p:cNvPr id="4" name="Datumsplatzhalter 3"/>
          <p:cNvSpPr>
            <a:spLocks noGrp="1"/>
          </p:cNvSpPr>
          <p:nvPr>
            <p:ph type="dt"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www.ra-michael-hoffmann.de</a:t>
            </a:r>
            <a:endParaRPr lang="de-DE"/>
          </a:p>
        </p:txBody>
      </p:sp>
    </p:spTree>
    <p:extLst>
      <p:ext uri="{BB962C8B-B14F-4D97-AF65-F5344CB8AC3E}">
        <p14:creationId xmlns="" xmlns:p14="http://schemas.microsoft.com/office/powerpoint/2010/main" val="3420758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r>
              <a:rPr lang="de-DE"/>
              <a:t>Verwaltungsrecht regelt einfach gesagt das Verhältnis von Staat zu Bürger.</a:t>
            </a:r>
          </a:p>
          <a:p>
            <a:r>
              <a:rPr lang="de-DE"/>
              <a:t>Die Behörde hat grundsätzlich die Möglichkeit Verwaltungsakte zu erlassen und damit unmittelbar in die Rechtspositionen des Bürgers einzugreifen. </a:t>
            </a:r>
          </a:p>
          <a:p>
            <a:r>
              <a:rPr lang="de-DE"/>
              <a:t>Ob die Behörde tätig wird, hängt im Wesentlichen von dem Aufbau der Norm ab (Stichwort: Ermessen)</a:t>
            </a:r>
          </a:p>
          <a:p>
            <a:r>
              <a:rPr lang="de-DE"/>
              <a:t>Der Wesentliche unterschied zum Zivilrecht liegt in der Frage der Durchsetzbarkeit des Verwaltungsakts. Während im Zivilrecht zunächst das Urteil erstritten werden muss, kann im Verwaltungsrecht die Behörde sich ihren „Titel“ zunächst selbst schaffen und diesen dann – ggf. sofort – vollstrecken. </a:t>
            </a:r>
          </a:p>
          <a:p>
            <a:endParaRPr lang="de-DE"/>
          </a:p>
          <a:p>
            <a:endParaRPr lang="de-DE"/>
          </a:p>
        </p:txBody>
      </p:sp>
      <p:sp>
        <p:nvSpPr>
          <p:cNvPr id="4" name="Datumsplatzhalter 3"/>
          <p:cNvSpPr>
            <a:spLocks noGrp="1"/>
          </p:cNvSpPr>
          <p:nvPr>
            <p:ph type="dt"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www.ra-michael-hoffmann.de</a:t>
            </a:r>
            <a:endParaRPr lang="de-DE"/>
          </a:p>
        </p:txBody>
      </p:sp>
    </p:spTree>
    <p:extLst>
      <p:ext uri="{BB962C8B-B14F-4D97-AF65-F5344CB8AC3E}">
        <p14:creationId xmlns="" xmlns:p14="http://schemas.microsoft.com/office/powerpoint/2010/main" val="30933689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r>
              <a:rPr lang="de-DE"/>
              <a:t>Verwaltungsrecht regelt einfach gesagt das Verhältnis von Staat zu Bürger.</a:t>
            </a:r>
          </a:p>
          <a:p>
            <a:r>
              <a:rPr lang="de-DE"/>
              <a:t>Die Behörde hat grundsätzlich die Möglichkeit Verwaltungsakte zu erlassen und damit unmittelbar in die Rechtspositionen des Bürgers einzugreifen. </a:t>
            </a:r>
          </a:p>
          <a:p>
            <a:r>
              <a:rPr lang="de-DE"/>
              <a:t>Ob die Behörde tätig wird, hängt im Wesentlichen von dem Aufbau der Norm ab (Stichwort: Ermessen)</a:t>
            </a:r>
          </a:p>
          <a:p>
            <a:r>
              <a:rPr lang="de-DE"/>
              <a:t>Der Wesentliche unterschied zum Zivilrecht liegt in der Frage der Durchsetzbarkeit des Verwaltungsakts. Während im Zivilrecht zunächst das Urteil erstritten werden muss, kann im Verwaltungsrecht die Behörde sich ihren „Titel“ zunächst selbst schaffen und diesen dann – ggf. sofort – vollstrecken. </a:t>
            </a:r>
          </a:p>
          <a:p>
            <a:endParaRPr lang="de-DE"/>
          </a:p>
          <a:p>
            <a:endParaRPr lang="de-DE"/>
          </a:p>
        </p:txBody>
      </p:sp>
      <p:sp>
        <p:nvSpPr>
          <p:cNvPr id="4" name="Datumsplatzhalter 3"/>
          <p:cNvSpPr>
            <a:spLocks noGrp="1"/>
          </p:cNvSpPr>
          <p:nvPr>
            <p:ph type="dt"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www.ra-michael-hoffmann.de</a:t>
            </a:r>
            <a:endParaRPr lang="de-DE"/>
          </a:p>
        </p:txBody>
      </p:sp>
    </p:spTree>
    <p:extLst>
      <p:ext uri="{BB962C8B-B14F-4D97-AF65-F5344CB8AC3E}">
        <p14:creationId xmlns="" xmlns:p14="http://schemas.microsoft.com/office/powerpoint/2010/main" val="38637084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p:txBody>
          <a:bodyPr/>
          <a:lstStyle/>
          <a:p>
            <a:r>
              <a:rPr lang="de-DE"/>
              <a:t>Warum diese Reihenfolge?</a:t>
            </a:r>
          </a:p>
          <a:p>
            <a:endParaRPr lang="de-DE"/>
          </a:p>
        </p:txBody>
      </p:sp>
      <p:sp>
        <p:nvSpPr>
          <p:cNvPr id="4" name="Datumsplatzhalter 3"/>
          <p:cNvSpPr>
            <a:spLocks noGrp="1"/>
          </p:cNvSpPr>
          <p:nvPr>
            <p:ph type="dt"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www.ra-michael-hoffmann.de</a:t>
            </a:r>
            <a:endParaRPr lang="de-DE"/>
          </a:p>
        </p:txBody>
      </p:sp>
    </p:spTree>
    <p:extLst>
      <p:ext uri="{BB962C8B-B14F-4D97-AF65-F5344CB8AC3E}">
        <p14:creationId xmlns="" xmlns:p14="http://schemas.microsoft.com/office/powerpoint/2010/main" val="1313662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p:txBody>
          <a:bodyPr/>
          <a:lstStyle/>
          <a:p>
            <a:pPr marL="304800" indent="-304800"/>
            <a:r>
              <a:rPr lang="de-DE" sz="1000"/>
              <a:t>Warum diese Reihenfolge?</a:t>
            </a:r>
          </a:p>
          <a:p>
            <a:pPr marL="304800" indent="-304800">
              <a:buFontTx/>
              <a:buAutoNum type="arabicPeriod"/>
            </a:pPr>
            <a:r>
              <a:rPr lang="de-DE" sz="1000"/>
              <a:t>Vertragliche Ansprüche setzen alle! einen wirksamen Vertrag z.zt. der Inanspruchnahme (§ 194) voraus. </a:t>
            </a:r>
          </a:p>
          <a:p>
            <a:pPr marL="762000" lvl="1" indent="-304800">
              <a:buFontTx/>
              <a:buAutoNum type="alphaUcPeriod"/>
            </a:pPr>
            <a:r>
              <a:rPr lang="de-DE" sz="1000"/>
              <a:t>Primäransprüche gerichtet auf Erfüllung i.S.d. § 362</a:t>
            </a:r>
          </a:p>
          <a:p>
            <a:pPr marL="762000" lvl="1" indent="-304800">
              <a:buFontTx/>
              <a:buAutoNum type="alphaUcPeriod"/>
            </a:pPr>
            <a:r>
              <a:rPr lang="de-DE" sz="1000"/>
              <a:t>Sekundäransprüche (LeistungsstörungsR</a:t>
            </a:r>
          </a:p>
          <a:p>
            <a:pPr marL="762000" lvl="1" indent="-304800">
              <a:buFontTx/>
              <a:buAutoNum type="alphaUcPeriod"/>
            </a:pPr>
            <a:r>
              <a:rPr lang="de-DE" sz="1000"/>
              <a:t>Tertiäransprüche (setzen i. Ggs. zu 2. kein Verschulden voraus. Sinn (Der Verfplichtete soll nicht besser stehen, als er stünde, wäre (nicht zu vertretender) Unmöglichkeit eine Inanspruchnahme nicht erfolgt</a:t>
            </a:r>
          </a:p>
          <a:p>
            <a:pPr marL="304800" indent="-304800">
              <a:buFontTx/>
              <a:buAutoNum type="arabicPeriod"/>
            </a:pPr>
            <a:r>
              <a:rPr lang="de-DE" sz="1000"/>
              <a:t>Quasivertragliche Ansprüche (cic, pfV, goa) setzen keine vertrag voraus</a:t>
            </a:r>
          </a:p>
          <a:p>
            <a:pPr marL="304800" indent="-304800">
              <a:buFontTx/>
              <a:buAutoNum type="arabicPeriod"/>
            </a:pPr>
            <a:r>
              <a:rPr lang="de-DE" sz="1000"/>
              <a:t>Dingl. Ansprüche Verwirklicht das dingl. Recht</a:t>
            </a:r>
          </a:p>
          <a:p>
            <a:pPr marL="762000" lvl="1" indent="-304800">
              <a:buFontTx/>
              <a:buAutoNum type="alphaUcPeriod"/>
            </a:pPr>
            <a:r>
              <a:rPr lang="de-DE" sz="1000"/>
              <a:t>Herausgabe, Unterlassen, Befriedigung, Berichtigung</a:t>
            </a:r>
          </a:p>
          <a:p>
            <a:pPr marL="762000" lvl="1" indent="-304800">
              <a:buFontTx/>
              <a:buAutoNum type="alphaUcPeriod"/>
            </a:pPr>
            <a:r>
              <a:rPr lang="de-DE" sz="1000"/>
              <a:t>SE, Nutzung, Verweigerung</a:t>
            </a:r>
          </a:p>
          <a:p>
            <a:pPr marL="762000" lvl="1" indent="-304800">
              <a:buFontTx/>
              <a:buAutoNum type="alphaUcPeriod"/>
            </a:pPr>
            <a:r>
              <a:rPr lang="de-DE" sz="1000"/>
              <a:t>Rechtsgrundverweisung des § 951</a:t>
            </a:r>
            <a:r>
              <a:rPr lang="de-DE" sz="1000">
                <a:sym typeface="Wingdings" pitchFamily="2" charset="2"/>
              </a:rPr>
              <a:t> § 812</a:t>
            </a:r>
          </a:p>
          <a:p>
            <a:pPr marL="304800" indent="-304800">
              <a:buFontTx/>
              <a:buAutoNum type="arabicPeriod"/>
            </a:pPr>
            <a:r>
              <a:rPr lang="de-DE" sz="1000"/>
              <a:t>Delikt</a:t>
            </a:r>
          </a:p>
          <a:p>
            <a:pPr marL="762000" lvl="1" indent="-304800">
              <a:buFontTx/>
              <a:buAutoNum type="alphaUcPeriod"/>
            </a:pPr>
            <a:r>
              <a:rPr lang="de-DE" sz="1000"/>
              <a:t>Gefährdung</a:t>
            </a:r>
          </a:p>
          <a:p>
            <a:pPr marL="762000" lvl="1" indent="-304800">
              <a:buFontTx/>
              <a:buAutoNum type="alphaUcPeriod"/>
            </a:pPr>
            <a:r>
              <a:rPr lang="de-DE" sz="1000"/>
              <a:t>Vermutetes aber widerlegbares Versch.</a:t>
            </a:r>
          </a:p>
          <a:p>
            <a:pPr marL="762000" lvl="1" indent="-304800">
              <a:buFontTx/>
              <a:buAutoNum type="alphaUcPeriod"/>
            </a:pPr>
            <a:r>
              <a:rPr lang="de-DE" sz="1000"/>
              <a:t>Haftung für nachgewiesenes Verschulden</a:t>
            </a:r>
          </a:p>
          <a:p>
            <a:pPr marL="304800" indent="-304800">
              <a:buFontTx/>
              <a:buAutoNum type="arabicPeriod"/>
            </a:pPr>
            <a:r>
              <a:rPr lang="de-DE" sz="1000"/>
              <a:t>Bereicherung</a:t>
            </a:r>
          </a:p>
          <a:p>
            <a:pPr marL="304800" indent="-304800"/>
            <a:r>
              <a:rPr lang="de-DE" sz="1000"/>
              <a:t>Vertrag muss als erstes geprüft werden, weil durch diesen alle AGL beeinflusst werden können.</a:t>
            </a:r>
          </a:p>
          <a:p>
            <a:pPr marL="304800" indent="-304800"/>
            <a:r>
              <a:rPr lang="de-DE" sz="1000"/>
              <a:t>GoA vor EBV, weil berechtigter Geschäftsführer Recht z. Besitz</a:t>
            </a:r>
          </a:p>
          <a:p>
            <a:pPr marL="304800" indent="-304800"/>
            <a:r>
              <a:rPr lang="de-DE" sz="1000"/>
              <a:t>EBV vor Delikt weil unrechtmäßiger Besitzer gemäß § 993 a.E. anders haftet als aus § 823		</a:t>
            </a:r>
          </a:p>
        </p:txBody>
      </p:sp>
      <p:sp>
        <p:nvSpPr>
          <p:cNvPr id="4" name="Datumsplatzhalter 3"/>
          <p:cNvSpPr>
            <a:spLocks noGrp="1"/>
          </p:cNvSpPr>
          <p:nvPr>
            <p:ph type="dt"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www.ra-michael-hoffmann.de</a:t>
            </a:r>
            <a:endParaRPr lang="de-DE"/>
          </a:p>
        </p:txBody>
      </p:sp>
    </p:spTree>
    <p:extLst>
      <p:ext uri="{BB962C8B-B14F-4D97-AF65-F5344CB8AC3E}">
        <p14:creationId xmlns="" xmlns:p14="http://schemas.microsoft.com/office/powerpoint/2010/main" val="27422466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p:txBody>
          <a:bodyPr/>
          <a:lstStyle/>
          <a:p>
            <a:r>
              <a:rPr lang="de-DE"/>
              <a:t>Warum diese Reihenfolge?</a:t>
            </a:r>
          </a:p>
          <a:p>
            <a:r>
              <a:rPr lang="de-DE"/>
              <a:t>Das System der Einwendungen !!! </a:t>
            </a:r>
          </a:p>
          <a:p>
            <a:r>
              <a:rPr lang="de-DE"/>
              <a:t>Einwendung ist die Verteidigung des Schuldners</a:t>
            </a:r>
          </a:p>
          <a:p>
            <a:r>
              <a:rPr lang="de-DE"/>
              <a:t>Der Anspruch entsteht nicht, wenn rechtshindernde Einrede (§ 104, 105 BGB, 119  etc. </a:t>
            </a:r>
          </a:p>
          <a:p>
            <a:r>
              <a:rPr lang="de-DE"/>
              <a:t>Rechtsvernichtende Einwendung</a:t>
            </a:r>
          </a:p>
          <a:p>
            <a:r>
              <a:rPr lang="de-DE"/>
              <a:t>Der Anspruch ist zwar entstanden aber untergegangen, </a:t>
            </a:r>
          </a:p>
          <a:p>
            <a:r>
              <a:rPr lang="de-DE"/>
              <a:t>Durchsetzbarkeit betr. Einrede</a:t>
            </a:r>
          </a:p>
        </p:txBody>
      </p:sp>
      <p:sp>
        <p:nvSpPr>
          <p:cNvPr id="4" name="Datumsplatzhalter 3"/>
          <p:cNvSpPr>
            <a:spLocks noGrp="1"/>
          </p:cNvSpPr>
          <p:nvPr>
            <p:ph type="dt"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www.ra-michael-hoffmann.de</a:t>
            </a:r>
            <a:endParaRPr lang="de-DE"/>
          </a:p>
        </p:txBody>
      </p:sp>
    </p:spTree>
    <p:extLst>
      <p:ext uri="{BB962C8B-B14F-4D97-AF65-F5344CB8AC3E}">
        <p14:creationId xmlns="" xmlns:p14="http://schemas.microsoft.com/office/powerpoint/2010/main" val="33170262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bg>
      <p:bgRef idx="1003">
        <a:schemeClr val="bg1"/>
      </p:bgRef>
    </p:bg>
    <p:spTree>
      <p:nvGrpSpPr>
        <p:cNvPr id="1" name=""/>
        <p:cNvGrpSpPr/>
        <p:nvPr/>
      </p:nvGrpSpPr>
      <p:grpSpPr>
        <a:xfrm>
          <a:off x="0" y="0"/>
          <a:ext cx="0" cy="0"/>
          <a:chOff x="0" y="0"/>
          <a:chExt cx="0" cy="0"/>
        </a:xfrm>
      </p:grpSpPr>
      <p:sp>
        <p:nvSpPr>
          <p:cNvPr id="12" name="Rechteck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Abgerundetes Rechteck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Untertitel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smtClean="0"/>
              <a:t>Formatvorlage des Untertitelmasters durch Klicken bearbeiten</a:t>
            </a:r>
            <a:endParaRPr kumimoji="0" lang="en-US"/>
          </a:p>
        </p:txBody>
      </p:sp>
      <p:sp>
        <p:nvSpPr>
          <p:cNvPr id="28" name="Datumsplatzhalter 27"/>
          <p:cNvSpPr>
            <a:spLocks noGrp="1"/>
          </p:cNvSpPr>
          <p:nvPr>
            <p:ph type="dt" sz="half" idx="10"/>
          </p:nvPr>
        </p:nvSpPr>
        <p:spPr/>
        <p:txBody>
          <a:bodyPr/>
          <a:lstStyle/>
          <a:p>
            <a:r>
              <a:rPr lang="de-DE" smtClean="0"/>
              <a:t>06.04.2016</a:t>
            </a:r>
            <a:endParaRPr lang="de-DE"/>
          </a:p>
        </p:txBody>
      </p:sp>
      <p:sp>
        <p:nvSpPr>
          <p:cNvPr id="17" name="Fußzeilenplatzhalter 16"/>
          <p:cNvSpPr>
            <a:spLocks noGrp="1"/>
          </p:cNvSpPr>
          <p:nvPr>
            <p:ph type="ftr" sz="quarter" idx="11"/>
          </p:nvPr>
        </p:nvSpPr>
        <p:spPr/>
        <p:txBody>
          <a:bodyPr/>
          <a:lstStyle/>
          <a:p>
            <a:r>
              <a:rPr lang="de-DE" smtClean="0"/>
              <a:t>© RA M. Hoffmann - www.ra-michael-hoffmann.de</a:t>
            </a:r>
            <a:endParaRPr lang="de-DE" dirty="0"/>
          </a:p>
        </p:txBody>
      </p:sp>
      <p:sp>
        <p:nvSpPr>
          <p:cNvPr id="29" name="Foliennummernplatzhalter 28"/>
          <p:cNvSpPr>
            <a:spLocks noGrp="1"/>
          </p:cNvSpPr>
          <p:nvPr>
            <p:ph type="sldNum" sz="quarter" idx="12"/>
          </p:nvPr>
        </p:nvSpPr>
        <p:spPr/>
        <p:txBody>
          <a:bodyPr lIns="0" tIns="0" rIns="0" bIns="0">
            <a:noAutofit/>
          </a:bodyPr>
          <a:lstStyle>
            <a:lvl1pPr>
              <a:defRPr sz="1400">
                <a:solidFill>
                  <a:srgbClr val="FFFFFF"/>
                </a:solidFill>
              </a:defRPr>
            </a:lvl1pPr>
          </a:lstStyle>
          <a:p>
            <a:fld id="{91608220-AFE7-45A2-A7BB-9AD1E48B03ED}" type="slidenum">
              <a:rPr lang="de-DE" smtClean="0"/>
              <a:pPr/>
              <a:t>‹Nr.›</a:t>
            </a:fld>
            <a:endParaRPr lang="de-DE"/>
          </a:p>
        </p:txBody>
      </p:sp>
      <p:sp>
        <p:nvSpPr>
          <p:cNvPr id="7" name="Rechteck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hteck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hteck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el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p:txBody>
          <a:bodyPr vert="eaVer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 RA M. Hoffmann - www.ra-michael-hoffmann.de</a:t>
            </a:r>
            <a:endParaRPr lang="de-DE"/>
          </a:p>
        </p:txBody>
      </p:sp>
      <p:sp>
        <p:nvSpPr>
          <p:cNvPr id="6" name="Foliennummernplatzhalter 5"/>
          <p:cNvSpPr>
            <a:spLocks noGrp="1"/>
          </p:cNvSpPr>
          <p:nvPr>
            <p:ph type="sldNum" sz="quarter" idx="12"/>
          </p:nvPr>
        </p:nvSpPr>
        <p:spPr/>
        <p:txBody>
          <a:bodyPr/>
          <a:lstStyle/>
          <a:p>
            <a:fld id="{7D30423B-7CCA-4A98-BB48-699B0A9EC4E7}" type="slidenum">
              <a:rPr lang="de-DE" smtClean="0"/>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41"/>
            <a:ext cx="2011680" cy="5851525"/>
          </a:xfrm>
        </p:spPr>
        <p:txBody>
          <a:bodyPr vert="eaVert"/>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a:xfrm>
            <a:off x="914400" y="274640"/>
            <a:ext cx="5562600" cy="5851525"/>
          </a:xfrm>
        </p:spPr>
        <p:txBody>
          <a:bodyPr vert="eaVer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 RA M. Hoffmann - www.ra-michael-hoffmann.de</a:t>
            </a:r>
            <a:endParaRPr lang="de-DE"/>
          </a:p>
        </p:txBody>
      </p:sp>
      <p:sp>
        <p:nvSpPr>
          <p:cNvPr id="6" name="Foliennummernplatzhalter 5"/>
          <p:cNvSpPr>
            <a:spLocks noGrp="1"/>
          </p:cNvSpPr>
          <p:nvPr>
            <p:ph type="sldNum" sz="quarter" idx="12"/>
          </p:nvPr>
        </p:nvSpPr>
        <p:spPr/>
        <p:txBody>
          <a:bodyPr/>
          <a:lstStyle/>
          <a:p>
            <a:fld id="{B68328B3-93F6-4A51-901F-A4083EB95000}" type="slidenum">
              <a:rPr lang="de-DE" smtClean="0"/>
              <a:pPr/>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4" name="Datumsplatzhalter 3"/>
          <p:cNvSpPr>
            <a:spLocks noGrp="1"/>
          </p:cNvSpPr>
          <p:nvPr>
            <p:ph type="dt" sz="half"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 RA M. Hoffmann - www.ra-michael-hoffmann.de</a:t>
            </a:r>
            <a:endParaRPr lang="de-DE"/>
          </a:p>
        </p:txBody>
      </p:sp>
      <p:sp>
        <p:nvSpPr>
          <p:cNvPr id="6" name="Foliennummernplatzhalter 5"/>
          <p:cNvSpPr>
            <a:spLocks noGrp="1"/>
          </p:cNvSpPr>
          <p:nvPr>
            <p:ph type="sldNum" sz="quarter" idx="12"/>
          </p:nvPr>
        </p:nvSpPr>
        <p:spPr/>
        <p:txBody>
          <a:bodyPr/>
          <a:lstStyle/>
          <a:p>
            <a:fld id="{14C6013E-CC95-4C4B-BFC4-328834149F3C}" type="slidenum">
              <a:rPr lang="de-DE" smtClean="0"/>
              <a:pPr/>
              <a:t>‹Nr.›</a:t>
            </a:fld>
            <a:endParaRPr lang="de-DE"/>
          </a:p>
        </p:txBody>
      </p:sp>
      <p:sp>
        <p:nvSpPr>
          <p:cNvPr id="8" name="Inhaltsplatzhalter 7"/>
          <p:cNvSpPr>
            <a:spLocks noGrp="1"/>
          </p:cNvSpPr>
          <p:nvPr>
            <p:ph sz="quarter" idx="1"/>
          </p:nvPr>
        </p:nvSpPr>
        <p:spPr>
          <a:xfrm>
            <a:off x="914400" y="1447800"/>
            <a:ext cx="7772400" cy="4572000"/>
          </a:xfrm>
        </p:spPr>
        <p:txBody>
          <a:bodyPr vert="horz"/>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bg>
      <p:bgRef idx="1003">
        <a:schemeClr val="bg1"/>
      </p:bgRef>
    </p:bg>
    <p:spTree>
      <p:nvGrpSpPr>
        <p:cNvPr id="1" name=""/>
        <p:cNvGrpSpPr/>
        <p:nvPr/>
      </p:nvGrpSpPr>
      <p:grpSpPr>
        <a:xfrm>
          <a:off x="0" y="0"/>
          <a:ext cx="0" cy="0"/>
          <a:chOff x="0" y="0"/>
          <a:chExt cx="0" cy="0"/>
        </a:xfrm>
      </p:grpSpPr>
      <p:sp>
        <p:nvSpPr>
          <p:cNvPr id="11" name="Rechteck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Abgerundetes Rechteck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el 1"/>
          <p:cNvSpPr>
            <a:spLocks noGrp="1"/>
          </p:cNvSpPr>
          <p:nvPr>
            <p:ph type="title"/>
          </p:nvPr>
        </p:nvSpPr>
        <p:spPr>
          <a:xfrm>
            <a:off x="722313" y="952500"/>
            <a:ext cx="7772400" cy="1362075"/>
          </a:xfrm>
        </p:spPr>
        <p:txBody>
          <a:bodyPr anchor="b" anchorCtr="0"/>
          <a:lstStyle>
            <a:lvl1pPr algn="l">
              <a:buNone/>
              <a:defRPr sz="4000" b="0" cap="none"/>
            </a:lvl1pPr>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e-DE" smtClean="0"/>
              <a:t>Textmasterformate durch Klicken bearbeiten</a:t>
            </a:r>
          </a:p>
        </p:txBody>
      </p:sp>
      <p:sp>
        <p:nvSpPr>
          <p:cNvPr id="4" name="Datumsplatzhalter 3"/>
          <p:cNvSpPr>
            <a:spLocks noGrp="1"/>
          </p:cNvSpPr>
          <p:nvPr>
            <p:ph type="dt" sz="half" idx="10"/>
          </p:nvPr>
        </p:nvSpPr>
        <p:spPr/>
        <p:txBody>
          <a:bodyPr/>
          <a:lstStyle/>
          <a:p>
            <a:r>
              <a:rPr lang="de-DE" smtClean="0"/>
              <a:t>06.04.2016</a:t>
            </a:r>
            <a:endParaRPr lang="de-DE"/>
          </a:p>
        </p:txBody>
      </p:sp>
      <p:sp>
        <p:nvSpPr>
          <p:cNvPr id="5" name="Fußzeilenplatzhalter 4"/>
          <p:cNvSpPr>
            <a:spLocks noGrp="1"/>
          </p:cNvSpPr>
          <p:nvPr>
            <p:ph type="ftr" sz="quarter" idx="11"/>
          </p:nvPr>
        </p:nvSpPr>
        <p:spPr>
          <a:xfrm>
            <a:off x="800100" y="6172200"/>
            <a:ext cx="4000500" cy="457200"/>
          </a:xfrm>
        </p:spPr>
        <p:txBody>
          <a:bodyPr/>
          <a:lstStyle/>
          <a:p>
            <a:r>
              <a:rPr lang="de-DE" smtClean="0"/>
              <a:t>© RA M. Hoffmann - www.ra-michael-hoffmann.de</a:t>
            </a:r>
            <a:endParaRPr lang="de-DE"/>
          </a:p>
        </p:txBody>
      </p:sp>
      <p:sp>
        <p:nvSpPr>
          <p:cNvPr id="7" name="Rechteck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hteck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hteck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Foliennummernplatzhalter 5"/>
          <p:cNvSpPr>
            <a:spLocks noGrp="1"/>
          </p:cNvSpPr>
          <p:nvPr>
            <p:ph type="sldNum" sz="quarter" idx="12"/>
          </p:nvPr>
        </p:nvSpPr>
        <p:spPr>
          <a:xfrm>
            <a:off x="146304" y="6208776"/>
            <a:ext cx="457200" cy="457200"/>
          </a:xfrm>
        </p:spPr>
        <p:txBody>
          <a:bodyPr/>
          <a:lstStyle/>
          <a:p>
            <a:fld id="{56BA86C6-3A95-4899-9ABD-E9E909E61450}" type="slidenum">
              <a:rPr lang="de-DE" smtClean="0"/>
              <a:pPr/>
              <a:t>‹Nr.›</a:t>
            </a:fld>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5" name="Datumsplatzhalter 4"/>
          <p:cNvSpPr>
            <a:spLocks noGrp="1"/>
          </p:cNvSpPr>
          <p:nvPr>
            <p:ph type="dt" sz="half" idx="10"/>
          </p:nvPr>
        </p:nvSpPr>
        <p:spPr/>
        <p:txBody>
          <a:bodyPr/>
          <a:lstStyle/>
          <a:p>
            <a:r>
              <a:rPr lang="de-DE" smtClean="0"/>
              <a:t>06.04.2016</a:t>
            </a:r>
            <a:endParaRPr lang="de-DE"/>
          </a:p>
        </p:txBody>
      </p:sp>
      <p:sp>
        <p:nvSpPr>
          <p:cNvPr id="6" name="Fußzeilenplatzhalter 5"/>
          <p:cNvSpPr>
            <a:spLocks noGrp="1"/>
          </p:cNvSpPr>
          <p:nvPr>
            <p:ph type="ftr" sz="quarter" idx="11"/>
          </p:nvPr>
        </p:nvSpPr>
        <p:spPr/>
        <p:txBody>
          <a:bodyPr/>
          <a:lstStyle/>
          <a:p>
            <a:r>
              <a:rPr lang="de-DE" smtClean="0"/>
              <a:t>© RA M. Hoffmann - www.ra-michael-hoffmann.de</a:t>
            </a:r>
            <a:endParaRPr lang="de-DE"/>
          </a:p>
        </p:txBody>
      </p:sp>
      <p:sp>
        <p:nvSpPr>
          <p:cNvPr id="7" name="Foliennummernplatzhalter 6"/>
          <p:cNvSpPr>
            <a:spLocks noGrp="1"/>
          </p:cNvSpPr>
          <p:nvPr>
            <p:ph type="sldNum" sz="quarter" idx="12"/>
          </p:nvPr>
        </p:nvSpPr>
        <p:spPr/>
        <p:txBody>
          <a:bodyPr/>
          <a:lstStyle/>
          <a:p>
            <a:fld id="{660E50E1-F32D-4227-93A8-7B34F8F25266}" type="slidenum">
              <a:rPr lang="de-DE" smtClean="0"/>
              <a:pPr/>
              <a:t>‹Nr.›</a:t>
            </a:fld>
            <a:endParaRPr lang="de-DE"/>
          </a:p>
        </p:txBody>
      </p:sp>
      <p:sp>
        <p:nvSpPr>
          <p:cNvPr id="9" name="Inhaltsplatzhalter 8"/>
          <p:cNvSpPr>
            <a:spLocks noGrp="1"/>
          </p:cNvSpPr>
          <p:nvPr>
            <p:ph sz="quarter" idx="1"/>
          </p:nvPr>
        </p:nvSpPr>
        <p:spPr>
          <a:xfrm>
            <a:off x="914400" y="1447800"/>
            <a:ext cx="3749040" cy="4572000"/>
          </a:xfrm>
        </p:spPr>
        <p:txBody>
          <a:bodyPr vert="horz"/>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11" name="Inhaltsplatzhalter 10"/>
          <p:cNvSpPr>
            <a:spLocks noGrp="1"/>
          </p:cNvSpPr>
          <p:nvPr>
            <p:ph sz="quarter" idx="2"/>
          </p:nvPr>
        </p:nvSpPr>
        <p:spPr>
          <a:xfrm>
            <a:off x="4933950" y="1447800"/>
            <a:ext cx="3749040" cy="4572000"/>
          </a:xfrm>
        </p:spPr>
        <p:txBody>
          <a:bodyPr vert="horz"/>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914400" y="273050"/>
            <a:ext cx="7772400" cy="1143000"/>
          </a:xfrm>
        </p:spPr>
        <p:txBody>
          <a:bodyPr anchor="b" anchorCtr="0"/>
          <a:lstStyle>
            <a:lvl1pPr>
              <a:defRPr/>
            </a:lvl1pPr>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Textmasterformate durch Klicken bearbeiten</a:t>
            </a:r>
          </a:p>
        </p:txBody>
      </p:sp>
      <p:sp>
        <p:nvSpPr>
          <p:cNvPr id="4" name="Textplatzhalt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Textmasterformate durch Klicken bearbeiten</a:t>
            </a:r>
          </a:p>
        </p:txBody>
      </p:sp>
      <p:sp>
        <p:nvSpPr>
          <p:cNvPr id="7" name="Datumsplatzhalter 6"/>
          <p:cNvSpPr>
            <a:spLocks noGrp="1"/>
          </p:cNvSpPr>
          <p:nvPr>
            <p:ph type="dt" sz="half" idx="10"/>
          </p:nvPr>
        </p:nvSpPr>
        <p:spPr/>
        <p:txBody>
          <a:bodyPr/>
          <a:lstStyle/>
          <a:p>
            <a:r>
              <a:rPr lang="de-DE" smtClean="0"/>
              <a:t>06.04.2016</a:t>
            </a:r>
            <a:endParaRPr lang="de-DE"/>
          </a:p>
        </p:txBody>
      </p:sp>
      <p:sp>
        <p:nvSpPr>
          <p:cNvPr id="8" name="Fußzeilenplatzhalter 7"/>
          <p:cNvSpPr>
            <a:spLocks noGrp="1"/>
          </p:cNvSpPr>
          <p:nvPr>
            <p:ph type="ftr" sz="quarter" idx="11"/>
          </p:nvPr>
        </p:nvSpPr>
        <p:spPr/>
        <p:txBody>
          <a:bodyPr/>
          <a:lstStyle/>
          <a:p>
            <a:r>
              <a:rPr lang="de-DE" smtClean="0"/>
              <a:t>© RA M. Hoffmann - www.ra-michael-hoffmann.de</a:t>
            </a:r>
            <a:endParaRPr lang="de-DE"/>
          </a:p>
        </p:txBody>
      </p:sp>
      <p:sp>
        <p:nvSpPr>
          <p:cNvPr id="9" name="Foliennummernplatzhalter 8"/>
          <p:cNvSpPr>
            <a:spLocks noGrp="1"/>
          </p:cNvSpPr>
          <p:nvPr>
            <p:ph type="sldNum" sz="quarter" idx="12"/>
          </p:nvPr>
        </p:nvSpPr>
        <p:spPr/>
        <p:txBody>
          <a:bodyPr/>
          <a:lstStyle/>
          <a:p>
            <a:fld id="{9AA2510B-9A14-4845-AE8F-BB2E51737045}" type="slidenum">
              <a:rPr lang="de-DE" smtClean="0"/>
              <a:pPr/>
              <a:t>‹Nr.›</a:t>
            </a:fld>
            <a:endParaRPr lang="de-DE"/>
          </a:p>
        </p:txBody>
      </p:sp>
      <p:sp>
        <p:nvSpPr>
          <p:cNvPr id="11" name="Inhaltsplatzhalter 10"/>
          <p:cNvSpPr>
            <a:spLocks noGrp="1"/>
          </p:cNvSpPr>
          <p:nvPr>
            <p:ph sz="half" idx="2"/>
          </p:nvPr>
        </p:nvSpPr>
        <p:spPr>
          <a:xfrm>
            <a:off x="914400" y="2247900"/>
            <a:ext cx="3733800" cy="3886200"/>
          </a:xfrm>
        </p:spPr>
        <p:txBody>
          <a:bodyPr vert="horz"/>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13" name="Inhaltsplatzhalter 12"/>
          <p:cNvSpPr>
            <a:spLocks noGrp="1"/>
          </p:cNvSpPr>
          <p:nvPr>
            <p:ph sz="half" idx="4"/>
          </p:nvPr>
        </p:nvSpPr>
        <p:spPr>
          <a:xfrm>
            <a:off x="4953000" y="2247900"/>
            <a:ext cx="3733800" cy="3886200"/>
          </a:xfrm>
        </p:spPr>
        <p:txBody>
          <a:bodyPr vert="horz"/>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Datumsplatzhalter 2"/>
          <p:cNvSpPr>
            <a:spLocks noGrp="1"/>
          </p:cNvSpPr>
          <p:nvPr>
            <p:ph type="dt" sz="half" idx="10"/>
          </p:nvPr>
        </p:nvSpPr>
        <p:spPr/>
        <p:txBody>
          <a:bodyPr/>
          <a:lstStyle/>
          <a:p>
            <a:r>
              <a:rPr lang="de-DE" smtClean="0"/>
              <a:t>06.04.2016</a:t>
            </a:r>
            <a:endParaRPr lang="de-DE"/>
          </a:p>
        </p:txBody>
      </p:sp>
      <p:sp>
        <p:nvSpPr>
          <p:cNvPr id="4" name="Fußzeilenplatzhalter 3"/>
          <p:cNvSpPr>
            <a:spLocks noGrp="1"/>
          </p:cNvSpPr>
          <p:nvPr>
            <p:ph type="ftr" sz="quarter" idx="11"/>
          </p:nvPr>
        </p:nvSpPr>
        <p:spPr/>
        <p:txBody>
          <a:bodyPr/>
          <a:lstStyle/>
          <a:p>
            <a:r>
              <a:rPr lang="de-DE" smtClean="0"/>
              <a:t>© RA M. Hoffmann - www.ra-michael-hoffmann.de</a:t>
            </a:r>
            <a:endParaRPr lang="de-DE"/>
          </a:p>
        </p:txBody>
      </p:sp>
      <p:sp>
        <p:nvSpPr>
          <p:cNvPr id="5" name="Foliennummernplatzhalter 4"/>
          <p:cNvSpPr>
            <a:spLocks noGrp="1"/>
          </p:cNvSpPr>
          <p:nvPr>
            <p:ph type="sldNum" sz="quarter" idx="12"/>
          </p:nvPr>
        </p:nvSpPr>
        <p:spPr/>
        <p:txBody>
          <a:bodyPr/>
          <a:lstStyle/>
          <a:p>
            <a:fld id="{091420E0-1691-4C43-9312-103AD253BA08}" type="slidenum">
              <a:rPr lang="de-DE" smtClean="0"/>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smtClean="0"/>
              <a:t>06.04.2016</a:t>
            </a:r>
            <a:endParaRPr lang="de-DE"/>
          </a:p>
        </p:txBody>
      </p:sp>
      <p:sp>
        <p:nvSpPr>
          <p:cNvPr id="3" name="Fußzeilenplatzhalter 2"/>
          <p:cNvSpPr>
            <a:spLocks noGrp="1"/>
          </p:cNvSpPr>
          <p:nvPr>
            <p:ph type="ftr" sz="quarter" idx="11"/>
          </p:nvPr>
        </p:nvSpPr>
        <p:spPr/>
        <p:txBody>
          <a:bodyPr/>
          <a:lstStyle/>
          <a:p>
            <a:r>
              <a:rPr lang="de-DE" smtClean="0"/>
              <a:t>© RA M. Hoffmann - www.ra-michael-hoffmann.de</a:t>
            </a:r>
            <a:endParaRPr lang="de-DE"/>
          </a:p>
        </p:txBody>
      </p:sp>
      <p:sp>
        <p:nvSpPr>
          <p:cNvPr id="4" name="Foliennummernplatzhalter 3"/>
          <p:cNvSpPr>
            <a:spLocks noGrp="1"/>
          </p:cNvSpPr>
          <p:nvPr>
            <p:ph type="sldNum" sz="quarter" idx="12"/>
          </p:nvPr>
        </p:nvSpPr>
        <p:spPr/>
        <p:txBody>
          <a:bodyPr/>
          <a:lstStyle/>
          <a:p>
            <a:fld id="{E694BF7F-1BF9-4BE9-A0A5-F22C802BDDC1}" type="slidenum">
              <a:rPr lang="de-DE" smtClean="0"/>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8" name="Rechteck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Abgerundetes Rechteck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el 1"/>
          <p:cNvSpPr>
            <a:spLocks noGrp="1"/>
          </p:cNvSpPr>
          <p:nvPr>
            <p:ph type="title"/>
          </p:nvPr>
        </p:nvSpPr>
        <p:spPr>
          <a:xfrm>
            <a:off x="914400" y="273050"/>
            <a:ext cx="7772400" cy="1143000"/>
          </a:xfrm>
        </p:spPr>
        <p:txBody>
          <a:bodyPr anchor="b" anchorCtr="0"/>
          <a:lstStyle>
            <a:lvl1pPr algn="l">
              <a:buNone/>
              <a:defRPr sz="4000" b="0"/>
            </a:lvl1pPr>
          </a:lstStyle>
          <a:p>
            <a:r>
              <a:rPr kumimoji="0" lang="de-DE" smtClean="0"/>
              <a:t>Titelmasterformat durch Klicken bearbeiten</a:t>
            </a:r>
            <a:endParaRPr kumimoji="0" lang="en-US"/>
          </a:p>
        </p:txBody>
      </p:sp>
      <p:sp>
        <p:nvSpPr>
          <p:cNvPr id="3" name="Textplatzhalt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de-DE" smtClean="0"/>
              <a:t>Textmasterformate durch Klicken bearbeiten</a:t>
            </a:r>
          </a:p>
        </p:txBody>
      </p:sp>
      <p:sp>
        <p:nvSpPr>
          <p:cNvPr id="5" name="Datumsplatzhalter 4"/>
          <p:cNvSpPr>
            <a:spLocks noGrp="1"/>
          </p:cNvSpPr>
          <p:nvPr>
            <p:ph type="dt" sz="half" idx="10"/>
          </p:nvPr>
        </p:nvSpPr>
        <p:spPr/>
        <p:txBody>
          <a:bodyPr/>
          <a:lstStyle/>
          <a:p>
            <a:r>
              <a:rPr lang="de-DE" smtClean="0"/>
              <a:t>06.04.2016</a:t>
            </a:r>
            <a:endParaRPr lang="de-DE"/>
          </a:p>
        </p:txBody>
      </p:sp>
      <p:sp>
        <p:nvSpPr>
          <p:cNvPr id="6" name="Fußzeilenplatzhalter 5"/>
          <p:cNvSpPr>
            <a:spLocks noGrp="1"/>
          </p:cNvSpPr>
          <p:nvPr>
            <p:ph type="ftr" sz="quarter" idx="11"/>
          </p:nvPr>
        </p:nvSpPr>
        <p:spPr/>
        <p:txBody>
          <a:bodyPr/>
          <a:lstStyle/>
          <a:p>
            <a:r>
              <a:rPr lang="de-DE" smtClean="0"/>
              <a:t>© RA M. Hoffmann - www.ra-michael-hoffmann.de</a:t>
            </a:r>
            <a:endParaRPr lang="de-DE"/>
          </a:p>
        </p:txBody>
      </p:sp>
      <p:sp>
        <p:nvSpPr>
          <p:cNvPr id="7" name="Foliennummernplatzhalter 6"/>
          <p:cNvSpPr>
            <a:spLocks noGrp="1"/>
          </p:cNvSpPr>
          <p:nvPr>
            <p:ph type="sldNum" sz="quarter" idx="12"/>
          </p:nvPr>
        </p:nvSpPr>
        <p:spPr/>
        <p:txBody>
          <a:bodyPr/>
          <a:lstStyle/>
          <a:p>
            <a:fld id="{69C1D5F4-39E0-4B13-A0A1-9B47727E6143}" type="slidenum">
              <a:rPr lang="de-DE" smtClean="0"/>
              <a:pPr/>
              <a:t>‹Nr.›</a:t>
            </a:fld>
            <a:endParaRPr lang="de-DE"/>
          </a:p>
        </p:txBody>
      </p:sp>
      <p:sp>
        <p:nvSpPr>
          <p:cNvPr id="11" name="Inhaltsplatzhalter 10"/>
          <p:cNvSpPr>
            <a:spLocks noGrp="1"/>
          </p:cNvSpPr>
          <p:nvPr>
            <p:ph sz="quarter" idx="1"/>
          </p:nvPr>
        </p:nvSpPr>
        <p:spPr>
          <a:xfrm>
            <a:off x="2971800" y="1600200"/>
            <a:ext cx="5715000" cy="4495800"/>
          </a:xfrm>
        </p:spPr>
        <p:txBody>
          <a:bodyPr vert="horz"/>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de-DE" smtClean="0"/>
              <a:t>Titelmasterformat durch Klicken bearbeiten</a:t>
            </a:r>
            <a:endParaRPr kumimoji="0" lang="en-US"/>
          </a:p>
        </p:txBody>
      </p:sp>
      <p:sp>
        <p:nvSpPr>
          <p:cNvPr id="4" name="Textplatzhalt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de-DE" smtClean="0"/>
              <a:t>Textmasterformate durch Klicken bearbeiten</a:t>
            </a:r>
          </a:p>
        </p:txBody>
      </p:sp>
      <p:sp>
        <p:nvSpPr>
          <p:cNvPr id="5" name="Datumsplatzhalter 4"/>
          <p:cNvSpPr>
            <a:spLocks noGrp="1"/>
          </p:cNvSpPr>
          <p:nvPr>
            <p:ph type="dt" sz="half" idx="10"/>
          </p:nvPr>
        </p:nvSpPr>
        <p:spPr/>
        <p:txBody>
          <a:bodyPr/>
          <a:lstStyle/>
          <a:p>
            <a:r>
              <a:rPr lang="de-DE" smtClean="0"/>
              <a:t>06.04.2016</a:t>
            </a:r>
            <a:endParaRPr lang="de-DE"/>
          </a:p>
        </p:txBody>
      </p:sp>
      <p:sp>
        <p:nvSpPr>
          <p:cNvPr id="6" name="Fußzeilenplatzhalter 5"/>
          <p:cNvSpPr>
            <a:spLocks noGrp="1"/>
          </p:cNvSpPr>
          <p:nvPr>
            <p:ph type="ftr" sz="quarter" idx="11"/>
          </p:nvPr>
        </p:nvSpPr>
        <p:spPr>
          <a:xfrm>
            <a:off x="914400" y="6172200"/>
            <a:ext cx="3886200" cy="457200"/>
          </a:xfrm>
        </p:spPr>
        <p:txBody>
          <a:bodyPr/>
          <a:lstStyle/>
          <a:p>
            <a:r>
              <a:rPr lang="de-DE" smtClean="0"/>
              <a:t>© RA M. Hoffmann - www.ra-michael-hoffmann.de</a:t>
            </a:r>
            <a:endParaRPr lang="de-DE"/>
          </a:p>
        </p:txBody>
      </p:sp>
      <p:sp>
        <p:nvSpPr>
          <p:cNvPr id="7" name="Foliennummernplatzhalter 6"/>
          <p:cNvSpPr>
            <a:spLocks noGrp="1"/>
          </p:cNvSpPr>
          <p:nvPr>
            <p:ph type="sldNum" sz="quarter" idx="12"/>
          </p:nvPr>
        </p:nvSpPr>
        <p:spPr>
          <a:xfrm>
            <a:off x="146304" y="6208776"/>
            <a:ext cx="457200" cy="457200"/>
          </a:xfrm>
        </p:spPr>
        <p:txBody>
          <a:bodyPr/>
          <a:lstStyle/>
          <a:p>
            <a:fld id="{26D741A3-6F63-4556-AD7F-01DAD7DA902D}" type="slidenum">
              <a:rPr lang="de-DE" smtClean="0"/>
              <a:pPr/>
              <a:t>‹Nr.›</a:t>
            </a:fld>
            <a:endParaRPr lang="de-DE"/>
          </a:p>
        </p:txBody>
      </p:sp>
      <p:sp>
        <p:nvSpPr>
          <p:cNvPr id="11" name="Rechteck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hteck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hteck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Bildplatzhalt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de-DE" smtClean="0"/>
              <a:t>Bild durch Klicken auf Symbol hinzufügen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hteck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Abgerundetes Rechteck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elplatzhalt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de-DE" smtClean="0"/>
              <a:t>Titelmasterformat durch Klicken bearbeiten</a:t>
            </a:r>
            <a:endParaRPr kumimoji="0" lang="en-US"/>
          </a:p>
        </p:txBody>
      </p:sp>
      <p:sp>
        <p:nvSpPr>
          <p:cNvPr id="13" name="Textplatzhalt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de-DE" smtClean="0"/>
              <a:t>Textmasterformate durch Klicken bearbeiten</a:t>
            </a:r>
          </a:p>
          <a:p>
            <a:pPr lvl="1" eaLnBrk="1" latinLnBrk="0" hangingPunct="1"/>
            <a:r>
              <a:rPr kumimoji="0" lang="de-DE" smtClean="0"/>
              <a:t>Zweite Ebene</a:t>
            </a:r>
          </a:p>
          <a:p>
            <a:pPr lvl="2" eaLnBrk="1" latinLnBrk="0" hangingPunct="1"/>
            <a:r>
              <a:rPr kumimoji="0" lang="de-DE" smtClean="0"/>
              <a:t>Dritte Ebene</a:t>
            </a:r>
          </a:p>
          <a:p>
            <a:pPr lvl="3" eaLnBrk="1" latinLnBrk="0" hangingPunct="1"/>
            <a:r>
              <a:rPr kumimoji="0" lang="de-DE" smtClean="0"/>
              <a:t>Vierte Ebene</a:t>
            </a:r>
          </a:p>
          <a:p>
            <a:pPr lvl="4" eaLnBrk="1" latinLnBrk="0" hangingPunct="1"/>
            <a:r>
              <a:rPr kumimoji="0" lang="de-DE" smtClean="0"/>
              <a:t>Fünfte Ebene</a:t>
            </a:r>
            <a:endParaRPr kumimoji="0" lang="en-US"/>
          </a:p>
        </p:txBody>
      </p:sp>
      <p:sp>
        <p:nvSpPr>
          <p:cNvPr id="14" name="Datumsplatzhalt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r>
              <a:rPr lang="de-DE" smtClean="0"/>
              <a:t>06.04.2016</a:t>
            </a:r>
            <a:endParaRPr lang="de-DE"/>
          </a:p>
        </p:txBody>
      </p:sp>
      <p:sp>
        <p:nvSpPr>
          <p:cNvPr id="3" name="Fußzeilenplatzhalt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de-DE" smtClean="0"/>
              <a:t>© RA M. Hoffmann - www.ra-michael-hoffmann.de</a:t>
            </a:r>
            <a:endParaRPr lang="de-DE"/>
          </a:p>
        </p:txBody>
      </p:sp>
      <p:sp>
        <p:nvSpPr>
          <p:cNvPr id="23" name="Foliennummernplatzhalt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F0CE9A45-19EE-498A-8C72-E1CB8E9AB47F}" type="slidenum">
              <a:rPr lang="de-DE" smtClean="0"/>
              <a:pPr/>
              <a:t>‹Nr.›</a:t>
            </a:fld>
            <a:endParaRPr lang="de-DE"/>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hdr="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0.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1.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7" name="Rectangle 3"/>
          <p:cNvSpPr>
            <a:spLocks noGrp="1" noChangeArrowheads="1"/>
          </p:cNvSpPr>
          <p:nvPr>
            <p:ph type="subTitle" idx="1"/>
          </p:nvPr>
        </p:nvSpPr>
        <p:spPr>
          <a:xfrm>
            <a:off x="1524000" y="3276600"/>
            <a:ext cx="6400800" cy="3581400"/>
          </a:xfrm>
        </p:spPr>
        <p:txBody>
          <a:bodyPr>
            <a:normAutofit/>
          </a:bodyPr>
          <a:lstStyle/>
          <a:p>
            <a:pPr algn="r"/>
            <a:r>
              <a:rPr lang="de-DE" dirty="0" smtClean="0"/>
              <a:t>Einführung in das Wettbewerbs und Kartellrecht sowie Wiederholung der Strukturen des Rechtssystems</a:t>
            </a:r>
          </a:p>
          <a:p>
            <a:pPr algn="r"/>
            <a:endParaRPr lang="de-DE" dirty="0" smtClean="0"/>
          </a:p>
          <a:p>
            <a:pPr algn="r"/>
            <a:endParaRPr lang="de-DE" dirty="0" smtClean="0"/>
          </a:p>
          <a:p>
            <a:pPr algn="r"/>
            <a:r>
              <a:rPr lang="de-DE" dirty="0" smtClean="0"/>
              <a:t>von Rechtsanwalt Michael Hoffmann</a:t>
            </a:r>
            <a:endParaRPr lang="de-DE" dirty="0"/>
          </a:p>
        </p:txBody>
      </p:sp>
      <p:sp>
        <p:nvSpPr>
          <p:cNvPr id="31746" name="Rectangle 2"/>
          <p:cNvSpPr>
            <a:spLocks noGrp="1" noChangeArrowheads="1"/>
          </p:cNvSpPr>
          <p:nvPr>
            <p:ph type="ctrTitle"/>
          </p:nvPr>
        </p:nvSpPr>
        <p:spPr/>
        <p:txBody>
          <a:bodyPr/>
          <a:lstStyle/>
          <a:p>
            <a:r>
              <a:rPr lang="de-DE" dirty="0" smtClean="0">
                <a:effectLst>
                  <a:outerShdw blurRad="38100" dist="38100" dir="2700000" algn="tl">
                    <a:srgbClr val="FFFFFF"/>
                  </a:outerShdw>
                </a:effectLst>
              </a:rPr>
              <a:t>Wettbewerbs- &amp; Kartellrecht</a:t>
            </a:r>
            <a:endParaRPr lang="de-DE" dirty="0">
              <a:effectLst>
                <a:outerShdw blurRad="38100" dist="38100" dir="2700000" algn="tl">
                  <a:srgbClr val="FFFFFF"/>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31746"/>
                                        </p:tgtEl>
                                        <p:attrNameLst>
                                          <p:attrName>style.visibility</p:attrName>
                                        </p:attrNameLst>
                                      </p:cBhvr>
                                      <p:to>
                                        <p:strVal val="visible"/>
                                      </p:to>
                                    </p:set>
                                    <p:animEffect transition="in" filter="dissolve">
                                      <p:cBhvr>
                                        <p:cTn id="7" dur="500"/>
                                        <p:tgtEl>
                                          <p:spTgt spid="31746"/>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31747"/>
                                        </p:tgtEl>
                                        <p:attrNameLst>
                                          <p:attrName>style.visibility</p:attrName>
                                        </p:attrNameLst>
                                      </p:cBhvr>
                                      <p:to>
                                        <p:strVal val="visible"/>
                                      </p:to>
                                    </p:set>
                                    <p:animEffect transition="in" filter="dissolve">
                                      <p:cBhvr>
                                        <p:cTn id="11" dur="500"/>
                                        <p:tgtEl>
                                          <p:spTgt spid="317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autoUpdateAnimBg="0"/>
      <p:bldP spid="31746"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6019" name="Rectangle 3"/>
          <p:cNvSpPr>
            <a:spLocks noGrp="1" noChangeArrowheads="1"/>
          </p:cNvSpPr>
          <p:nvPr>
            <p:ph type="title"/>
          </p:nvPr>
        </p:nvSpPr>
        <p:spPr/>
        <p:txBody>
          <a:bodyPr>
            <a:normAutofit fontScale="90000"/>
          </a:bodyPr>
          <a:lstStyle/>
          <a:p>
            <a:pPr marL="838200" indent="-838200"/>
            <a:r>
              <a:rPr lang="de-DE" sz="3200" u="sng" smtClean="0">
                <a:effectLst>
                  <a:outerShdw blurRad="38100" dist="38100" dir="2700000" algn="tl">
                    <a:srgbClr val="FFFFFF"/>
                  </a:outerShdw>
                </a:effectLst>
              </a:rPr>
              <a:t>Wiederholung:</a:t>
            </a:r>
            <a:r>
              <a:rPr lang="de-DE" sz="3200" smtClean="0">
                <a:effectLst>
                  <a:outerShdw blurRad="38100" dist="38100" dir="2700000" algn="tl">
                    <a:srgbClr val="FFFFFF"/>
                  </a:outerShdw>
                </a:effectLst>
              </a:rPr>
              <a:t> </a:t>
            </a:r>
            <a:r>
              <a:rPr lang="de-DE" smtClean="0">
                <a:effectLst>
                  <a:outerShdw blurRad="38100" dist="38100" dir="2700000" algn="tl">
                    <a:srgbClr val="FFFFFF"/>
                  </a:outerShdw>
                </a:effectLst>
              </a:rPr>
              <a:t>Strukturen des Rechts</a:t>
            </a:r>
            <a:endParaRPr lang="de-DE" dirty="0">
              <a:effectLst>
                <a:outerShdw blurRad="38100" dist="38100" dir="2700000" algn="tl">
                  <a:srgbClr val="FFFFFF"/>
                </a:outerShdw>
              </a:effectLst>
            </a:endParaRPr>
          </a:p>
        </p:txBody>
      </p:sp>
      <p:sp>
        <p:nvSpPr>
          <p:cNvPr id="5" name="Datumsplatzhalter 3"/>
          <p:cNvSpPr>
            <a:spLocks noGrp="1"/>
          </p:cNvSpPr>
          <p:nvPr>
            <p:ph type="dt" sz="half" idx="10"/>
          </p:nvPr>
        </p:nvSpPr>
        <p:spPr/>
        <p:txBody>
          <a:bodyPr/>
          <a:lstStyle/>
          <a:p>
            <a:r>
              <a:rPr lang="de-DE" smtClean="0"/>
              <a:t>06.04.2016</a:t>
            </a:r>
            <a:endParaRPr lang="de-DE"/>
          </a:p>
        </p:txBody>
      </p:sp>
      <p:sp>
        <p:nvSpPr>
          <p:cNvPr id="6" name="Fußzeilenplatzhalter 4"/>
          <p:cNvSpPr>
            <a:spLocks noGrp="1"/>
          </p:cNvSpPr>
          <p:nvPr>
            <p:ph type="ftr" sz="quarter" idx="11"/>
          </p:nvPr>
        </p:nvSpPr>
        <p:spPr/>
        <p:txBody>
          <a:bodyPr/>
          <a:lstStyle/>
          <a:p>
            <a:r>
              <a:rPr lang="de-DE" smtClean="0"/>
              <a:t>© RA M. Hoffmann - www.ra-michael-hoffmann.de</a:t>
            </a:r>
            <a:endParaRPr lang="de-DE"/>
          </a:p>
        </p:txBody>
      </p:sp>
      <p:sp>
        <p:nvSpPr>
          <p:cNvPr id="7" name="Foliennummernplatzhalter 5"/>
          <p:cNvSpPr>
            <a:spLocks noGrp="1"/>
          </p:cNvSpPr>
          <p:nvPr>
            <p:ph type="sldNum" sz="quarter" idx="12"/>
          </p:nvPr>
        </p:nvSpPr>
        <p:spPr/>
        <p:txBody>
          <a:bodyPr/>
          <a:lstStyle/>
          <a:p>
            <a:fld id="{9315BE53-FB1A-48F7-A26C-77692522DC08}" type="slidenum">
              <a:rPr lang="de-DE" smtClean="0"/>
              <a:pPr/>
              <a:t>10</a:t>
            </a:fld>
            <a:endParaRPr lang="de-DE"/>
          </a:p>
        </p:txBody>
      </p:sp>
      <p:sp>
        <p:nvSpPr>
          <p:cNvPr id="86018" name="Rectangle 2"/>
          <p:cNvSpPr>
            <a:spLocks noGrp="1" noChangeArrowheads="1"/>
          </p:cNvSpPr>
          <p:nvPr>
            <p:ph sz="quarter" idx="1"/>
          </p:nvPr>
        </p:nvSpPr>
        <p:spPr>
          <a:xfrm>
            <a:off x="685800" y="2743200"/>
            <a:ext cx="7772400" cy="3581400"/>
          </a:xfrm>
        </p:spPr>
        <p:txBody>
          <a:bodyPr/>
          <a:lstStyle/>
          <a:p>
            <a:pPr marL="812800" indent="-812800">
              <a:lnSpc>
                <a:spcPct val="90000"/>
              </a:lnSpc>
              <a:buFont typeface="Symbol" pitchFamily="18" charset="2"/>
              <a:buAutoNum type="arabicPeriod"/>
            </a:pPr>
            <a:r>
              <a:rPr lang="de-DE" smtClean="0">
                <a:sym typeface="Symbol" pitchFamily="18" charset="2"/>
              </a:rPr>
              <a:t>Rechtshindernde</a:t>
            </a:r>
          </a:p>
          <a:p>
            <a:pPr marL="1168400" lvl="1" indent="-711200">
              <a:lnSpc>
                <a:spcPct val="90000"/>
              </a:lnSpc>
              <a:buFontTx/>
              <a:buChar char="-"/>
            </a:pPr>
            <a:r>
              <a:rPr lang="de-DE" smtClean="0">
                <a:sym typeface="Symbol" pitchFamily="18" charset="2"/>
              </a:rPr>
              <a:t>fehlende Geschäftsfähigkeit , §§ 104 ff</a:t>
            </a:r>
          </a:p>
          <a:p>
            <a:pPr marL="1168400" lvl="1" indent="-711200">
              <a:lnSpc>
                <a:spcPct val="90000"/>
              </a:lnSpc>
              <a:buFontTx/>
              <a:buChar char="-"/>
            </a:pPr>
            <a:r>
              <a:rPr lang="de-DE" smtClean="0">
                <a:sym typeface="Symbol" pitchFamily="18" charset="2"/>
              </a:rPr>
              <a:t>Irrtumsanfechtung, §§ 119ff, 142</a:t>
            </a:r>
          </a:p>
          <a:p>
            <a:pPr marL="1168400" lvl="1" indent="-711200">
              <a:lnSpc>
                <a:spcPct val="90000"/>
              </a:lnSpc>
              <a:buFontTx/>
              <a:buChar char="-"/>
            </a:pPr>
            <a:r>
              <a:rPr lang="de-DE" smtClean="0">
                <a:sym typeface="Symbol" pitchFamily="18" charset="2"/>
              </a:rPr>
              <a:t>Formmangel, § 125</a:t>
            </a:r>
          </a:p>
          <a:p>
            <a:pPr marL="812800" indent="-812800">
              <a:lnSpc>
                <a:spcPct val="90000"/>
              </a:lnSpc>
              <a:buFont typeface="Symbol" pitchFamily="18" charset="2"/>
              <a:buAutoNum type="arabicPeriod"/>
            </a:pPr>
            <a:r>
              <a:rPr lang="de-DE" smtClean="0">
                <a:sym typeface="Symbol" pitchFamily="18" charset="2"/>
              </a:rPr>
              <a:t>Rechtsvernichtende</a:t>
            </a:r>
          </a:p>
          <a:p>
            <a:pPr marL="1168400" lvl="1" indent="-711200">
              <a:lnSpc>
                <a:spcPct val="90000"/>
              </a:lnSpc>
              <a:buFontTx/>
              <a:buChar char="-"/>
            </a:pPr>
            <a:r>
              <a:rPr lang="de-DE" smtClean="0">
                <a:sym typeface="Symbol" pitchFamily="18" charset="2"/>
              </a:rPr>
              <a:t>Erfüllung, § 362</a:t>
            </a:r>
          </a:p>
          <a:p>
            <a:pPr marL="1168400" lvl="1" indent="-711200">
              <a:lnSpc>
                <a:spcPct val="90000"/>
              </a:lnSpc>
              <a:buFontTx/>
              <a:buChar char="-"/>
            </a:pPr>
            <a:r>
              <a:rPr lang="de-DE" smtClean="0">
                <a:sym typeface="Symbol" pitchFamily="18" charset="2"/>
              </a:rPr>
              <a:t>Wegfall der Bereicherung, § 818 III</a:t>
            </a:r>
            <a:endParaRPr lang="de-DE">
              <a:sym typeface="Symbol" pitchFamily="18" charset="2"/>
            </a:endParaRPr>
          </a:p>
        </p:txBody>
      </p:sp>
      <p:sp>
        <p:nvSpPr>
          <p:cNvPr id="86020" name="Rectangle 4"/>
          <p:cNvSpPr>
            <a:spLocks noChangeArrowheads="1"/>
          </p:cNvSpPr>
          <p:nvPr/>
        </p:nvSpPr>
        <p:spPr bwMode="auto">
          <a:xfrm>
            <a:off x="762000" y="1524000"/>
            <a:ext cx="7772400" cy="1143000"/>
          </a:xfrm>
          <a:prstGeom prst="rect">
            <a:avLst/>
          </a:prstGeom>
          <a:noFill/>
          <a:ln w="9525">
            <a:noFill/>
            <a:miter lim="800000"/>
            <a:headEnd/>
            <a:tailEnd/>
          </a:ln>
          <a:effectLst/>
        </p:spPr>
        <p:txBody>
          <a:bodyPr lIns="92075" tIns="46038" rIns="92075" bIns="46038" anchor="b"/>
          <a:lstStyle/>
          <a:p>
            <a:pPr marL="838200" indent="-838200" algn="ctr"/>
            <a:r>
              <a:rPr lang="de-DE" sz="4400" i="1">
                <a:solidFill>
                  <a:schemeClr val="tx2"/>
                </a:solidFill>
                <a:effectLst>
                  <a:outerShdw blurRad="38100" dist="38100" dir="2700000" algn="tl">
                    <a:srgbClr val="FFFFFF"/>
                  </a:outerShdw>
                </a:effectLst>
              </a:rPr>
              <a:t>I. Einwendungen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86019"/>
                                        </p:tgtEl>
                                        <p:attrNameLst>
                                          <p:attrName>style.visibility</p:attrName>
                                        </p:attrNameLst>
                                      </p:cBhvr>
                                      <p:to>
                                        <p:strVal val="visible"/>
                                      </p:to>
                                    </p:set>
                                    <p:animEffect transition="in" filter="dissolve">
                                      <p:cBhvr>
                                        <p:cTn id="7" dur="500"/>
                                        <p:tgtEl>
                                          <p:spTgt spid="86019"/>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86020"/>
                                        </p:tgtEl>
                                        <p:attrNameLst>
                                          <p:attrName>style.visibility</p:attrName>
                                        </p:attrNameLst>
                                      </p:cBhvr>
                                      <p:to>
                                        <p:strVal val="visible"/>
                                      </p:to>
                                    </p:set>
                                    <p:animEffect transition="in" filter="dissolve">
                                      <p:cBhvr>
                                        <p:cTn id="11" dur="500"/>
                                        <p:tgtEl>
                                          <p:spTgt spid="86020"/>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86018">
                                            <p:txEl>
                                              <p:pRg st="0" end="0"/>
                                            </p:txEl>
                                          </p:spTgt>
                                        </p:tgtEl>
                                        <p:attrNameLst>
                                          <p:attrName>style.visibility</p:attrName>
                                        </p:attrNameLst>
                                      </p:cBhvr>
                                      <p:to>
                                        <p:strVal val="visible"/>
                                      </p:to>
                                    </p:set>
                                    <p:animEffect transition="in" filter="dissolve">
                                      <p:cBhvr>
                                        <p:cTn id="16" dur="500"/>
                                        <p:tgtEl>
                                          <p:spTgt spid="86018">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86018">
                                            <p:txEl>
                                              <p:pRg st="1" end="1"/>
                                            </p:txEl>
                                          </p:spTgt>
                                        </p:tgtEl>
                                        <p:attrNameLst>
                                          <p:attrName>style.visibility</p:attrName>
                                        </p:attrNameLst>
                                      </p:cBhvr>
                                      <p:to>
                                        <p:strVal val="visible"/>
                                      </p:to>
                                    </p:set>
                                    <p:animEffect transition="in" filter="dissolve">
                                      <p:cBhvr>
                                        <p:cTn id="21" dur="500"/>
                                        <p:tgtEl>
                                          <p:spTgt spid="86018">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86018">
                                            <p:txEl>
                                              <p:pRg st="2" end="2"/>
                                            </p:txEl>
                                          </p:spTgt>
                                        </p:tgtEl>
                                        <p:attrNameLst>
                                          <p:attrName>style.visibility</p:attrName>
                                        </p:attrNameLst>
                                      </p:cBhvr>
                                      <p:to>
                                        <p:strVal val="visible"/>
                                      </p:to>
                                    </p:set>
                                    <p:animEffect transition="in" filter="dissolve">
                                      <p:cBhvr>
                                        <p:cTn id="26" dur="500"/>
                                        <p:tgtEl>
                                          <p:spTgt spid="86018">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86018">
                                            <p:txEl>
                                              <p:pRg st="3" end="3"/>
                                            </p:txEl>
                                          </p:spTgt>
                                        </p:tgtEl>
                                        <p:attrNameLst>
                                          <p:attrName>style.visibility</p:attrName>
                                        </p:attrNameLst>
                                      </p:cBhvr>
                                      <p:to>
                                        <p:strVal val="visible"/>
                                      </p:to>
                                    </p:set>
                                    <p:animEffect transition="in" filter="dissolve">
                                      <p:cBhvr>
                                        <p:cTn id="31" dur="500"/>
                                        <p:tgtEl>
                                          <p:spTgt spid="86018">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86018">
                                            <p:txEl>
                                              <p:pRg st="4" end="4"/>
                                            </p:txEl>
                                          </p:spTgt>
                                        </p:tgtEl>
                                        <p:attrNameLst>
                                          <p:attrName>style.visibility</p:attrName>
                                        </p:attrNameLst>
                                      </p:cBhvr>
                                      <p:to>
                                        <p:strVal val="visible"/>
                                      </p:to>
                                    </p:set>
                                    <p:animEffect transition="in" filter="dissolve">
                                      <p:cBhvr>
                                        <p:cTn id="36" dur="500"/>
                                        <p:tgtEl>
                                          <p:spTgt spid="86018">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86018">
                                            <p:txEl>
                                              <p:pRg st="5" end="5"/>
                                            </p:txEl>
                                          </p:spTgt>
                                        </p:tgtEl>
                                        <p:attrNameLst>
                                          <p:attrName>style.visibility</p:attrName>
                                        </p:attrNameLst>
                                      </p:cBhvr>
                                      <p:to>
                                        <p:strVal val="visible"/>
                                      </p:to>
                                    </p:set>
                                    <p:animEffect transition="in" filter="dissolve">
                                      <p:cBhvr>
                                        <p:cTn id="41" dur="500"/>
                                        <p:tgtEl>
                                          <p:spTgt spid="86018">
                                            <p:txEl>
                                              <p:pRg st="5" end="5"/>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9" presetClass="entr" presetSubtype="0" fill="hold" grpId="0" nodeType="clickEffect">
                                  <p:stCondLst>
                                    <p:cond delay="0"/>
                                  </p:stCondLst>
                                  <p:childTnLst>
                                    <p:set>
                                      <p:cBhvr>
                                        <p:cTn id="45" dur="1" fill="hold">
                                          <p:stCondLst>
                                            <p:cond delay="0"/>
                                          </p:stCondLst>
                                        </p:cTn>
                                        <p:tgtEl>
                                          <p:spTgt spid="86018">
                                            <p:txEl>
                                              <p:pRg st="6" end="6"/>
                                            </p:txEl>
                                          </p:spTgt>
                                        </p:tgtEl>
                                        <p:attrNameLst>
                                          <p:attrName>style.visibility</p:attrName>
                                        </p:attrNameLst>
                                      </p:cBhvr>
                                      <p:to>
                                        <p:strVal val="visible"/>
                                      </p:to>
                                    </p:set>
                                    <p:animEffect transition="in" filter="dissolve">
                                      <p:cBhvr>
                                        <p:cTn id="46" dur="500"/>
                                        <p:tgtEl>
                                          <p:spTgt spid="8601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9" grpId="0" autoUpdateAnimBg="0"/>
      <p:bldP spid="86018" grpId="0" build="p" bldLvl="5" autoUpdateAnimBg="0"/>
      <p:bldP spid="86020"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067" name="Rectangle 3"/>
          <p:cNvSpPr>
            <a:spLocks noGrp="1" noChangeArrowheads="1"/>
          </p:cNvSpPr>
          <p:nvPr>
            <p:ph type="title"/>
          </p:nvPr>
        </p:nvSpPr>
        <p:spPr/>
        <p:txBody>
          <a:bodyPr>
            <a:normAutofit fontScale="90000"/>
          </a:bodyPr>
          <a:lstStyle/>
          <a:p>
            <a:pPr marL="838200" indent="-838200"/>
            <a:r>
              <a:rPr lang="de-DE" sz="3200" u="sng" smtClean="0">
                <a:effectLst>
                  <a:outerShdw blurRad="38100" dist="38100" dir="2700000" algn="tl">
                    <a:srgbClr val="FFFFFF"/>
                  </a:outerShdw>
                </a:effectLst>
              </a:rPr>
              <a:t>Wiederholung:</a:t>
            </a:r>
            <a:r>
              <a:rPr lang="de-DE" sz="3200" smtClean="0">
                <a:effectLst>
                  <a:outerShdw blurRad="38100" dist="38100" dir="2700000" algn="tl">
                    <a:srgbClr val="FFFFFF"/>
                  </a:outerShdw>
                </a:effectLst>
              </a:rPr>
              <a:t> </a:t>
            </a:r>
            <a:r>
              <a:rPr lang="de-DE" smtClean="0">
                <a:effectLst>
                  <a:outerShdw blurRad="38100" dist="38100" dir="2700000" algn="tl">
                    <a:srgbClr val="FFFFFF"/>
                  </a:outerShdw>
                </a:effectLst>
              </a:rPr>
              <a:t>Strukturen des Rechts</a:t>
            </a:r>
            <a:endParaRPr lang="de-DE" dirty="0">
              <a:effectLst>
                <a:outerShdw blurRad="38100" dist="38100" dir="2700000" algn="tl">
                  <a:srgbClr val="FFFFFF"/>
                </a:outerShdw>
              </a:effectLst>
            </a:endParaRPr>
          </a:p>
        </p:txBody>
      </p:sp>
      <p:sp>
        <p:nvSpPr>
          <p:cNvPr id="5" name="Datumsplatzhalter 3"/>
          <p:cNvSpPr>
            <a:spLocks noGrp="1"/>
          </p:cNvSpPr>
          <p:nvPr>
            <p:ph type="dt" sz="half" idx="10"/>
          </p:nvPr>
        </p:nvSpPr>
        <p:spPr/>
        <p:txBody>
          <a:bodyPr/>
          <a:lstStyle/>
          <a:p>
            <a:r>
              <a:rPr lang="de-DE" smtClean="0"/>
              <a:t>06.04.2016</a:t>
            </a:r>
            <a:endParaRPr lang="de-DE"/>
          </a:p>
        </p:txBody>
      </p:sp>
      <p:sp>
        <p:nvSpPr>
          <p:cNvPr id="6" name="Fußzeilenplatzhalter 4"/>
          <p:cNvSpPr>
            <a:spLocks noGrp="1"/>
          </p:cNvSpPr>
          <p:nvPr>
            <p:ph type="ftr" sz="quarter" idx="11"/>
          </p:nvPr>
        </p:nvSpPr>
        <p:spPr/>
        <p:txBody>
          <a:bodyPr/>
          <a:lstStyle/>
          <a:p>
            <a:r>
              <a:rPr lang="de-DE" smtClean="0"/>
              <a:t>© RA M. Hoffmann - www.ra-michael-hoffmann.de</a:t>
            </a:r>
            <a:endParaRPr lang="de-DE"/>
          </a:p>
        </p:txBody>
      </p:sp>
      <p:sp>
        <p:nvSpPr>
          <p:cNvPr id="7" name="Foliennummernplatzhalter 5"/>
          <p:cNvSpPr>
            <a:spLocks noGrp="1"/>
          </p:cNvSpPr>
          <p:nvPr>
            <p:ph type="sldNum" sz="quarter" idx="12"/>
          </p:nvPr>
        </p:nvSpPr>
        <p:spPr/>
        <p:txBody>
          <a:bodyPr/>
          <a:lstStyle/>
          <a:p>
            <a:fld id="{F77C61FE-B6C7-42DF-B257-B4948D33D5FE}" type="slidenum">
              <a:rPr lang="de-DE" smtClean="0"/>
              <a:pPr/>
              <a:t>11</a:t>
            </a:fld>
            <a:endParaRPr lang="de-DE"/>
          </a:p>
        </p:txBody>
      </p:sp>
      <p:sp>
        <p:nvSpPr>
          <p:cNvPr id="88066" name="Rectangle 2"/>
          <p:cNvSpPr>
            <a:spLocks noGrp="1" noChangeArrowheads="1"/>
          </p:cNvSpPr>
          <p:nvPr>
            <p:ph sz="quarter" idx="1"/>
          </p:nvPr>
        </p:nvSpPr>
        <p:spPr>
          <a:xfrm>
            <a:off x="685800" y="2743200"/>
            <a:ext cx="7772400" cy="3581400"/>
          </a:xfrm>
        </p:spPr>
        <p:txBody>
          <a:bodyPr/>
          <a:lstStyle/>
          <a:p>
            <a:pPr marL="812800" indent="-812800">
              <a:buFont typeface="Symbol" pitchFamily="18" charset="2"/>
              <a:buAutoNum type="arabicPeriod"/>
            </a:pPr>
            <a:r>
              <a:rPr lang="de-DE" smtClean="0">
                <a:sym typeface="Symbol" pitchFamily="18" charset="2"/>
              </a:rPr>
              <a:t>Peremptorische</a:t>
            </a:r>
          </a:p>
          <a:p>
            <a:pPr marL="1168400" lvl="1" indent="-711200">
              <a:buFontTx/>
              <a:buChar char="-"/>
            </a:pPr>
            <a:r>
              <a:rPr lang="de-DE" smtClean="0">
                <a:sym typeface="Symbol" pitchFamily="18" charset="2"/>
              </a:rPr>
              <a:t>Verjährung, § 222 I </a:t>
            </a:r>
          </a:p>
          <a:p>
            <a:pPr marL="1168400" lvl="1" indent="-711200">
              <a:buFontTx/>
              <a:buChar char="-"/>
            </a:pPr>
            <a:r>
              <a:rPr lang="de-DE" smtClean="0">
                <a:sym typeface="Symbol" pitchFamily="18" charset="2"/>
              </a:rPr>
              <a:t>Unzulässige Rechtsausübung (dolo agit)</a:t>
            </a:r>
          </a:p>
          <a:p>
            <a:pPr marL="812800" indent="-812800">
              <a:buFont typeface="Symbol" pitchFamily="18" charset="2"/>
              <a:buAutoNum type="arabicPeriod"/>
            </a:pPr>
            <a:r>
              <a:rPr lang="de-DE" smtClean="0">
                <a:sym typeface="Symbol" pitchFamily="18" charset="2"/>
              </a:rPr>
              <a:t>Dilatorische</a:t>
            </a:r>
          </a:p>
          <a:p>
            <a:pPr marL="1168400" lvl="1" indent="-711200">
              <a:buFontTx/>
              <a:buChar char="-"/>
            </a:pPr>
            <a:r>
              <a:rPr lang="de-DE" smtClean="0">
                <a:sym typeface="Symbol" pitchFamily="18" charset="2"/>
              </a:rPr>
              <a:t>Stundung, § 202</a:t>
            </a:r>
          </a:p>
          <a:p>
            <a:pPr marL="1168400" lvl="1" indent="-711200">
              <a:buFontTx/>
              <a:buChar char="-"/>
            </a:pPr>
            <a:r>
              <a:rPr lang="de-DE" smtClean="0">
                <a:sym typeface="Symbol" pitchFamily="18" charset="2"/>
              </a:rPr>
              <a:t>Zurückbehaltungsrecht, § 273 BGB</a:t>
            </a:r>
            <a:endParaRPr lang="de-DE">
              <a:sym typeface="Symbol" pitchFamily="18" charset="2"/>
            </a:endParaRPr>
          </a:p>
        </p:txBody>
      </p:sp>
      <p:sp>
        <p:nvSpPr>
          <p:cNvPr id="88068" name="Rectangle 4"/>
          <p:cNvSpPr>
            <a:spLocks noChangeArrowheads="1"/>
          </p:cNvSpPr>
          <p:nvPr/>
        </p:nvSpPr>
        <p:spPr bwMode="auto">
          <a:xfrm>
            <a:off x="762000" y="1524000"/>
            <a:ext cx="7772400" cy="1143000"/>
          </a:xfrm>
          <a:prstGeom prst="rect">
            <a:avLst/>
          </a:prstGeom>
          <a:noFill/>
          <a:ln w="9525">
            <a:noFill/>
            <a:miter lim="800000"/>
            <a:headEnd/>
            <a:tailEnd/>
          </a:ln>
          <a:effectLst/>
        </p:spPr>
        <p:txBody>
          <a:bodyPr lIns="92075" tIns="46038" rIns="92075" bIns="46038" anchor="b"/>
          <a:lstStyle/>
          <a:p>
            <a:pPr marL="838200" indent="-838200" algn="ctr"/>
            <a:r>
              <a:rPr lang="de-DE" sz="4400" i="1">
                <a:solidFill>
                  <a:schemeClr val="tx2"/>
                </a:solidFill>
                <a:effectLst>
                  <a:outerShdw blurRad="38100" dist="38100" dir="2700000" algn="tl">
                    <a:srgbClr val="FFFFFF"/>
                  </a:outerShdw>
                </a:effectLst>
              </a:rPr>
              <a:t>II. Einreden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88067"/>
                                        </p:tgtEl>
                                        <p:attrNameLst>
                                          <p:attrName>style.visibility</p:attrName>
                                        </p:attrNameLst>
                                      </p:cBhvr>
                                      <p:to>
                                        <p:strVal val="visible"/>
                                      </p:to>
                                    </p:set>
                                    <p:animEffect transition="in" filter="dissolve">
                                      <p:cBhvr>
                                        <p:cTn id="7" dur="500"/>
                                        <p:tgtEl>
                                          <p:spTgt spid="88067"/>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88068"/>
                                        </p:tgtEl>
                                        <p:attrNameLst>
                                          <p:attrName>style.visibility</p:attrName>
                                        </p:attrNameLst>
                                      </p:cBhvr>
                                      <p:to>
                                        <p:strVal val="visible"/>
                                      </p:to>
                                    </p:set>
                                    <p:animEffect transition="in" filter="dissolve">
                                      <p:cBhvr>
                                        <p:cTn id="11" dur="500"/>
                                        <p:tgtEl>
                                          <p:spTgt spid="88068"/>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88066">
                                            <p:txEl>
                                              <p:pRg st="0" end="0"/>
                                            </p:txEl>
                                          </p:spTgt>
                                        </p:tgtEl>
                                        <p:attrNameLst>
                                          <p:attrName>style.visibility</p:attrName>
                                        </p:attrNameLst>
                                      </p:cBhvr>
                                      <p:to>
                                        <p:strVal val="visible"/>
                                      </p:to>
                                    </p:set>
                                    <p:animEffect transition="in" filter="dissolve">
                                      <p:cBhvr>
                                        <p:cTn id="16" dur="500"/>
                                        <p:tgtEl>
                                          <p:spTgt spid="88066">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88066">
                                            <p:txEl>
                                              <p:pRg st="1" end="1"/>
                                            </p:txEl>
                                          </p:spTgt>
                                        </p:tgtEl>
                                        <p:attrNameLst>
                                          <p:attrName>style.visibility</p:attrName>
                                        </p:attrNameLst>
                                      </p:cBhvr>
                                      <p:to>
                                        <p:strVal val="visible"/>
                                      </p:to>
                                    </p:set>
                                    <p:animEffect transition="in" filter="dissolve">
                                      <p:cBhvr>
                                        <p:cTn id="21" dur="500"/>
                                        <p:tgtEl>
                                          <p:spTgt spid="88066">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88066">
                                            <p:txEl>
                                              <p:pRg st="2" end="2"/>
                                            </p:txEl>
                                          </p:spTgt>
                                        </p:tgtEl>
                                        <p:attrNameLst>
                                          <p:attrName>style.visibility</p:attrName>
                                        </p:attrNameLst>
                                      </p:cBhvr>
                                      <p:to>
                                        <p:strVal val="visible"/>
                                      </p:to>
                                    </p:set>
                                    <p:animEffect transition="in" filter="dissolve">
                                      <p:cBhvr>
                                        <p:cTn id="26" dur="500"/>
                                        <p:tgtEl>
                                          <p:spTgt spid="88066">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88066">
                                            <p:txEl>
                                              <p:pRg st="3" end="3"/>
                                            </p:txEl>
                                          </p:spTgt>
                                        </p:tgtEl>
                                        <p:attrNameLst>
                                          <p:attrName>style.visibility</p:attrName>
                                        </p:attrNameLst>
                                      </p:cBhvr>
                                      <p:to>
                                        <p:strVal val="visible"/>
                                      </p:to>
                                    </p:set>
                                    <p:animEffect transition="in" filter="dissolve">
                                      <p:cBhvr>
                                        <p:cTn id="31" dur="500"/>
                                        <p:tgtEl>
                                          <p:spTgt spid="88066">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88066">
                                            <p:txEl>
                                              <p:pRg st="4" end="4"/>
                                            </p:txEl>
                                          </p:spTgt>
                                        </p:tgtEl>
                                        <p:attrNameLst>
                                          <p:attrName>style.visibility</p:attrName>
                                        </p:attrNameLst>
                                      </p:cBhvr>
                                      <p:to>
                                        <p:strVal val="visible"/>
                                      </p:to>
                                    </p:set>
                                    <p:animEffect transition="in" filter="dissolve">
                                      <p:cBhvr>
                                        <p:cTn id="36" dur="500"/>
                                        <p:tgtEl>
                                          <p:spTgt spid="88066">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88066">
                                            <p:txEl>
                                              <p:pRg st="5" end="5"/>
                                            </p:txEl>
                                          </p:spTgt>
                                        </p:tgtEl>
                                        <p:attrNameLst>
                                          <p:attrName>style.visibility</p:attrName>
                                        </p:attrNameLst>
                                      </p:cBhvr>
                                      <p:to>
                                        <p:strVal val="visible"/>
                                      </p:to>
                                    </p:set>
                                    <p:animEffect transition="in" filter="dissolve">
                                      <p:cBhvr>
                                        <p:cTn id="41" dur="500"/>
                                        <p:tgtEl>
                                          <p:spTgt spid="8806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autoUpdateAnimBg="0"/>
      <p:bldP spid="88066" grpId="0" build="p" bldLvl="5" autoUpdateAnimBg="0"/>
      <p:bldP spid="88068"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marL="838200" indent="-838200"/>
            <a:r>
              <a:rPr lang="de-DE" smtClean="0">
                <a:effectLst>
                  <a:outerShdw blurRad="38100" dist="38100" dir="2700000" algn="tl">
                    <a:srgbClr val="FFFFFF"/>
                  </a:outerShdw>
                </a:effectLst>
              </a:rPr>
              <a:t>Überblick - Grundbegriffe</a:t>
            </a:r>
            <a:endParaRPr lang="de-DE" dirty="0">
              <a:effectLst>
                <a:outerShdw blurRad="38100" dist="38100" dir="2700000" algn="tl">
                  <a:srgbClr val="FFFFFF"/>
                </a:outerShdw>
              </a:effectLst>
            </a:endParaRPr>
          </a:p>
        </p:txBody>
      </p:sp>
      <p:sp>
        <p:nvSpPr>
          <p:cNvPr id="4" name="Datumsplatzhalter 3"/>
          <p:cNvSpPr>
            <a:spLocks noGrp="1"/>
          </p:cNvSpPr>
          <p:nvPr>
            <p:ph type="dt" sz="half"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 RA M. Hoffmann - www.ra-michael-hoffmann.de</a:t>
            </a:r>
            <a:endParaRPr lang="de-DE"/>
          </a:p>
        </p:txBody>
      </p:sp>
      <p:sp>
        <p:nvSpPr>
          <p:cNvPr id="6" name="Foliennummernplatzhalter 5"/>
          <p:cNvSpPr>
            <a:spLocks noGrp="1"/>
          </p:cNvSpPr>
          <p:nvPr>
            <p:ph type="sldNum" sz="quarter" idx="12"/>
          </p:nvPr>
        </p:nvSpPr>
        <p:spPr/>
        <p:txBody>
          <a:bodyPr/>
          <a:lstStyle/>
          <a:p>
            <a:fld id="{9F1E81F3-B51F-4380-8B39-EF1DB7CDA1D9}" type="slidenum">
              <a:rPr lang="de-DE" smtClean="0"/>
              <a:pPr/>
              <a:t>12</a:t>
            </a:fld>
            <a:endParaRPr lang="de-DE"/>
          </a:p>
        </p:txBody>
      </p:sp>
      <p:sp>
        <p:nvSpPr>
          <p:cNvPr id="60419" name="Rectangle 3"/>
          <p:cNvSpPr>
            <a:spLocks noGrp="1" noChangeArrowheads="1"/>
          </p:cNvSpPr>
          <p:nvPr>
            <p:ph sz="quarter" idx="1"/>
          </p:nvPr>
        </p:nvSpPr>
        <p:spPr>
          <a:xfrm>
            <a:off x="685800" y="2057400"/>
            <a:ext cx="7772400" cy="4267200"/>
          </a:xfrm>
        </p:spPr>
        <p:txBody>
          <a:bodyPr>
            <a:normAutofit/>
          </a:bodyPr>
          <a:lstStyle/>
          <a:p>
            <a:pPr marL="609600" indent="-609600">
              <a:lnSpc>
                <a:spcPct val="90000"/>
              </a:lnSpc>
              <a:buFont typeface="Wingdings" pitchFamily="2" charset="2"/>
              <a:buAutoNum type="romanUcPeriod"/>
            </a:pPr>
            <a:r>
              <a:rPr lang="de-DE" sz="2800" smtClean="0"/>
              <a:t>Wettbewerbsrecht</a:t>
            </a:r>
          </a:p>
          <a:p>
            <a:pPr marL="990600" lvl="1" indent="-533400">
              <a:lnSpc>
                <a:spcPct val="90000"/>
              </a:lnSpc>
              <a:buFont typeface="Wingdings" pitchFamily="2" charset="2"/>
              <a:buNone/>
            </a:pPr>
            <a:r>
              <a:rPr lang="de-DE" sz="2400" smtClean="0"/>
              <a:t>Gewerbliche Schutzrechte</a:t>
            </a:r>
          </a:p>
          <a:p>
            <a:pPr marL="1371600" lvl="2" indent="-457200">
              <a:lnSpc>
                <a:spcPct val="90000"/>
              </a:lnSpc>
              <a:buFont typeface="Wingdings" pitchFamily="2" charset="2"/>
              <a:buAutoNum type="alphaLcParenR"/>
            </a:pPr>
            <a:r>
              <a:rPr lang="de-DE" sz="2000" smtClean="0"/>
              <a:t>Markenrecht</a:t>
            </a:r>
          </a:p>
          <a:p>
            <a:pPr marL="1371600" lvl="2" indent="-457200">
              <a:lnSpc>
                <a:spcPct val="90000"/>
              </a:lnSpc>
              <a:buFont typeface="Wingdings" pitchFamily="2" charset="2"/>
              <a:buAutoNum type="alphaLcParenR"/>
            </a:pPr>
            <a:r>
              <a:rPr lang="de-DE" sz="2000" smtClean="0"/>
              <a:t>Patentrecht</a:t>
            </a:r>
          </a:p>
          <a:p>
            <a:pPr marL="1371600" lvl="2" indent="-457200">
              <a:lnSpc>
                <a:spcPct val="90000"/>
              </a:lnSpc>
              <a:buFont typeface="Wingdings" pitchFamily="2" charset="2"/>
              <a:buAutoNum type="alphaLcParenR"/>
            </a:pPr>
            <a:r>
              <a:rPr lang="de-DE" sz="2000" smtClean="0"/>
              <a:t>Gebrauchsmuster (kleines Patentrecht)</a:t>
            </a:r>
          </a:p>
          <a:p>
            <a:pPr marL="1371600" lvl="2" indent="-457200">
              <a:lnSpc>
                <a:spcPct val="90000"/>
              </a:lnSpc>
              <a:buFont typeface="Wingdings" pitchFamily="2" charset="2"/>
              <a:buAutoNum type="alphaLcParenR"/>
            </a:pPr>
            <a:r>
              <a:rPr lang="de-DE" sz="2000" smtClean="0"/>
              <a:t>Geschmacksmuster (kleines UrheberR)</a:t>
            </a:r>
          </a:p>
          <a:p>
            <a:pPr marL="1371600" lvl="2" indent="-457200">
              <a:lnSpc>
                <a:spcPct val="90000"/>
              </a:lnSpc>
              <a:buFont typeface="Wingdings" pitchFamily="2" charset="2"/>
              <a:buAutoNum type="alphaLcParenR"/>
            </a:pPr>
            <a:r>
              <a:rPr lang="de-DE" sz="2000" smtClean="0"/>
              <a:t>UWG</a:t>
            </a:r>
          </a:p>
          <a:p>
            <a:pPr marL="609600" indent="-609600">
              <a:lnSpc>
                <a:spcPct val="90000"/>
              </a:lnSpc>
              <a:buFont typeface="Wingdings" pitchFamily="2" charset="2"/>
              <a:buAutoNum type="romanUcPeriod"/>
            </a:pPr>
            <a:r>
              <a:rPr lang="de-DE" sz="2800" smtClean="0"/>
              <a:t>Kartellrecht (GWB)</a:t>
            </a:r>
          </a:p>
          <a:p>
            <a:pPr marL="609600" indent="-609600">
              <a:lnSpc>
                <a:spcPct val="90000"/>
              </a:lnSpc>
              <a:buFont typeface="Wingdings" pitchFamily="2" charset="2"/>
              <a:buAutoNum type="romanUcPeriod"/>
            </a:pPr>
            <a:r>
              <a:rPr lang="de-DE" sz="2800" smtClean="0"/>
              <a:t>Unlauterer Wettbewerb</a:t>
            </a:r>
          </a:p>
          <a:p>
            <a:pPr marL="990600" lvl="1" indent="-533400">
              <a:lnSpc>
                <a:spcPct val="90000"/>
              </a:lnSpc>
              <a:buFont typeface="Wingdings" pitchFamily="2" charset="2"/>
              <a:buNone/>
            </a:pPr>
            <a:r>
              <a:rPr lang="de-DE" sz="2400" smtClean="0"/>
              <a:t>Preisangaben - Verordnung</a:t>
            </a:r>
          </a:p>
          <a:p>
            <a:pPr marL="609600" indent="-609600">
              <a:lnSpc>
                <a:spcPct val="90000"/>
              </a:lnSpc>
              <a:buFont typeface="Wingdings" pitchFamily="2" charset="2"/>
              <a:buAutoNum type="romanUcPeriod"/>
            </a:pPr>
            <a:r>
              <a:rPr lang="de-DE" sz="2800" smtClean="0"/>
              <a:t>Urheberrecht</a:t>
            </a:r>
            <a:endParaRPr lang="de-DE"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60418"/>
                                        </p:tgtEl>
                                        <p:attrNameLst>
                                          <p:attrName>style.visibility</p:attrName>
                                        </p:attrNameLst>
                                      </p:cBhvr>
                                      <p:to>
                                        <p:strVal val="visible"/>
                                      </p:to>
                                    </p:set>
                                    <p:animEffect transition="in" filter="dissolve">
                                      <p:cBhvr>
                                        <p:cTn id="7" dur="500"/>
                                        <p:tgtEl>
                                          <p:spTgt spid="6041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0419">
                                            <p:txEl>
                                              <p:pRg st="0" end="0"/>
                                            </p:txEl>
                                          </p:spTgt>
                                        </p:tgtEl>
                                        <p:attrNameLst>
                                          <p:attrName>style.visibility</p:attrName>
                                        </p:attrNameLst>
                                      </p:cBhvr>
                                      <p:to>
                                        <p:strVal val="visible"/>
                                      </p:to>
                                    </p:set>
                                    <p:animEffect transition="in" filter="dissolve">
                                      <p:cBhvr>
                                        <p:cTn id="12" dur="500"/>
                                        <p:tgtEl>
                                          <p:spTgt spid="6041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0419">
                                            <p:txEl>
                                              <p:pRg st="1" end="1"/>
                                            </p:txEl>
                                          </p:spTgt>
                                        </p:tgtEl>
                                        <p:attrNameLst>
                                          <p:attrName>style.visibility</p:attrName>
                                        </p:attrNameLst>
                                      </p:cBhvr>
                                      <p:to>
                                        <p:strVal val="visible"/>
                                      </p:to>
                                    </p:set>
                                    <p:animEffect transition="in" filter="dissolve">
                                      <p:cBhvr>
                                        <p:cTn id="17" dur="500"/>
                                        <p:tgtEl>
                                          <p:spTgt spid="6041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0419">
                                            <p:txEl>
                                              <p:pRg st="2" end="2"/>
                                            </p:txEl>
                                          </p:spTgt>
                                        </p:tgtEl>
                                        <p:attrNameLst>
                                          <p:attrName>style.visibility</p:attrName>
                                        </p:attrNameLst>
                                      </p:cBhvr>
                                      <p:to>
                                        <p:strVal val="visible"/>
                                      </p:to>
                                    </p:set>
                                    <p:animEffect transition="in" filter="dissolve">
                                      <p:cBhvr>
                                        <p:cTn id="22" dur="500"/>
                                        <p:tgtEl>
                                          <p:spTgt spid="6041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60419">
                                            <p:txEl>
                                              <p:pRg st="3" end="3"/>
                                            </p:txEl>
                                          </p:spTgt>
                                        </p:tgtEl>
                                        <p:attrNameLst>
                                          <p:attrName>style.visibility</p:attrName>
                                        </p:attrNameLst>
                                      </p:cBhvr>
                                      <p:to>
                                        <p:strVal val="visible"/>
                                      </p:to>
                                    </p:set>
                                    <p:animEffect transition="in" filter="dissolve">
                                      <p:cBhvr>
                                        <p:cTn id="27" dur="500"/>
                                        <p:tgtEl>
                                          <p:spTgt spid="6041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60419">
                                            <p:txEl>
                                              <p:pRg st="4" end="4"/>
                                            </p:txEl>
                                          </p:spTgt>
                                        </p:tgtEl>
                                        <p:attrNameLst>
                                          <p:attrName>style.visibility</p:attrName>
                                        </p:attrNameLst>
                                      </p:cBhvr>
                                      <p:to>
                                        <p:strVal val="visible"/>
                                      </p:to>
                                    </p:set>
                                    <p:animEffect transition="in" filter="dissolve">
                                      <p:cBhvr>
                                        <p:cTn id="32" dur="500"/>
                                        <p:tgtEl>
                                          <p:spTgt spid="60419">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60419">
                                            <p:txEl>
                                              <p:pRg st="5" end="5"/>
                                            </p:txEl>
                                          </p:spTgt>
                                        </p:tgtEl>
                                        <p:attrNameLst>
                                          <p:attrName>style.visibility</p:attrName>
                                        </p:attrNameLst>
                                      </p:cBhvr>
                                      <p:to>
                                        <p:strVal val="visible"/>
                                      </p:to>
                                    </p:set>
                                    <p:animEffect transition="in" filter="dissolve">
                                      <p:cBhvr>
                                        <p:cTn id="37" dur="500"/>
                                        <p:tgtEl>
                                          <p:spTgt spid="60419">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60419">
                                            <p:txEl>
                                              <p:pRg st="6" end="6"/>
                                            </p:txEl>
                                          </p:spTgt>
                                        </p:tgtEl>
                                        <p:attrNameLst>
                                          <p:attrName>style.visibility</p:attrName>
                                        </p:attrNameLst>
                                      </p:cBhvr>
                                      <p:to>
                                        <p:strVal val="visible"/>
                                      </p:to>
                                    </p:set>
                                    <p:animEffect transition="in" filter="dissolve">
                                      <p:cBhvr>
                                        <p:cTn id="42" dur="500"/>
                                        <p:tgtEl>
                                          <p:spTgt spid="60419">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60419">
                                            <p:txEl>
                                              <p:pRg st="7" end="7"/>
                                            </p:txEl>
                                          </p:spTgt>
                                        </p:tgtEl>
                                        <p:attrNameLst>
                                          <p:attrName>style.visibility</p:attrName>
                                        </p:attrNameLst>
                                      </p:cBhvr>
                                      <p:to>
                                        <p:strVal val="visible"/>
                                      </p:to>
                                    </p:set>
                                    <p:animEffect transition="in" filter="dissolve">
                                      <p:cBhvr>
                                        <p:cTn id="47" dur="500"/>
                                        <p:tgtEl>
                                          <p:spTgt spid="60419">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60419">
                                            <p:txEl>
                                              <p:pRg st="8" end="8"/>
                                            </p:txEl>
                                          </p:spTgt>
                                        </p:tgtEl>
                                        <p:attrNameLst>
                                          <p:attrName>style.visibility</p:attrName>
                                        </p:attrNameLst>
                                      </p:cBhvr>
                                      <p:to>
                                        <p:strVal val="visible"/>
                                      </p:to>
                                    </p:set>
                                    <p:animEffect transition="in" filter="dissolve">
                                      <p:cBhvr>
                                        <p:cTn id="52" dur="500"/>
                                        <p:tgtEl>
                                          <p:spTgt spid="60419">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60419">
                                            <p:txEl>
                                              <p:pRg st="9" end="9"/>
                                            </p:txEl>
                                          </p:spTgt>
                                        </p:tgtEl>
                                        <p:attrNameLst>
                                          <p:attrName>style.visibility</p:attrName>
                                        </p:attrNameLst>
                                      </p:cBhvr>
                                      <p:to>
                                        <p:strVal val="visible"/>
                                      </p:to>
                                    </p:set>
                                    <p:animEffect transition="in" filter="dissolve">
                                      <p:cBhvr>
                                        <p:cTn id="57" dur="500"/>
                                        <p:tgtEl>
                                          <p:spTgt spid="60419">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60419">
                                            <p:txEl>
                                              <p:pRg st="10" end="10"/>
                                            </p:txEl>
                                          </p:spTgt>
                                        </p:tgtEl>
                                        <p:attrNameLst>
                                          <p:attrName>style.visibility</p:attrName>
                                        </p:attrNameLst>
                                      </p:cBhvr>
                                      <p:to>
                                        <p:strVal val="visible"/>
                                      </p:to>
                                    </p:set>
                                    <p:animEffect transition="in" filter="dissolve">
                                      <p:cBhvr>
                                        <p:cTn id="62" dur="500"/>
                                        <p:tgtEl>
                                          <p:spTgt spid="6041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8" grpId="0" autoUpdateAnimBg="0"/>
      <p:bldP spid="60419" grpId="0" build="p" bldLvl="5"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de-DE" smtClean="0">
                <a:effectLst>
                  <a:outerShdw blurRad="38100" dist="38100" dir="2700000" algn="tl">
                    <a:srgbClr val="FFFFFF"/>
                  </a:outerShdw>
                </a:effectLst>
              </a:rPr>
              <a:t>Überblick - Schutzrichtung</a:t>
            </a:r>
            <a:endParaRPr lang="de-DE" dirty="0">
              <a:effectLst>
                <a:outerShdw blurRad="38100" dist="38100" dir="2700000" algn="tl">
                  <a:srgbClr val="FFFFFF"/>
                </a:outerShdw>
              </a:effectLst>
            </a:endParaRPr>
          </a:p>
        </p:txBody>
      </p:sp>
      <p:sp>
        <p:nvSpPr>
          <p:cNvPr id="27" name="Datumsplatzhalter 2"/>
          <p:cNvSpPr>
            <a:spLocks noGrp="1"/>
          </p:cNvSpPr>
          <p:nvPr>
            <p:ph type="dt" sz="half" idx="10"/>
          </p:nvPr>
        </p:nvSpPr>
        <p:spPr/>
        <p:txBody>
          <a:bodyPr/>
          <a:lstStyle/>
          <a:p>
            <a:r>
              <a:rPr lang="de-DE" smtClean="0"/>
              <a:t>06.04.2016</a:t>
            </a:r>
            <a:endParaRPr lang="de-DE"/>
          </a:p>
        </p:txBody>
      </p:sp>
      <p:sp>
        <p:nvSpPr>
          <p:cNvPr id="28" name="Fußzeilenplatzhalter 3"/>
          <p:cNvSpPr>
            <a:spLocks noGrp="1"/>
          </p:cNvSpPr>
          <p:nvPr>
            <p:ph type="ftr" sz="quarter" idx="11"/>
          </p:nvPr>
        </p:nvSpPr>
        <p:spPr/>
        <p:txBody>
          <a:bodyPr/>
          <a:lstStyle/>
          <a:p>
            <a:r>
              <a:rPr lang="de-DE" smtClean="0"/>
              <a:t>© RA M. Hoffmann - www.ra-michael-hoffmann.de</a:t>
            </a:r>
            <a:endParaRPr lang="de-DE"/>
          </a:p>
        </p:txBody>
      </p:sp>
      <p:sp>
        <p:nvSpPr>
          <p:cNvPr id="29" name="Foliennummernplatzhalter 4"/>
          <p:cNvSpPr>
            <a:spLocks noGrp="1"/>
          </p:cNvSpPr>
          <p:nvPr>
            <p:ph type="sldNum" sz="quarter" idx="12"/>
          </p:nvPr>
        </p:nvSpPr>
        <p:spPr/>
        <p:txBody>
          <a:bodyPr/>
          <a:lstStyle/>
          <a:p>
            <a:fld id="{E55FC5A7-8556-4B76-9D7E-C7D8D4EBDE9B}" type="slidenum">
              <a:rPr lang="de-DE" smtClean="0"/>
              <a:pPr/>
              <a:t>13</a:t>
            </a:fld>
            <a:endParaRPr lang="de-DE"/>
          </a:p>
        </p:txBody>
      </p:sp>
      <p:sp>
        <p:nvSpPr>
          <p:cNvPr id="32771" name="Rectangle 3"/>
          <p:cNvSpPr>
            <a:spLocks noChangeArrowheads="1"/>
          </p:cNvSpPr>
          <p:nvPr/>
        </p:nvSpPr>
        <p:spPr bwMode="auto">
          <a:xfrm>
            <a:off x="533400" y="2133600"/>
            <a:ext cx="1968500" cy="476250"/>
          </a:xfrm>
          <a:prstGeom prst="rect">
            <a:avLst/>
          </a:prstGeom>
          <a:noFill/>
          <a:ln w="12700">
            <a:noFill/>
            <a:miter lim="800000"/>
            <a:headEnd type="none" w="sm" len="sm"/>
            <a:tailEnd type="none" w="sm" len="sm"/>
          </a:ln>
          <a:effectLst/>
        </p:spPr>
        <p:txBody>
          <a:bodyPr wrap="none">
            <a:spAutoFit/>
          </a:bodyPr>
          <a:lstStyle/>
          <a:p>
            <a:pPr marL="457200" indent="-457200">
              <a:lnSpc>
                <a:spcPct val="90000"/>
              </a:lnSpc>
              <a:spcBef>
                <a:spcPct val="20000"/>
              </a:spcBef>
              <a:buClr>
                <a:schemeClr val="tx2"/>
              </a:buClr>
              <a:buFont typeface="Wingdings" pitchFamily="2" charset="2"/>
              <a:buNone/>
            </a:pPr>
            <a:r>
              <a:rPr lang="de-DE" sz="2800"/>
              <a:t>Kartellrecht </a:t>
            </a:r>
          </a:p>
        </p:txBody>
      </p:sp>
      <p:sp>
        <p:nvSpPr>
          <p:cNvPr id="32777" name="Rectangle 9"/>
          <p:cNvSpPr>
            <a:spLocks noChangeArrowheads="1"/>
          </p:cNvSpPr>
          <p:nvPr/>
        </p:nvSpPr>
        <p:spPr bwMode="auto">
          <a:xfrm>
            <a:off x="3962400" y="2133600"/>
            <a:ext cx="652463" cy="476250"/>
          </a:xfrm>
          <a:prstGeom prst="rect">
            <a:avLst/>
          </a:prstGeom>
          <a:noFill/>
          <a:ln w="12700">
            <a:noFill/>
            <a:miter lim="800000"/>
            <a:headEnd type="none" w="sm" len="sm"/>
            <a:tailEnd type="none" w="sm" len="sm"/>
          </a:ln>
          <a:effectLst/>
        </p:spPr>
        <p:txBody>
          <a:bodyPr>
            <a:spAutoFit/>
          </a:bodyPr>
          <a:lstStyle/>
          <a:p>
            <a:pPr marL="457200" indent="-457200">
              <a:lnSpc>
                <a:spcPct val="90000"/>
              </a:lnSpc>
              <a:spcBef>
                <a:spcPct val="20000"/>
              </a:spcBef>
              <a:buClr>
                <a:schemeClr val="tx2"/>
              </a:buClr>
              <a:buFont typeface="Wingdings" pitchFamily="2" charset="2"/>
              <a:buNone/>
            </a:pPr>
            <a:r>
              <a:rPr lang="de-DE" sz="2800">
                <a:sym typeface="Wingdings" pitchFamily="2" charset="2"/>
              </a:rPr>
              <a:t></a:t>
            </a:r>
            <a:r>
              <a:rPr lang="de-DE" sz="2800"/>
              <a:t> </a:t>
            </a:r>
          </a:p>
        </p:txBody>
      </p:sp>
      <p:sp>
        <p:nvSpPr>
          <p:cNvPr id="32778" name="Rectangle 10"/>
          <p:cNvSpPr>
            <a:spLocks noChangeArrowheads="1"/>
          </p:cNvSpPr>
          <p:nvPr/>
        </p:nvSpPr>
        <p:spPr bwMode="auto">
          <a:xfrm>
            <a:off x="4419600" y="2209800"/>
            <a:ext cx="4724400" cy="339725"/>
          </a:xfrm>
          <a:prstGeom prst="rect">
            <a:avLst/>
          </a:prstGeom>
          <a:noFill/>
          <a:ln w="12700">
            <a:noFill/>
            <a:miter lim="800000"/>
            <a:headEnd type="none" w="sm" len="sm"/>
            <a:tailEnd type="none" w="sm" len="sm"/>
          </a:ln>
          <a:effectLst/>
        </p:spPr>
        <p:txBody>
          <a:bodyPr>
            <a:spAutoFit/>
          </a:bodyPr>
          <a:lstStyle/>
          <a:p>
            <a:pPr marL="457200" indent="-457200">
              <a:lnSpc>
                <a:spcPct val="90000"/>
              </a:lnSpc>
              <a:spcBef>
                <a:spcPct val="20000"/>
              </a:spcBef>
              <a:buClr>
                <a:schemeClr val="tx2"/>
              </a:buClr>
              <a:buFont typeface="Wingdings" pitchFamily="2" charset="2"/>
              <a:buNone/>
            </a:pPr>
            <a:r>
              <a:rPr lang="de-DE" sz="1800"/>
              <a:t>Freiheit &amp; Aufrechterhaltung d. Wettbewerbs </a:t>
            </a:r>
          </a:p>
        </p:txBody>
      </p:sp>
      <p:sp>
        <p:nvSpPr>
          <p:cNvPr id="32779" name="Rectangle 11"/>
          <p:cNvSpPr>
            <a:spLocks noChangeArrowheads="1"/>
          </p:cNvSpPr>
          <p:nvPr/>
        </p:nvSpPr>
        <p:spPr bwMode="auto">
          <a:xfrm>
            <a:off x="533400" y="2667000"/>
            <a:ext cx="3527425" cy="476250"/>
          </a:xfrm>
          <a:prstGeom prst="rect">
            <a:avLst/>
          </a:prstGeom>
          <a:noFill/>
          <a:ln w="12700">
            <a:noFill/>
            <a:miter lim="800000"/>
            <a:headEnd type="none" w="sm" len="sm"/>
            <a:tailEnd type="none" w="sm" len="sm"/>
          </a:ln>
          <a:effectLst/>
        </p:spPr>
        <p:txBody>
          <a:bodyPr wrap="none">
            <a:spAutoFit/>
          </a:bodyPr>
          <a:lstStyle/>
          <a:p>
            <a:pPr marL="457200" indent="-457200">
              <a:lnSpc>
                <a:spcPct val="90000"/>
              </a:lnSpc>
              <a:spcBef>
                <a:spcPct val="20000"/>
              </a:spcBef>
              <a:buClr>
                <a:schemeClr val="tx2"/>
              </a:buClr>
              <a:buFont typeface="Wingdings" pitchFamily="2" charset="2"/>
              <a:buNone/>
            </a:pPr>
            <a:r>
              <a:rPr lang="de-DE" sz="2800"/>
              <a:t>Unlauterer Wettbewerb</a:t>
            </a:r>
          </a:p>
        </p:txBody>
      </p:sp>
      <p:sp>
        <p:nvSpPr>
          <p:cNvPr id="32780" name="Rectangle 12"/>
          <p:cNvSpPr>
            <a:spLocks noChangeArrowheads="1"/>
          </p:cNvSpPr>
          <p:nvPr/>
        </p:nvSpPr>
        <p:spPr bwMode="auto">
          <a:xfrm>
            <a:off x="533400" y="3124200"/>
            <a:ext cx="2592388" cy="476250"/>
          </a:xfrm>
          <a:prstGeom prst="rect">
            <a:avLst/>
          </a:prstGeom>
          <a:noFill/>
          <a:ln w="12700">
            <a:noFill/>
            <a:miter lim="800000"/>
            <a:headEnd type="none" w="sm" len="sm"/>
            <a:tailEnd type="none" w="sm" len="sm"/>
          </a:ln>
          <a:effectLst/>
        </p:spPr>
        <p:txBody>
          <a:bodyPr wrap="none">
            <a:spAutoFit/>
          </a:bodyPr>
          <a:lstStyle/>
          <a:p>
            <a:pPr marL="457200" indent="-457200">
              <a:lnSpc>
                <a:spcPct val="90000"/>
              </a:lnSpc>
              <a:spcBef>
                <a:spcPct val="20000"/>
              </a:spcBef>
              <a:buClr>
                <a:schemeClr val="tx2"/>
              </a:buClr>
              <a:buFont typeface="Wingdings" pitchFamily="2" charset="2"/>
              <a:buNone/>
            </a:pPr>
            <a:r>
              <a:rPr lang="de-DE" sz="2800"/>
              <a:t>PreisangabenVO</a:t>
            </a:r>
          </a:p>
        </p:txBody>
      </p:sp>
      <p:sp>
        <p:nvSpPr>
          <p:cNvPr id="32781" name="Rectangle 13"/>
          <p:cNvSpPr>
            <a:spLocks noChangeArrowheads="1"/>
          </p:cNvSpPr>
          <p:nvPr/>
        </p:nvSpPr>
        <p:spPr bwMode="auto">
          <a:xfrm>
            <a:off x="533400" y="3657600"/>
            <a:ext cx="1998663" cy="476250"/>
          </a:xfrm>
          <a:prstGeom prst="rect">
            <a:avLst/>
          </a:prstGeom>
          <a:noFill/>
          <a:ln w="12700">
            <a:noFill/>
            <a:miter lim="800000"/>
            <a:headEnd type="none" w="sm" len="sm"/>
            <a:tailEnd type="none" w="sm" len="sm"/>
          </a:ln>
          <a:effectLst/>
        </p:spPr>
        <p:txBody>
          <a:bodyPr wrap="none">
            <a:spAutoFit/>
          </a:bodyPr>
          <a:lstStyle/>
          <a:p>
            <a:pPr marL="457200" indent="-457200">
              <a:lnSpc>
                <a:spcPct val="90000"/>
              </a:lnSpc>
              <a:spcBef>
                <a:spcPct val="20000"/>
              </a:spcBef>
              <a:buClr>
                <a:schemeClr val="tx2"/>
              </a:buClr>
              <a:buFont typeface="Wingdings" pitchFamily="2" charset="2"/>
              <a:buNone/>
            </a:pPr>
            <a:r>
              <a:rPr lang="de-DE" sz="2800"/>
              <a:t>Markenrecht</a:t>
            </a:r>
          </a:p>
        </p:txBody>
      </p:sp>
      <p:sp>
        <p:nvSpPr>
          <p:cNvPr id="32782" name="Rectangle 14"/>
          <p:cNvSpPr>
            <a:spLocks noChangeArrowheads="1"/>
          </p:cNvSpPr>
          <p:nvPr/>
        </p:nvSpPr>
        <p:spPr bwMode="auto">
          <a:xfrm>
            <a:off x="533400" y="4191000"/>
            <a:ext cx="955675" cy="476250"/>
          </a:xfrm>
          <a:prstGeom prst="rect">
            <a:avLst/>
          </a:prstGeom>
          <a:noFill/>
          <a:ln w="12700">
            <a:noFill/>
            <a:miter lim="800000"/>
            <a:headEnd type="none" w="sm" len="sm"/>
            <a:tailEnd type="none" w="sm" len="sm"/>
          </a:ln>
          <a:effectLst/>
        </p:spPr>
        <p:txBody>
          <a:bodyPr wrap="none">
            <a:spAutoFit/>
          </a:bodyPr>
          <a:lstStyle/>
          <a:p>
            <a:pPr marL="457200" indent="-457200">
              <a:lnSpc>
                <a:spcPct val="90000"/>
              </a:lnSpc>
              <a:spcBef>
                <a:spcPct val="20000"/>
              </a:spcBef>
              <a:buClr>
                <a:schemeClr val="tx2"/>
              </a:buClr>
              <a:buFont typeface="Wingdings" pitchFamily="2" charset="2"/>
              <a:buNone/>
            </a:pPr>
            <a:r>
              <a:rPr lang="de-DE" sz="2800"/>
              <a:t>KUG</a:t>
            </a:r>
          </a:p>
        </p:txBody>
      </p:sp>
      <p:sp>
        <p:nvSpPr>
          <p:cNvPr id="32783" name="Rectangle 15"/>
          <p:cNvSpPr>
            <a:spLocks noChangeArrowheads="1"/>
          </p:cNvSpPr>
          <p:nvPr/>
        </p:nvSpPr>
        <p:spPr bwMode="auto">
          <a:xfrm>
            <a:off x="533400" y="4724400"/>
            <a:ext cx="3181350" cy="476250"/>
          </a:xfrm>
          <a:prstGeom prst="rect">
            <a:avLst/>
          </a:prstGeom>
          <a:noFill/>
          <a:ln w="12700">
            <a:noFill/>
            <a:miter lim="800000"/>
            <a:headEnd type="none" w="sm" len="sm"/>
            <a:tailEnd type="none" w="sm" len="sm"/>
          </a:ln>
          <a:effectLst/>
        </p:spPr>
        <p:txBody>
          <a:bodyPr wrap="none">
            <a:spAutoFit/>
          </a:bodyPr>
          <a:lstStyle/>
          <a:p>
            <a:pPr marL="457200" indent="-457200">
              <a:lnSpc>
                <a:spcPct val="90000"/>
              </a:lnSpc>
              <a:spcBef>
                <a:spcPct val="20000"/>
              </a:spcBef>
              <a:buClr>
                <a:schemeClr val="tx2"/>
              </a:buClr>
              <a:buFont typeface="Wingdings" pitchFamily="2" charset="2"/>
              <a:buNone/>
            </a:pPr>
            <a:r>
              <a:rPr lang="de-DE" sz="2800"/>
              <a:t>GeschmacksmusterR</a:t>
            </a:r>
          </a:p>
        </p:txBody>
      </p:sp>
      <p:sp>
        <p:nvSpPr>
          <p:cNvPr id="32784" name="Rectangle 16"/>
          <p:cNvSpPr>
            <a:spLocks noChangeArrowheads="1"/>
          </p:cNvSpPr>
          <p:nvPr/>
        </p:nvSpPr>
        <p:spPr bwMode="auto">
          <a:xfrm>
            <a:off x="533400" y="5257800"/>
            <a:ext cx="1308100" cy="476250"/>
          </a:xfrm>
          <a:prstGeom prst="rect">
            <a:avLst/>
          </a:prstGeom>
          <a:noFill/>
          <a:ln w="12700">
            <a:noFill/>
            <a:miter lim="800000"/>
            <a:headEnd type="none" w="sm" len="sm"/>
            <a:tailEnd type="none" w="sm" len="sm"/>
          </a:ln>
          <a:effectLst/>
        </p:spPr>
        <p:txBody>
          <a:bodyPr wrap="none">
            <a:spAutoFit/>
          </a:bodyPr>
          <a:lstStyle/>
          <a:p>
            <a:pPr marL="457200" indent="-457200">
              <a:lnSpc>
                <a:spcPct val="90000"/>
              </a:lnSpc>
              <a:spcBef>
                <a:spcPct val="20000"/>
              </a:spcBef>
              <a:buClr>
                <a:schemeClr val="tx2"/>
              </a:buClr>
              <a:buFont typeface="Wingdings" pitchFamily="2" charset="2"/>
              <a:buNone/>
            </a:pPr>
            <a:r>
              <a:rPr lang="de-DE" sz="2800"/>
              <a:t>PatentR</a:t>
            </a:r>
          </a:p>
        </p:txBody>
      </p:sp>
      <p:sp>
        <p:nvSpPr>
          <p:cNvPr id="32785" name="Rectangle 17"/>
          <p:cNvSpPr>
            <a:spLocks noChangeArrowheads="1"/>
          </p:cNvSpPr>
          <p:nvPr/>
        </p:nvSpPr>
        <p:spPr bwMode="auto">
          <a:xfrm>
            <a:off x="533400" y="5791200"/>
            <a:ext cx="2906713" cy="476250"/>
          </a:xfrm>
          <a:prstGeom prst="rect">
            <a:avLst/>
          </a:prstGeom>
          <a:noFill/>
          <a:ln w="12700">
            <a:noFill/>
            <a:miter lim="800000"/>
            <a:headEnd type="none" w="sm" len="sm"/>
            <a:tailEnd type="none" w="sm" len="sm"/>
          </a:ln>
          <a:effectLst/>
        </p:spPr>
        <p:txBody>
          <a:bodyPr wrap="none">
            <a:spAutoFit/>
          </a:bodyPr>
          <a:lstStyle/>
          <a:p>
            <a:pPr marL="457200" indent="-457200">
              <a:lnSpc>
                <a:spcPct val="90000"/>
              </a:lnSpc>
              <a:spcBef>
                <a:spcPct val="20000"/>
              </a:spcBef>
              <a:buClr>
                <a:schemeClr val="tx2"/>
              </a:buClr>
              <a:buFont typeface="Wingdings" pitchFamily="2" charset="2"/>
              <a:buNone/>
            </a:pPr>
            <a:r>
              <a:rPr lang="de-DE" sz="2800"/>
              <a:t>GebrauchsmusterR</a:t>
            </a:r>
          </a:p>
        </p:txBody>
      </p:sp>
      <p:sp>
        <p:nvSpPr>
          <p:cNvPr id="32786" name="Rectangle 18"/>
          <p:cNvSpPr>
            <a:spLocks noChangeArrowheads="1"/>
          </p:cNvSpPr>
          <p:nvPr/>
        </p:nvSpPr>
        <p:spPr bwMode="auto">
          <a:xfrm>
            <a:off x="3962400" y="2667000"/>
            <a:ext cx="652463" cy="476250"/>
          </a:xfrm>
          <a:prstGeom prst="rect">
            <a:avLst/>
          </a:prstGeom>
          <a:noFill/>
          <a:ln w="12700">
            <a:noFill/>
            <a:miter lim="800000"/>
            <a:headEnd type="none" w="sm" len="sm"/>
            <a:tailEnd type="none" w="sm" len="sm"/>
          </a:ln>
          <a:effectLst/>
        </p:spPr>
        <p:txBody>
          <a:bodyPr>
            <a:spAutoFit/>
          </a:bodyPr>
          <a:lstStyle/>
          <a:p>
            <a:pPr marL="457200" indent="-457200">
              <a:lnSpc>
                <a:spcPct val="90000"/>
              </a:lnSpc>
              <a:spcBef>
                <a:spcPct val="20000"/>
              </a:spcBef>
              <a:buClr>
                <a:schemeClr val="tx2"/>
              </a:buClr>
              <a:buFont typeface="Wingdings" pitchFamily="2" charset="2"/>
              <a:buNone/>
            </a:pPr>
            <a:r>
              <a:rPr lang="de-DE" sz="2800">
                <a:sym typeface="Wingdings" pitchFamily="2" charset="2"/>
              </a:rPr>
              <a:t></a:t>
            </a:r>
            <a:r>
              <a:rPr lang="de-DE" sz="2800"/>
              <a:t> </a:t>
            </a:r>
          </a:p>
        </p:txBody>
      </p:sp>
      <p:sp>
        <p:nvSpPr>
          <p:cNvPr id="32787" name="Rectangle 19"/>
          <p:cNvSpPr>
            <a:spLocks noChangeArrowheads="1"/>
          </p:cNvSpPr>
          <p:nvPr/>
        </p:nvSpPr>
        <p:spPr bwMode="auto">
          <a:xfrm>
            <a:off x="3962400" y="3124200"/>
            <a:ext cx="652463" cy="476250"/>
          </a:xfrm>
          <a:prstGeom prst="rect">
            <a:avLst/>
          </a:prstGeom>
          <a:noFill/>
          <a:ln w="12700">
            <a:noFill/>
            <a:miter lim="800000"/>
            <a:headEnd type="none" w="sm" len="sm"/>
            <a:tailEnd type="none" w="sm" len="sm"/>
          </a:ln>
          <a:effectLst/>
        </p:spPr>
        <p:txBody>
          <a:bodyPr>
            <a:spAutoFit/>
          </a:bodyPr>
          <a:lstStyle/>
          <a:p>
            <a:pPr marL="457200" indent="-457200">
              <a:lnSpc>
                <a:spcPct val="90000"/>
              </a:lnSpc>
              <a:spcBef>
                <a:spcPct val="20000"/>
              </a:spcBef>
              <a:buClr>
                <a:schemeClr val="tx2"/>
              </a:buClr>
              <a:buFont typeface="Wingdings" pitchFamily="2" charset="2"/>
              <a:buNone/>
            </a:pPr>
            <a:r>
              <a:rPr lang="de-DE" sz="2800">
                <a:sym typeface="Wingdings" pitchFamily="2" charset="2"/>
              </a:rPr>
              <a:t></a:t>
            </a:r>
            <a:r>
              <a:rPr lang="de-DE" sz="2800"/>
              <a:t> </a:t>
            </a:r>
          </a:p>
        </p:txBody>
      </p:sp>
      <p:sp>
        <p:nvSpPr>
          <p:cNvPr id="32788" name="Rectangle 20"/>
          <p:cNvSpPr>
            <a:spLocks noChangeArrowheads="1"/>
          </p:cNvSpPr>
          <p:nvPr/>
        </p:nvSpPr>
        <p:spPr bwMode="auto">
          <a:xfrm>
            <a:off x="3962400" y="3657600"/>
            <a:ext cx="652463" cy="476250"/>
          </a:xfrm>
          <a:prstGeom prst="rect">
            <a:avLst/>
          </a:prstGeom>
          <a:noFill/>
          <a:ln w="12700">
            <a:noFill/>
            <a:miter lim="800000"/>
            <a:headEnd type="none" w="sm" len="sm"/>
            <a:tailEnd type="none" w="sm" len="sm"/>
          </a:ln>
          <a:effectLst/>
        </p:spPr>
        <p:txBody>
          <a:bodyPr>
            <a:spAutoFit/>
          </a:bodyPr>
          <a:lstStyle/>
          <a:p>
            <a:pPr marL="457200" indent="-457200">
              <a:lnSpc>
                <a:spcPct val="90000"/>
              </a:lnSpc>
              <a:spcBef>
                <a:spcPct val="20000"/>
              </a:spcBef>
              <a:buClr>
                <a:schemeClr val="tx2"/>
              </a:buClr>
              <a:buFont typeface="Wingdings" pitchFamily="2" charset="2"/>
              <a:buNone/>
            </a:pPr>
            <a:r>
              <a:rPr lang="de-DE" sz="2800">
                <a:sym typeface="Wingdings" pitchFamily="2" charset="2"/>
              </a:rPr>
              <a:t></a:t>
            </a:r>
            <a:r>
              <a:rPr lang="de-DE" sz="2800"/>
              <a:t> </a:t>
            </a:r>
          </a:p>
        </p:txBody>
      </p:sp>
      <p:sp>
        <p:nvSpPr>
          <p:cNvPr id="32789" name="Rectangle 21"/>
          <p:cNvSpPr>
            <a:spLocks noChangeArrowheads="1"/>
          </p:cNvSpPr>
          <p:nvPr/>
        </p:nvSpPr>
        <p:spPr bwMode="auto">
          <a:xfrm>
            <a:off x="3962400" y="4191000"/>
            <a:ext cx="652463" cy="476250"/>
          </a:xfrm>
          <a:prstGeom prst="rect">
            <a:avLst/>
          </a:prstGeom>
          <a:noFill/>
          <a:ln w="12700">
            <a:noFill/>
            <a:miter lim="800000"/>
            <a:headEnd type="none" w="sm" len="sm"/>
            <a:tailEnd type="none" w="sm" len="sm"/>
          </a:ln>
          <a:effectLst/>
        </p:spPr>
        <p:txBody>
          <a:bodyPr>
            <a:spAutoFit/>
          </a:bodyPr>
          <a:lstStyle/>
          <a:p>
            <a:pPr marL="457200" indent="-457200">
              <a:lnSpc>
                <a:spcPct val="90000"/>
              </a:lnSpc>
              <a:spcBef>
                <a:spcPct val="20000"/>
              </a:spcBef>
              <a:buClr>
                <a:schemeClr val="tx2"/>
              </a:buClr>
              <a:buFont typeface="Wingdings" pitchFamily="2" charset="2"/>
              <a:buNone/>
            </a:pPr>
            <a:r>
              <a:rPr lang="de-DE" sz="2800">
                <a:sym typeface="Wingdings" pitchFamily="2" charset="2"/>
              </a:rPr>
              <a:t></a:t>
            </a:r>
            <a:r>
              <a:rPr lang="de-DE" sz="2800"/>
              <a:t> </a:t>
            </a:r>
          </a:p>
        </p:txBody>
      </p:sp>
      <p:sp>
        <p:nvSpPr>
          <p:cNvPr id="32790" name="Rectangle 22"/>
          <p:cNvSpPr>
            <a:spLocks noChangeArrowheads="1"/>
          </p:cNvSpPr>
          <p:nvPr/>
        </p:nvSpPr>
        <p:spPr bwMode="auto">
          <a:xfrm>
            <a:off x="3962400" y="4724400"/>
            <a:ext cx="652463" cy="476250"/>
          </a:xfrm>
          <a:prstGeom prst="rect">
            <a:avLst/>
          </a:prstGeom>
          <a:noFill/>
          <a:ln w="12700">
            <a:noFill/>
            <a:miter lim="800000"/>
            <a:headEnd type="none" w="sm" len="sm"/>
            <a:tailEnd type="none" w="sm" len="sm"/>
          </a:ln>
          <a:effectLst/>
        </p:spPr>
        <p:txBody>
          <a:bodyPr>
            <a:spAutoFit/>
          </a:bodyPr>
          <a:lstStyle/>
          <a:p>
            <a:pPr marL="457200" indent="-457200">
              <a:lnSpc>
                <a:spcPct val="90000"/>
              </a:lnSpc>
              <a:spcBef>
                <a:spcPct val="20000"/>
              </a:spcBef>
              <a:buClr>
                <a:schemeClr val="tx2"/>
              </a:buClr>
              <a:buFont typeface="Wingdings" pitchFamily="2" charset="2"/>
              <a:buNone/>
            </a:pPr>
            <a:r>
              <a:rPr lang="de-DE" sz="2800">
                <a:sym typeface="Wingdings" pitchFamily="2" charset="2"/>
              </a:rPr>
              <a:t></a:t>
            </a:r>
            <a:r>
              <a:rPr lang="de-DE" sz="2800"/>
              <a:t> </a:t>
            </a:r>
          </a:p>
        </p:txBody>
      </p:sp>
      <p:sp>
        <p:nvSpPr>
          <p:cNvPr id="32791" name="Rectangle 23"/>
          <p:cNvSpPr>
            <a:spLocks noChangeArrowheads="1"/>
          </p:cNvSpPr>
          <p:nvPr/>
        </p:nvSpPr>
        <p:spPr bwMode="auto">
          <a:xfrm>
            <a:off x="3962400" y="5257800"/>
            <a:ext cx="652463" cy="476250"/>
          </a:xfrm>
          <a:prstGeom prst="rect">
            <a:avLst/>
          </a:prstGeom>
          <a:noFill/>
          <a:ln w="12700">
            <a:noFill/>
            <a:miter lim="800000"/>
            <a:headEnd type="none" w="sm" len="sm"/>
            <a:tailEnd type="none" w="sm" len="sm"/>
          </a:ln>
          <a:effectLst/>
        </p:spPr>
        <p:txBody>
          <a:bodyPr>
            <a:spAutoFit/>
          </a:bodyPr>
          <a:lstStyle/>
          <a:p>
            <a:pPr marL="457200" indent="-457200">
              <a:lnSpc>
                <a:spcPct val="90000"/>
              </a:lnSpc>
              <a:spcBef>
                <a:spcPct val="20000"/>
              </a:spcBef>
              <a:buClr>
                <a:schemeClr val="tx2"/>
              </a:buClr>
              <a:buFont typeface="Wingdings" pitchFamily="2" charset="2"/>
              <a:buNone/>
            </a:pPr>
            <a:r>
              <a:rPr lang="de-DE" sz="2800">
                <a:sym typeface="Wingdings" pitchFamily="2" charset="2"/>
              </a:rPr>
              <a:t></a:t>
            </a:r>
            <a:r>
              <a:rPr lang="de-DE" sz="2800"/>
              <a:t> </a:t>
            </a:r>
          </a:p>
        </p:txBody>
      </p:sp>
      <p:sp>
        <p:nvSpPr>
          <p:cNvPr id="32792" name="Rectangle 24"/>
          <p:cNvSpPr>
            <a:spLocks noChangeArrowheads="1"/>
          </p:cNvSpPr>
          <p:nvPr/>
        </p:nvSpPr>
        <p:spPr bwMode="auto">
          <a:xfrm>
            <a:off x="3962400" y="5791200"/>
            <a:ext cx="652463" cy="476250"/>
          </a:xfrm>
          <a:prstGeom prst="rect">
            <a:avLst/>
          </a:prstGeom>
          <a:noFill/>
          <a:ln w="12700">
            <a:noFill/>
            <a:miter lim="800000"/>
            <a:headEnd type="none" w="sm" len="sm"/>
            <a:tailEnd type="none" w="sm" len="sm"/>
          </a:ln>
          <a:effectLst/>
        </p:spPr>
        <p:txBody>
          <a:bodyPr>
            <a:spAutoFit/>
          </a:bodyPr>
          <a:lstStyle/>
          <a:p>
            <a:pPr marL="457200" indent="-457200">
              <a:lnSpc>
                <a:spcPct val="90000"/>
              </a:lnSpc>
              <a:spcBef>
                <a:spcPct val="20000"/>
              </a:spcBef>
              <a:buClr>
                <a:schemeClr val="tx2"/>
              </a:buClr>
              <a:buFont typeface="Wingdings" pitchFamily="2" charset="2"/>
              <a:buNone/>
            </a:pPr>
            <a:r>
              <a:rPr lang="de-DE" sz="2800">
                <a:sym typeface="Wingdings" pitchFamily="2" charset="2"/>
              </a:rPr>
              <a:t></a:t>
            </a:r>
            <a:r>
              <a:rPr lang="de-DE" sz="2800"/>
              <a:t> </a:t>
            </a:r>
          </a:p>
        </p:txBody>
      </p:sp>
      <p:sp>
        <p:nvSpPr>
          <p:cNvPr id="32793" name="Rectangle 25"/>
          <p:cNvSpPr>
            <a:spLocks noChangeArrowheads="1"/>
          </p:cNvSpPr>
          <p:nvPr/>
        </p:nvSpPr>
        <p:spPr bwMode="auto">
          <a:xfrm>
            <a:off x="4419600" y="2743200"/>
            <a:ext cx="4724400" cy="339725"/>
          </a:xfrm>
          <a:prstGeom prst="rect">
            <a:avLst/>
          </a:prstGeom>
          <a:noFill/>
          <a:ln w="12700">
            <a:noFill/>
            <a:miter lim="800000"/>
            <a:headEnd type="none" w="sm" len="sm"/>
            <a:tailEnd type="none" w="sm" len="sm"/>
          </a:ln>
          <a:effectLst/>
        </p:spPr>
        <p:txBody>
          <a:bodyPr>
            <a:spAutoFit/>
          </a:bodyPr>
          <a:lstStyle/>
          <a:p>
            <a:pPr marL="457200" indent="-457200">
              <a:lnSpc>
                <a:spcPct val="90000"/>
              </a:lnSpc>
              <a:spcBef>
                <a:spcPct val="20000"/>
              </a:spcBef>
              <a:buClr>
                <a:schemeClr val="tx2"/>
              </a:buClr>
              <a:buFont typeface="Wingdings" pitchFamily="2" charset="2"/>
              <a:buNone/>
            </a:pPr>
            <a:r>
              <a:rPr lang="de-DE" sz="1800"/>
              <a:t>Lauterkeit im Wettbewerb</a:t>
            </a:r>
          </a:p>
        </p:txBody>
      </p:sp>
      <p:sp>
        <p:nvSpPr>
          <p:cNvPr id="32794" name="Rectangle 26"/>
          <p:cNvSpPr>
            <a:spLocks noChangeArrowheads="1"/>
          </p:cNvSpPr>
          <p:nvPr/>
        </p:nvSpPr>
        <p:spPr bwMode="auto">
          <a:xfrm>
            <a:off x="4419600" y="3200400"/>
            <a:ext cx="4724400" cy="339725"/>
          </a:xfrm>
          <a:prstGeom prst="rect">
            <a:avLst/>
          </a:prstGeom>
          <a:noFill/>
          <a:ln w="12700">
            <a:noFill/>
            <a:miter lim="800000"/>
            <a:headEnd type="none" w="sm" len="sm"/>
            <a:tailEnd type="none" w="sm" len="sm"/>
          </a:ln>
          <a:effectLst/>
        </p:spPr>
        <p:txBody>
          <a:bodyPr>
            <a:spAutoFit/>
          </a:bodyPr>
          <a:lstStyle/>
          <a:p>
            <a:pPr marL="457200" indent="-457200">
              <a:lnSpc>
                <a:spcPct val="90000"/>
              </a:lnSpc>
              <a:spcBef>
                <a:spcPct val="20000"/>
              </a:spcBef>
              <a:buClr>
                <a:schemeClr val="tx2"/>
              </a:buClr>
              <a:buFont typeface="Wingdings" pitchFamily="2" charset="2"/>
              <a:buNone/>
            </a:pPr>
            <a:r>
              <a:rPr lang="de-DE" sz="1800"/>
              <a:t>Preistransparenz zum Schutz des Verbrauchers</a:t>
            </a:r>
          </a:p>
        </p:txBody>
      </p:sp>
      <p:sp>
        <p:nvSpPr>
          <p:cNvPr id="32795" name="Rectangle 27"/>
          <p:cNvSpPr>
            <a:spLocks noChangeArrowheads="1"/>
          </p:cNvSpPr>
          <p:nvPr/>
        </p:nvSpPr>
        <p:spPr bwMode="auto">
          <a:xfrm>
            <a:off x="4419600" y="3733800"/>
            <a:ext cx="4724400" cy="339725"/>
          </a:xfrm>
          <a:prstGeom prst="rect">
            <a:avLst/>
          </a:prstGeom>
          <a:noFill/>
          <a:ln w="12700">
            <a:noFill/>
            <a:miter lim="800000"/>
            <a:headEnd type="none" w="sm" len="sm"/>
            <a:tailEnd type="none" w="sm" len="sm"/>
          </a:ln>
          <a:effectLst/>
        </p:spPr>
        <p:txBody>
          <a:bodyPr>
            <a:spAutoFit/>
          </a:bodyPr>
          <a:lstStyle/>
          <a:p>
            <a:pPr marL="457200" indent="-457200">
              <a:lnSpc>
                <a:spcPct val="90000"/>
              </a:lnSpc>
              <a:spcBef>
                <a:spcPct val="20000"/>
              </a:spcBef>
              <a:buClr>
                <a:schemeClr val="tx2"/>
              </a:buClr>
              <a:buFont typeface="Wingdings" pitchFamily="2" charset="2"/>
              <a:buNone/>
            </a:pPr>
            <a:r>
              <a:rPr lang="de-DE" sz="1800"/>
              <a:t>Untersch. von Leistungen anderer Unternehmer </a:t>
            </a:r>
          </a:p>
        </p:txBody>
      </p:sp>
      <p:sp>
        <p:nvSpPr>
          <p:cNvPr id="32796" name="Rectangle 28"/>
          <p:cNvSpPr>
            <a:spLocks noChangeArrowheads="1"/>
          </p:cNvSpPr>
          <p:nvPr/>
        </p:nvSpPr>
        <p:spPr bwMode="auto">
          <a:xfrm>
            <a:off x="4419600" y="4267200"/>
            <a:ext cx="4724400" cy="339725"/>
          </a:xfrm>
          <a:prstGeom prst="rect">
            <a:avLst/>
          </a:prstGeom>
          <a:noFill/>
          <a:ln w="12700">
            <a:noFill/>
            <a:miter lim="800000"/>
            <a:headEnd type="none" w="sm" len="sm"/>
            <a:tailEnd type="none" w="sm" len="sm"/>
          </a:ln>
          <a:effectLst/>
        </p:spPr>
        <p:txBody>
          <a:bodyPr>
            <a:spAutoFit/>
          </a:bodyPr>
          <a:lstStyle/>
          <a:p>
            <a:pPr marL="457200" indent="-457200">
              <a:lnSpc>
                <a:spcPct val="90000"/>
              </a:lnSpc>
              <a:spcBef>
                <a:spcPct val="20000"/>
              </a:spcBef>
              <a:buClr>
                <a:schemeClr val="tx2"/>
              </a:buClr>
              <a:buFont typeface="Wingdings" pitchFamily="2" charset="2"/>
              <a:buNone/>
            </a:pPr>
            <a:r>
              <a:rPr lang="de-DE" sz="1800"/>
              <a:t>Persönliche Geistesschöpfung des Werks</a:t>
            </a:r>
          </a:p>
        </p:txBody>
      </p:sp>
      <p:sp>
        <p:nvSpPr>
          <p:cNvPr id="32797" name="Rectangle 29"/>
          <p:cNvSpPr>
            <a:spLocks noChangeArrowheads="1"/>
          </p:cNvSpPr>
          <p:nvPr/>
        </p:nvSpPr>
        <p:spPr bwMode="auto">
          <a:xfrm>
            <a:off x="4419600" y="4800600"/>
            <a:ext cx="4724400" cy="339725"/>
          </a:xfrm>
          <a:prstGeom prst="rect">
            <a:avLst/>
          </a:prstGeom>
          <a:noFill/>
          <a:ln w="12700">
            <a:noFill/>
            <a:miter lim="800000"/>
            <a:headEnd type="none" w="sm" len="sm"/>
            <a:tailEnd type="none" w="sm" len="sm"/>
          </a:ln>
          <a:effectLst/>
        </p:spPr>
        <p:txBody>
          <a:bodyPr>
            <a:spAutoFit/>
          </a:bodyPr>
          <a:lstStyle/>
          <a:p>
            <a:pPr marL="457200" indent="-457200">
              <a:lnSpc>
                <a:spcPct val="90000"/>
              </a:lnSpc>
              <a:spcBef>
                <a:spcPct val="20000"/>
              </a:spcBef>
              <a:buClr>
                <a:schemeClr val="tx2"/>
              </a:buClr>
              <a:buFont typeface="Wingdings" pitchFamily="2" charset="2"/>
              <a:buNone/>
            </a:pPr>
            <a:r>
              <a:rPr lang="de-DE" sz="1800"/>
              <a:t>Schutz der ästetischen, gewerblichen Leistung</a:t>
            </a:r>
          </a:p>
        </p:txBody>
      </p:sp>
      <p:sp>
        <p:nvSpPr>
          <p:cNvPr id="32798" name="Rectangle 30"/>
          <p:cNvSpPr>
            <a:spLocks noChangeArrowheads="1"/>
          </p:cNvSpPr>
          <p:nvPr/>
        </p:nvSpPr>
        <p:spPr bwMode="auto">
          <a:xfrm>
            <a:off x="4419600" y="5334000"/>
            <a:ext cx="4724400" cy="339725"/>
          </a:xfrm>
          <a:prstGeom prst="rect">
            <a:avLst/>
          </a:prstGeom>
          <a:noFill/>
          <a:ln w="12700">
            <a:noFill/>
            <a:miter lim="800000"/>
            <a:headEnd type="none" w="sm" len="sm"/>
            <a:tailEnd type="none" w="sm" len="sm"/>
          </a:ln>
          <a:effectLst/>
        </p:spPr>
        <p:txBody>
          <a:bodyPr>
            <a:spAutoFit/>
          </a:bodyPr>
          <a:lstStyle/>
          <a:p>
            <a:pPr marL="457200" indent="-457200">
              <a:lnSpc>
                <a:spcPct val="90000"/>
              </a:lnSpc>
              <a:spcBef>
                <a:spcPct val="20000"/>
              </a:spcBef>
              <a:buClr>
                <a:schemeClr val="tx2"/>
              </a:buClr>
              <a:buFont typeface="Wingdings" pitchFamily="2" charset="2"/>
              <a:buNone/>
            </a:pPr>
            <a:r>
              <a:rPr lang="de-DE" sz="1800"/>
              <a:t>Schutz der erfinderischen, gewerbl. Leistung</a:t>
            </a:r>
          </a:p>
        </p:txBody>
      </p:sp>
      <p:sp>
        <p:nvSpPr>
          <p:cNvPr id="32799" name="Rectangle 31"/>
          <p:cNvSpPr>
            <a:spLocks noChangeArrowheads="1"/>
          </p:cNvSpPr>
          <p:nvPr/>
        </p:nvSpPr>
        <p:spPr bwMode="auto">
          <a:xfrm>
            <a:off x="4419600" y="5867400"/>
            <a:ext cx="4724400" cy="587375"/>
          </a:xfrm>
          <a:prstGeom prst="rect">
            <a:avLst/>
          </a:prstGeom>
          <a:noFill/>
          <a:ln w="12700">
            <a:noFill/>
            <a:miter lim="800000"/>
            <a:headEnd type="none" w="sm" len="sm"/>
            <a:tailEnd type="none" w="sm" len="sm"/>
          </a:ln>
          <a:effectLst/>
        </p:spPr>
        <p:txBody>
          <a:bodyPr>
            <a:spAutoFit/>
          </a:bodyPr>
          <a:lstStyle/>
          <a:p>
            <a:pPr marL="457200" indent="-457200">
              <a:lnSpc>
                <a:spcPct val="90000"/>
              </a:lnSpc>
              <a:spcBef>
                <a:spcPct val="20000"/>
              </a:spcBef>
              <a:buClr>
                <a:schemeClr val="tx2"/>
              </a:buClr>
              <a:buFont typeface="Wingdings" pitchFamily="2" charset="2"/>
              <a:buNone/>
            </a:pPr>
            <a:r>
              <a:rPr lang="de-DE" sz="1800"/>
              <a:t>Schutz der erf. gewerbl. Leistung a.d. Geb. der Technik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32770"/>
                                        </p:tgtEl>
                                        <p:attrNameLst>
                                          <p:attrName>style.visibility</p:attrName>
                                        </p:attrNameLst>
                                      </p:cBhvr>
                                      <p:to>
                                        <p:strVal val="visible"/>
                                      </p:to>
                                    </p:set>
                                    <p:animEffect transition="in" filter="dissolve">
                                      <p:cBhvr>
                                        <p:cTn id="7" dur="500"/>
                                        <p:tgtEl>
                                          <p:spTgt spid="3277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2771"/>
                                        </p:tgtEl>
                                        <p:attrNameLst>
                                          <p:attrName>style.visibility</p:attrName>
                                        </p:attrNameLst>
                                      </p:cBhvr>
                                      <p:to>
                                        <p:strVal val="visible"/>
                                      </p:to>
                                    </p:set>
                                    <p:animEffect transition="in" filter="dissolve">
                                      <p:cBhvr>
                                        <p:cTn id="12" dur="500"/>
                                        <p:tgtEl>
                                          <p:spTgt spid="32771"/>
                                        </p:tgtEl>
                                      </p:cBhvr>
                                    </p:animEffect>
                                  </p:childTnLst>
                                </p:cTn>
                              </p:par>
                            </p:childTnLst>
                          </p:cTn>
                        </p:par>
                        <p:par>
                          <p:cTn id="13" fill="hold">
                            <p:stCondLst>
                              <p:cond delay="500"/>
                            </p:stCondLst>
                            <p:childTnLst>
                              <p:par>
                                <p:cTn id="14" presetID="9" presetClass="entr" presetSubtype="0" fill="hold" grpId="0" nodeType="afterEffect">
                                  <p:stCondLst>
                                    <p:cond delay="0"/>
                                  </p:stCondLst>
                                  <p:childTnLst>
                                    <p:set>
                                      <p:cBhvr>
                                        <p:cTn id="15" dur="1" fill="hold">
                                          <p:stCondLst>
                                            <p:cond delay="0"/>
                                          </p:stCondLst>
                                        </p:cTn>
                                        <p:tgtEl>
                                          <p:spTgt spid="32777"/>
                                        </p:tgtEl>
                                        <p:attrNameLst>
                                          <p:attrName>style.visibility</p:attrName>
                                        </p:attrNameLst>
                                      </p:cBhvr>
                                      <p:to>
                                        <p:strVal val="visible"/>
                                      </p:to>
                                    </p:set>
                                    <p:animEffect transition="in" filter="dissolve">
                                      <p:cBhvr>
                                        <p:cTn id="16" dur="500"/>
                                        <p:tgtEl>
                                          <p:spTgt spid="32777"/>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32778"/>
                                        </p:tgtEl>
                                        <p:attrNameLst>
                                          <p:attrName>style.visibility</p:attrName>
                                        </p:attrNameLst>
                                      </p:cBhvr>
                                      <p:to>
                                        <p:strVal val="visible"/>
                                      </p:to>
                                    </p:set>
                                    <p:animEffect transition="in" filter="dissolve">
                                      <p:cBhvr>
                                        <p:cTn id="21" dur="500"/>
                                        <p:tgtEl>
                                          <p:spTgt spid="32778"/>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32779"/>
                                        </p:tgtEl>
                                        <p:attrNameLst>
                                          <p:attrName>style.visibility</p:attrName>
                                        </p:attrNameLst>
                                      </p:cBhvr>
                                      <p:to>
                                        <p:strVal val="visible"/>
                                      </p:to>
                                    </p:set>
                                    <p:animEffect transition="in" filter="dissolve">
                                      <p:cBhvr>
                                        <p:cTn id="26" dur="500"/>
                                        <p:tgtEl>
                                          <p:spTgt spid="32779"/>
                                        </p:tgtEl>
                                      </p:cBhvr>
                                    </p:animEffect>
                                  </p:childTnLst>
                                </p:cTn>
                              </p:par>
                            </p:childTnLst>
                          </p:cTn>
                        </p:par>
                        <p:par>
                          <p:cTn id="27" fill="hold">
                            <p:stCondLst>
                              <p:cond delay="500"/>
                            </p:stCondLst>
                            <p:childTnLst>
                              <p:par>
                                <p:cTn id="28" presetID="9" presetClass="entr" presetSubtype="0" fill="hold" grpId="0" nodeType="afterEffect">
                                  <p:stCondLst>
                                    <p:cond delay="0"/>
                                  </p:stCondLst>
                                  <p:childTnLst>
                                    <p:set>
                                      <p:cBhvr>
                                        <p:cTn id="29" dur="1" fill="hold">
                                          <p:stCondLst>
                                            <p:cond delay="0"/>
                                          </p:stCondLst>
                                        </p:cTn>
                                        <p:tgtEl>
                                          <p:spTgt spid="32786"/>
                                        </p:tgtEl>
                                        <p:attrNameLst>
                                          <p:attrName>style.visibility</p:attrName>
                                        </p:attrNameLst>
                                      </p:cBhvr>
                                      <p:to>
                                        <p:strVal val="visible"/>
                                      </p:to>
                                    </p:set>
                                    <p:animEffect transition="in" filter="dissolve">
                                      <p:cBhvr>
                                        <p:cTn id="30" dur="500"/>
                                        <p:tgtEl>
                                          <p:spTgt spid="32786"/>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32793"/>
                                        </p:tgtEl>
                                        <p:attrNameLst>
                                          <p:attrName>style.visibility</p:attrName>
                                        </p:attrNameLst>
                                      </p:cBhvr>
                                      <p:to>
                                        <p:strVal val="visible"/>
                                      </p:to>
                                    </p:set>
                                    <p:animEffect transition="in" filter="dissolve">
                                      <p:cBhvr>
                                        <p:cTn id="35" dur="500"/>
                                        <p:tgtEl>
                                          <p:spTgt spid="32793"/>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32780"/>
                                        </p:tgtEl>
                                        <p:attrNameLst>
                                          <p:attrName>style.visibility</p:attrName>
                                        </p:attrNameLst>
                                      </p:cBhvr>
                                      <p:to>
                                        <p:strVal val="visible"/>
                                      </p:to>
                                    </p:set>
                                    <p:animEffect transition="in" filter="dissolve">
                                      <p:cBhvr>
                                        <p:cTn id="40" dur="500"/>
                                        <p:tgtEl>
                                          <p:spTgt spid="32780"/>
                                        </p:tgtEl>
                                      </p:cBhvr>
                                    </p:animEffect>
                                  </p:childTnLst>
                                </p:cTn>
                              </p:par>
                            </p:childTnLst>
                          </p:cTn>
                        </p:par>
                        <p:par>
                          <p:cTn id="41" fill="hold">
                            <p:stCondLst>
                              <p:cond delay="500"/>
                            </p:stCondLst>
                            <p:childTnLst>
                              <p:par>
                                <p:cTn id="42" presetID="9" presetClass="entr" presetSubtype="0" fill="hold" grpId="0" nodeType="afterEffect">
                                  <p:stCondLst>
                                    <p:cond delay="0"/>
                                  </p:stCondLst>
                                  <p:childTnLst>
                                    <p:set>
                                      <p:cBhvr>
                                        <p:cTn id="43" dur="1" fill="hold">
                                          <p:stCondLst>
                                            <p:cond delay="0"/>
                                          </p:stCondLst>
                                        </p:cTn>
                                        <p:tgtEl>
                                          <p:spTgt spid="32787"/>
                                        </p:tgtEl>
                                        <p:attrNameLst>
                                          <p:attrName>style.visibility</p:attrName>
                                        </p:attrNameLst>
                                      </p:cBhvr>
                                      <p:to>
                                        <p:strVal val="visible"/>
                                      </p:to>
                                    </p:set>
                                    <p:animEffect transition="in" filter="dissolve">
                                      <p:cBhvr>
                                        <p:cTn id="44" dur="500"/>
                                        <p:tgtEl>
                                          <p:spTgt spid="32787"/>
                                        </p:tgtEl>
                                      </p:cBhvr>
                                    </p:animEffect>
                                  </p:childTnLst>
                                </p:cTn>
                              </p:par>
                            </p:childTnLst>
                          </p:cTn>
                        </p:par>
                      </p:childTnLst>
                    </p:cTn>
                  </p:par>
                  <p:par>
                    <p:cTn id="45" fill="hold">
                      <p:stCondLst>
                        <p:cond delay="indefinite"/>
                      </p:stCondLst>
                      <p:childTnLst>
                        <p:par>
                          <p:cTn id="46" fill="hold">
                            <p:stCondLst>
                              <p:cond delay="0"/>
                            </p:stCondLst>
                            <p:childTnLst>
                              <p:par>
                                <p:cTn id="47" presetID="9" presetClass="entr" presetSubtype="0" fill="hold" grpId="0" nodeType="clickEffect">
                                  <p:stCondLst>
                                    <p:cond delay="0"/>
                                  </p:stCondLst>
                                  <p:childTnLst>
                                    <p:set>
                                      <p:cBhvr>
                                        <p:cTn id="48" dur="1" fill="hold">
                                          <p:stCondLst>
                                            <p:cond delay="0"/>
                                          </p:stCondLst>
                                        </p:cTn>
                                        <p:tgtEl>
                                          <p:spTgt spid="32794"/>
                                        </p:tgtEl>
                                        <p:attrNameLst>
                                          <p:attrName>style.visibility</p:attrName>
                                        </p:attrNameLst>
                                      </p:cBhvr>
                                      <p:to>
                                        <p:strVal val="visible"/>
                                      </p:to>
                                    </p:set>
                                    <p:animEffect transition="in" filter="dissolve">
                                      <p:cBhvr>
                                        <p:cTn id="49" dur="500"/>
                                        <p:tgtEl>
                                          <p:spTgt spid="32794"/>
                                        </p:tgtEl>
                                      </p:cBhvr>
                                    </p:animEffect>
                                  </p:childTnLst>
                                </p:cTn>
                              </p:par>
                            </p:childTnLst>
                          </p:cTn>
                        </p:par>
                      </p:childTnLst>
                    </p:cTn>
                  </p:par>
                  <p:par>
                    <p:cTn id="50" fill="hold">
                      <p:stCondLst>
                        <p:cond delay="indefinite"/>
                      </p:stCondLst>
                      <p:childTnLst>
                        <p:par>
                          <p:cTn id="51" fill="hold">
                            <p:stCondLst>
                              <p:cond delay="0"/>
                            </p:stCondLst>
                            <p:childTnLst>
                              <p:par>
                                <p:cTn id="52" presetID="9" presetClass="entr" presetSubtype="0" fill="hold" grpId="0" nodeType="clickEffect">
                                  <p:stCondLst>
                                    <p:cond delay="0"/>
                                  </p:stCondLst>
                                  <p:childTnLst>
                                    <p:set>
                                      <p:cBhvr>
                                        <p:cTn id="53" dur="1" fill="hold">
                                          <p:stCondLst>
                                            <p:cond delay="0"/>
                                          </p:stCondLst>
                                        </p:cTn>
                                        <p:tgtEl>
                                          <p:spTgt spid="32781"/>
                                        </p:tgtEl>
                                        <p:attrNameLst>
                                          <p:attrName>style.visibility</p:attrName>
                                        </p:attrNameLst>
                                      </p:cBhvr>
                                      <p:to>
                                        <p:strVal val="visible"/>
                                      </p:to>
                                    </p:set>
                                    <p:animEffect transition="in" filter="dissolve">
                                      <p:cBhvr>
                                        <p:cTn id="54" dur="500"/>
                                        <p:tgtEl>
                                          <p:spTgt spid="32781"/>
                                        </p:tgtEl>
                                      </p:cBhvr>
                                    </p:animEffect>
                                  </p:childTnLst>
                                </p:cTn>
                              </p:par>
                            </p:childTnLst>
                          </p:cTn>
                        </p:par>
                        <p:par>
                          <p:cTn id="55" fill="hold">
                            <p:stCondLst>
                              <p:cond delay="500"/>
                            </p:stCondLst>
                            <p:childTnLst>
                              <p:par>
                                <p:cTn id="56" presetID="9" presetClass="entr" presetSubtype="0" fill="hold" grpId="0" nodeType="afterEffect">
                                  <p:stCondLst>
                                    <p:cond delay="0"/>
                                  </p:stCondLst>
                                  <p:childTnLst>
                                    <p:set>
                                      <p:cBhvr>
                                        <p:cTn id="57" dur="1" fill="hold">
                                          <p:stCondLst>
                                            <p:cond delay="0"/>
                                          </p:stCondLst>
                                        </p:cTn>
                                        <p:tgtEl>
                                          <p:spTgt spid="32788"/>
                                        </p:tgtEl>
                                        <p:attrNameLst>
                                          <p:attrName>style.visibility</p:attrName>
                                        </p:attrNameLst>
                                      </p:cBhvr>
                                      <p:to>
                                        <p:strVal val="visible"/>
                                      </p:to>
                                    </p:set>
                                    <p:animEffect transition="in" filter="dissolve">
                                      <p:cBhvr>
                                        <p:cTn id="58" dur="500"/>
                                        <p:tgtEl>
                                          <p:spTgt spid="32788"/>
                                        </p:tgtEl>
                                      </p:cBhvr>
                                    </p:animEffect>
                                  </p:childTnLst>
                                </p:cTn>
                              </p:par>
                            </p:childTnLst>
                          </p:cTn>
                        </p:par>
                      </p:childTnLst>
                    </p:cTn>
                  </p:par>
                  <p:par>
                    <p:cTn id="59" fill="hold">
                      <p:stCondLst>
                        <p:cond delay="indefinite"/>
                      </p:stCondLst>
                      <p:childTnLst>
                        <p:par>
                          <p:cTn id="60" fill="hold">
                            <p:stCondLst>
                              <p:cond delay="0"/>
                            </p:stCondLst>
                            <p:childTnLst>
                              <p:par>
                                <p:cTn id="61" presetID="9" presetClass="entr" presetSubtype="0" fill="hold" grpId="0" nodeType="clickEffect">
                                  <p:stCondLst>
                                    <p:cond delay="0"/>
                                  </p:stCondLst>
                                  <p:childTnLst>
                                    <p:set>
                                      <p:cBhvr>
                                        <p:cTn id="62" dur="1" fill="hold">
                                          <p:stCondLst>
                                            <p:cond delay="0"/>
                                          </p:stCondLst>
                                        </p:cTn>
                                        <p:tgtEl>
                                          <p:spTgt spid="32795"/>
                                        </p:tgtEl>
                                        <p:attrNameLst>
                                          <p:attrName>style.visibility</p:attrName>
                                        </p:attrNameLst>
                                      </p:cBhvr>
                                      <p:to>
                                        <p:strVal val="visible"/>
                                      </p:to>
                                    </p:set>
                                    <p:animEffect transition="in" filter="dissolve">
                                      <p:cBhvr>
                                        <p:cTn id="63" dur="500"/>
                                        <p:tgtEl>
                                          <p:spTgt spid="32795"/>
                                        </p:tgtEl>
                                      </p:cBhvr>
                                    </p:animEffect>
                                  </p:childTnLst>
                                </p:cTn>
                              </p:par>
                            </p:childTnLst>
                          </p:cTn>
                        </p:par>
                      </p:childTnLst>
                    </p:cTn>
                  </p:par>
                  <p:par>
                    <p:cTn id="64" fill="hold">
                      <p:stCondLst>
                        <p:cond delay="indefinite"/>
                      </p:stCondLst>
                      <p:childTnLst>
                        <p:par>
                          <p:cTn id="65" fill="hold">
                            <p:stCondLst>
                              <p:cond delay="0"/>
                            </p:stCondLst>
                            <p:childTnLst>
                              <p:par>
                                <p:cTn id="66" presetID="9" presetClass="entr" presetSubtype="0" fill="hold" grpId="0" nodeType="clickEffect">
                                  <p:stCondLst>
                                    <p:cond delay="0"/>
                                  </p:stCondLst>
                                  <p:childTnLst>
                                    <p:set>
                                      <p:cBhvr>
                                        <p:cTn id="67" dur="1" fill="hold">
                                          <p:stCondLst>
                                            <p:cond delay="0"/>
                                          </p:stCondLst>
                                        </p:cTn>
                                        <p:tgtEl>
                                          <p:spTgt spid="32782"/>
                                        </p:tgtEl>
                                        <p:attrNameLst>
                                          <p:attrName>style.visibility</p:attrName>
                                        </p:attrNameLst>
                                      </p:cBhvr>
                                      <p:to>
                                        <p:strVal val="visible"/>
                                      </p:to>
                                    </p:set>
                                    <p:animEffect transition="in" filter="dissolve">
                                      <p:cBhvr>
                                        <p:cTn id="68" dur="500"/>
                                        <p:tgtEl>
                                          <p:spTgt spid="32782"/>
                                        </p:tgtEl>
                                      </p:cBhvr>
                                    </p:animEffect>
                                  </p:childTnLst>
                                </p:cTn>
                              </p:par>
                            </p:childTnLst>
                          </p:cTn>
                        </p:par>
                        <p:par>
                          <p:cTn id="69" fill="hold">
                            <p:stCondLst>
                              <p:cond delay="500"/>
                            </p:stCondLst>
                            <p:childTnLst>
                              <p:par>
                                <p:cTn id="70" presetID="9" presetClass="entr" presetSubtype="0" fill="hold" grpId="0" nodeType="afterEffect">
                                  <p:stCondLst>
                                    <p:cond delay="0"/>
                                  </p:stCondLst>
                                  <p:childTnLst>
                                    <p:set>
                                      <p:cBhvr>
                                        <p:cTn id="71" dur="1" fill="hold">
                                          <p:stCondLst>
                                            <p:cond delay="0"/>
                                          </p:stCondLst>
                                        </p:cTn>
                                        <p:tgtEl>
                                          <p:spTgt spid="32789"/>
                                        </p:tgtEl>
                                        <p:attrNameLst>
                                          <p:attrName>style.visibility</p:attrName>
                                        </p:attrNameLst>
                                      </p:cBhvr>
                                      <p:to>
                                        <p:strVal val="visible"/>
                                      </p:to>
                                    </p:set>
                                    <p:animEffect transition="in" filter="dissolve">
                                      <p:cBhvr>
                                        <p:cTn id="72" dur="500"/>
                                        <p:tgtEl>
                                          <p:spTgt spid="32789"/>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ntr" presetSubtype="0" fill="hold" grpId="0" nodeType="clickEffect">
                                  <p:stCondLst>
                                    <p:cond delay="0"/>
                                  </p:stCondLst>
                                  <p:childTnLst>
                                    <p:set>
                                      <p:cBhvr>
                                        <p:cTn id="76" dur="1" fill="hold">
                                          <p:stCondLst>
                                            <p:cond delay="0"/>
                                          </p:stCondLst>
                                        </p:cTn>
                                        <p:tgtEl>
                                          <p:spTgt spid="32796"/>
                                        </p:tgtEl>
                                        <p:attrNameLst>
                                          <p:attrName>style.visibility</p:attrName>
                                        </p:attrNameLst>
                                      </p:cBhvr>
                                      <p:to>
                                        <p:strVal val="visible"/>
                                      </p:to>
                                    </p:set>
                                    <p:animEffect transition="in" filter="dissolve">
                                      <p:cBhvr>
                                        <p:cTn id="77" dur="500"/>
                                        <p:tgtEl>
                                          <p:spTgt spid="32796"/>
                                        </p:tgtEl>
                                      </p:cBhvr>
                                    </p:animEffect>
                                  </p:childTnLst>
                                </p:cTn>
                              </p:par>
                            </p:childTnLst>
                          </p:cTn>
                        </p:par>
                      </p:childTnLst>
                    </p:cTn>
                  </p:par>
                  <p:par>
                    <p:cTn id="78" fill="hold">
                      <p:stCondLst>
                        <p:cond delay="indefinite"/>
                      </p:stCondLst>
                      <p:childTnLst>
                        <p:par>
                          <p:cTn id="79" fill="hold">
                            <p:stCondLst>
                              <p:cond delay="0"/>
                            </p:stCondLst>
                            <p:childTnLst>
                              <p:par>
                                <p:cTn id="80" presetID="9" presetClass="entr" presetSubtype="0" fill="hold" grpId="0" nodeType="clickEffect">
                                  <p:stCondLst>
                                    <p:cond delay="0"/>
                                  </p:stCondLst>
                                  <p:childTnLst>
                                    <p:set>
                                      <p:cBhvr>
                                        <p:cTn id="81" dur="1" fill="hold">
                                          <p:stCondLst>
                                            <p:cond delay="0"/>
                                          </p:stCondLst>
                                        </p:cTn>
                                        <p:tgtEl>
                                          <p:spTgt spid="32783"/>
                                        </p:tgtEl>
                                        <p:attrNameLst>
                                          <p:attrName>style.visibility</p:attrName>
                                        </p:attrNameLst>
                                      </p:cBhvr>
                                      <p:to>
                                        <p:strVal val="visible"/>
                                      </p:to>
                                    </p:set>
                                    <p:animEffect transition="in" filter="dissolve">
                                      <p:cBhvr>
                                        <p:cTn id="82" dur="500"/>
                                        <p:tgtEl>
                                          <p:spTgt spid="32783"/>
                                        </p:tgtEl>
                                      </p:cBhvr>
                                    </p:animEffect>
                                  </p:childTnLst>
                                </p:cTn>
                              </p:par>
                            </p:childTnLst>
                          </p:cTn>
                        </p:par>
                        <p:par>
                          <p:cTn id="83" fill="hold">
                            <p:stCondLst>
                              <p:cond delay="500"/>
                            </p:stCondLst>
                            <p:childTnLst>
                              <p:par>
                                <p:cTn id="84" presetID="9" presetClass="entr" presetSubtype="0" fill="hold" grpId="0" nodeType="afterEffect">
                                  <p:stCondLst>
                                    <p:cond delay="0"/>
                                  </p:stCondLst>
                                  <p:childTnLst>
                                    <p:set>
                                      <p:cBhvr>
                                        <p:cTn id="85" dur="1" fill="hold">
                                          <p:stCondLst>
                                            <p:cond delay="0"/>
                                          </p:stCondLst>
                                        </p:cTn>
                                        <p:tgtEl>
                                          <p:spTgt spid="32790"/>
                                        </p:tgtEl>
                                        <p:attrNameLst>
                                          <p:attrName>style.visibility</p:attrName>
                                        </p:attrNameLst>
                                      </p:cBhvr>
                                      <p:to>
                                        <p:strVal val="visible"/>
                                      </p:to>
                                    </p:set>
                                    <p:animEffect transition="in" filter="dissolve">
                                      <p:cBhvr>
                                        <p:cTn id="86" dur="500"/>
                                        <p:tgtEl>
                                          <p:spTgt spid="32790"/>
                                        </p:tgtEl>
                                      </p:cBhvr>
                                    </p:animEffect>
                                  </p:childTnLst>
                                </p:cTn>
                              </p:par>
                            </p:childTnLst>
                          </p:cTn>
                        </p:par>
                      </p:childTnLst>
                    </p:cTn>
                  </p:par>
                  <p:par>
                    <p:cTn id="87" fill="hold">
                      <p:stCondLst>
                        <p:cond delay="indefinite"/>
                      </p:stCondLst>
                      <p:childTnLst>
                        <p:par>
                          <p:cTn id="88" fill="hold">
                            <p:stCondLst>
                              <p:cond delay="0"/>
                            </p:stCondLst>
                            <p:childTnLst>
                              <p:par>
                                <p:cTn id="89" presetID="9" presetClass="entr" presetSubtype="0" fill="hold" grpId="0" nodeType="clickEffect">
                                  <p:stCondLst>
                                    <p:cond delay="0"/>
                                  </p:stCondLst>
                                  <p:childTnLst>
                                    <p:set>
                                      <p:cBhvr>
                                        <p:cTn id="90" dur="1" fill="hold">
                                          <p:stCondLst>
                                            <p:cond delay="0"/>
                                          </p:stCondLst>
                                        </p:cTn>
                                        <p:tgtEl>
                                          <p:spTgt spid="32797"/>
                                        </p:tgtEl>
                                        <p:attrNameLst>
                                          <p:attrName>style.visibility</p:attrName>
                                        </p:attrNameLst>
                                      </p:cBhvr>
                                      <p:to>
                                        <p:strVal val="visible"/>
                                      </p:to>
                                    </p:set>
                                    <p:animEffect transition="in" filter="dissolve">
                                      <p:cBhvr>
                                        <p:cTn id="91" dur="500"/>
                                        <p:tgtEl>
                                          <p:spTgt spid="32797"/>
                                        </p:tgtEl>
                                      </p:cBhvr>
                                    </p:animEffect>
                                  </p:childTnLst>
                                </p:cTn>
                              </p:par>
                            </p:childTnLst>
                          </p:cTn>
                        </p:par>
                      </p:childTnLst>
                    </p:cTn>
                  </p:par>
                  <p:par>
                    <p:cTn id="92" fill="hold">
                      <p:stCondLst>
                        <p:cond delay="indefinite"/>
                      </p:stCondLst>
                      <p:childTnLst>
                        <p:par>
                          <p:cTn id="93" fill="hold">
                            <p:stCondLst>
                              <p:cond delay="0"/>
                            </p:stCondLst>
                            <p:childTnLst>
                              <p:par>
                                <p:cTn id="94" presetID="9" presetClass="entr" presetSubtype="0" fill="hold" grpId="0" nodeType="clickEffect">
                                  <p:stCondLst>
                                    <p:cond delay="0"/>
                                  </p:stCondLst>
                                  <p:childTnLst>
                                    <p:set>
                                      <p:cBhvr>
                                        <p:cTn id="95" dur="1" fill="hold">
                                          <p:stCondLst>
                                            <p:cond delay="0"/>
                                          </p:stCondLst>
                                        </p:cTn>
                                        <p:tgtEl>
                                          <p:spTgt spid="32784"/>
                                        </p:tgtEl>
                                        <p:attrNameLst>
                                          <p:attrName>style.visibility</p:attrName>
                                        </p:attrNameLst>
                                      </p:cBhvr>
                                      <p:to>
                                        <p:strVal val="visible"/>
                                      </p:to>
                                    </p:set>
                                    <p:animEffect transition="in" filter="dissolve">
                                      <p:cBhvr>
                                        <p:cTn id="96" dur="500"/>
                                        <p:tgtEl>
                                          <p:spTgt spid="32784"/>
                                        </p:tgtEl>
                                      </p:cBhvr>
                                    </p:animEffect>
                                  </p:childTnLst>
                                </p:cTn>
                              </p:par>
                            </p:childTnLst>
                          </p:cTn>
                        </p:par>
                        <p:par>
                          <p:cTn id="97" fill="hold">
                            <p:stCondLst>
                              <p:cond delay="500"/>
                            </p:stCondLst>
                            <p:childTnLst>
                              <p:par>
                                <p:cTn id="98" presetID="9" presetClass="entr" presetSubtype="0" fill="hold" grpId="0" nodeType="afterEffect">
                                  <p:stCondLst>
                                    <p:cond delay="0"/>
                                  </p:stCondLst>
                                  <p:childTnLst>
                                    <p:set>
                                      <p:cBhvr>
                                        <p:cTn id="99" dur="1" fill="hold">
                                          <p:stCondLst>
                                            <p:cond delay="0"/>
                                          </p:stCondLst>
                                        </p:cTn>
                                        <p:tgtEl>
                                          <p:spTgt spid="32791"/>
                                        </p:tgtEl>
                                        <p:attrNameLst>
                                          <p:attrName>style.visibility</p:attrName>
                                        </p:attrNameLst>
                                      </p:cBhvr>
                                      <p:to>
                                        <p:strVal val="visible"/>
                                      </p:to>
                                    </p:set>
                                    <p:animEffect transition="in" filter="dissolve">
                                      <p:cBhvr>
                                        <p:cTn id="100" dur="500"/>
                                        <p:tgtEl>
                                          <p:spTgt spid="32791"/>
                                        </p:tgtEl>
                                      </p:cBhvr>
                                    </p:animEffect>
                                  </p:childTnLst>
                                </p:cTn>
                              </p:par>
                            </p:childTnLst>
                          </p:cTn>
                        </p:par>
                      </p:childTnLst>
                    </p:cTn>
                  </p:par>
                  <p:par>
                    <p:cTn id="101" fill="hold">
                      <p:stCondLst>
                        <p:cond delay="indefinite"/>
                      </p:stCondLst>
                      <p:childTnLst>
                        <p:par>
                          <p:cTn id="102" fill="hold">
                            <p:stCondLst>
                              <p:cond delay="0"/>
                            </p:stCondLst>
                            <p:childTnLst>
                              <p:par>
                                <p:cTn id="103" presetID="9" presetClass="entr" presetSubtype="0" fill="hold" grpId="0" nodeType="clickEffect">
                                  <p:stCondLst>
                                    <p:cond delay="0"/>
                                  </p:stCondLst>
                                  <p:childTnLst>
                                    <p:set>
                                      <p:cBhvr>
                                        <p:cTn id="104" dur="1" fill="hold">
                                          <p:stCondLst>
                                            <p:cond delay="0"/>
                                          </p:stCondLst>
                                        </p:cTn>
                                        <p:tgtEl>
                                          <p:spTgt spid="32798"/>
                                        </p:tgtEl>
                                        <p:attrNameLst>
                                          <p:attrName>style.visibility</p:attrName>
                                        </p:attrNameLst>
                                      </p:cBhvr>
                                      <p:to>
                                        <p:strVal val="visible"/>
                                      </p:to>
                                    </p:set>
                                    <p:animEffect transition="in" filter="dissolve">
                                      <p:cBhvr>
                                        <p:cTn id="105" dur="500"/>
                                        <p:tgtEl>
                                          <p:spTgt spid="32798"/>
                                        </p:tgtEl>
                                      </p:cBhvr>
                                    </p:animEffect>
                                  </p:childTnLst>
                                </p:cTn>
                              </p:par>
                            </p:childTnLst>
                          </p:cTn>
                        </p:par>
                      </p:childTnLst>
                    </p:cTn>
                  </p:par>
                  <p:par>
                    <p:cTn id="106" fill="hold">
                      <p:stCondLst>
                        <p:cond delay="indefinite"/>
                      </p:stCondLst>
                      <p:childTnLst>
                        <p:par>
                          <p:cTn id="107" fill="hold">
                            <p:stCondLst>
                              <p:cond delay="0"/>
                            </p:stCondLst>
                            <p:childTnLst>
                              <p:par>
                                <p:cTn id="108" presetID="9" presetClass="entr" presetSubtype="0" fill="hold" grpId="0" nodeType="clickEffect">
                                  <p:stCondLst>
                                    <p:cond delay="0"/>
                                  </p:stCondLst>
                                  <p:childTnLst>
                                    <p:set>
                                      <p:cBhvr>
                                        <p:cTn id="109" dur="1" fill="hold">
                                          <p:stCondLst>
                                            <p:cond delay="0"/>
                                          </p:stCondLst>
                                        </p:cTn>
                                        <p:tgtEl>
                                          <p:spTgt spid="32785"/>
                                        </p:tgtEl>
                                        <p:attrNameLst>
                                          <p:attrName>style.visibility</p:attrName>
                                        </p:attrNameLst>
                                      </p:cBhvr>
                                      <p:to>
                                        <p:strVal val="visible"/>
                                      </p:to>
                                    </p:set>
                                    <p:animEffect transition="in" filter="dissolve">
                                      <p:cBhvr>
                                        <p:cTn id="110" dur="500"/>
                                        <p:tgtEl>
                                          <p:spTgt spid="32785"/>
                                        </p:tgtEl>
                                      </p:cBhvr>
                                    </p:animEffect>
                                  </p:childTnLst>
                                </p:cTn>
                              </p:par>
                            </p:childTnLst>
                          </p:cTn>
                        </p:par>
                        <p:par>
                          <p:cTn id="111" fill="hold">
                            <p:stCondLst>
                              <p:cond delay="500"/>
                            </p:stCondLst>
                            <p:childTnLst>
                              <p:par>
                                <p:cTn id="112" presetID="9" presetClass="entr" presetSubtype="0" fill="hold" grpId="0" nodeType="afterEffect">
                                  <p:stCondLst>
                                    <p:cond delay="0"/>
                                  </p:stCondLst>
                                  <p:childTnLst>
                                    <p:set>
                                      <p:cBhvr>
                                        <p:cTn id="113" dur="1" fill="hold">
                                          <p:stCondLst>
                                            <p:cond delay="0"/>
                                          </p:stCondLst>
                                        </p:cTn>
                                        <p:tgtEl>
                                          <p:spTgt spid="32792"/>
                                        </p:tgtEl>
                                        <p:attrNameLst>
                                          <p:attrName>style.visibility</p:attrName>
                                        </p:attrNameLst>
                                      </p:cBhvr>
                                      <p:to>
                                        <p:strVal val="visible"/>
                                      </p:to>
                                    </p:set>
                                    <p:animEffect transition="in" filter="dissolve">
                                      <p:cBhvr>
                                        <p:cTn id="114" dur="500"/>
                                        <p:tgtEl>
                                          <p:spTgt spid="32792"/>
                                        </p:tgtEl>
                                      </p:cBhvr>
                                    </p:animEffect>
                                  </p:childTnLst>
                                </p:cTn>
                              </p:par>
                            </p:childTnLst>
                          </p:cTn>
                        </p:par>
                      </p:childTnLst>
                    </p:cTn>
                  </p:par>
                  <p:par>
                    <p:cTn id="115" fill="hold">
                      <p:stCondLst>
                        <p:cond delay="indefinite"/>
                      </p:stCondLst>
                      <p:childTnLst>
                        <p:par>
                          <p:cTn id="116" fill="hold">
                            <p:stCondLst>
                              <p:cond delay="0"/>
                            </p:stCondLst>
                            <p:childTnLst>
                              <p:par>
                                <p:cTn id="117" presetID="9" presetClass="entr" presetSubtype="0" fill="hold" grpId="0" nodeType="clickEffect">
                                  <p:stCondLst>
                                    <p:cond delay="0"/>
                                  </p:stCondLst>
                                  <p:childTnLst>
                                    <p:set>
                                      <p:cBhvr>
                                        <p:cTn id="118" dur="1" fill="hold">
                                          <p:stCondLst>
                                            <p:cond delay="0"/>
                                          </p:stCondLst>
                                        </p:cTn>
                                        <p:tgtEl>
                                          <p:spTgt spid="32799"/>
                                        </p:tgtEl>
                                        <p:attrNameLst>
                                          <p:attrName>style.visibility</p:attrName>
                                        </p:attrNameLst>
                                      </p:cBhvr>
                                      <p:to>
                                        <p:strVal val="visible"/>
                                      </p:to>
                                    </p:set>
                                    <p:animEffect transition="in" filter="dissolve">
                                      <p:cBhvr>
                                        <p:cTn id="119" dur="500"/>
                                        <p:tgtEl>
                                          <p:spTgt spid="327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P spid="32771" grpId="0" autoUpdateAnimBg="0"/>
      <p:bldP spid="32777" grpId="0" autoUpdateAnimBg="0"/>
      <p:bldP spid="32778" grpId="0" autoUpdateAnimBg="0"/>
      <p:bldP spid="32779" grpId="0" autoUpdateAnimBg="0"/>
      <p:bldP spid="32780" grpId="0" autoUpdateAnimBg="0"/>
      <p:bldP spid="32781" grpId="0" autoUpdateAnimBg="0"/>
      <p:bldP spid="32782" grpId="0" autoUpdateAnimBg="0"/>
      <p:bldP spid="32783" grpId="0" autoUpdateAnimBg="0"/>
      <p:bldP spid="32784" grpId="0" autoUpdateAnimBg="0"/>
      <p:bldP spid="32785" grpId="0" autoUpdateAnimBg="0"/>
      <p:bldP spid="32786" grpId="0" autoUpdateAnimBg="0"/>
      <p:bldP spid="32787" grpId="0" autoUpdateAnimBg="0"/>
      <p:bldP spid="32788" grpId="0" autoUpdateAnimBg="0"/>
      <p:bldP spid="32789" grpId="0" autoUpdateAnimBg="0"/>
      <p:bldP spid="32790" grpId="0" autoUpdateAnimBg="0"/>
      <p:bldP spid="32791" grpId="0" autoUpdateAnimBg="0"/>
      <p:bldP spid="32792" grpId="0" autoUpdateAnimBg="0"/>
      <p:bldP spid="32793" grpId="0" autoUpdateAnimBg="0"/>
      <p:bldP spid="32794" grpId="0" autoUpdateAnimBg="0"/>
      <p:bldP spid="32795" grpId="0" autoUpdateAnimBg="0"/>
      <p:bldP spid="32796" grpId="0" autoUpdateAnimBg="0"/>
      <p:bldP spid="32797" grpId="0" autoUpdateAnimBg="0"/>
      <p:bldP spid="32798" grpId="0" autoUpdateAnimBg="0"/>
      <p:bldP spid="32799"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normAutofit fontScale="90000"/>
          </a:bodyPr>
          <a:lstStyle/>
          <a:p>
            <a:r>
              <a:rPr lang="de-DE" smtClean="0"/>
              <a:t>Überblick – System des Wettbewerbsrechts</a:t>
            </a:r>
            <a:endParaRPr lang="de-DE" dirty="0"/>
          </a:p>
        </p:txBody>
      </p:sp>
      <p:sp>
        <p:nvSpPr>
          <p:cNvPr id="4" name="Datumsplatzhalter 3"/>
          <p:cNvSpPr>
            <a:spLocks noGrp="1"/>
          </p:cNvSpPr>
          <p:nvPr>
            <p:ph type="dt" sz="half"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 RA M. Hoffmann - www.ra-michael-hoffmann.de</a:t>
            </a:r>
            <a:endParaRPr lang="de-DE"/>
          </a:p>
        </p:txBody>
      </p:sp>
      <p:sp>
        <p:nvSpPr>
          <p:cNvPr id="6" name="Foliennummernplatzhalter 5"/>
          <p:cNvSpPr>
            <a:spLocks noGrp="1"/>
          </p:cNvSpPr>
          <p:nvPr>
            <p:ph type="sldNum" sz="quarter" idx="12"/>
          </p:nvPr>
        </p:nvSpPr>
        <p:spPr/>
        <p:txBody>
          <a:bodyPr/>
          <a:lstStyle/>
          <a:p>
            <a:fld id="{EA0EAE84-AE7F-4D90-B0AA-3E315258E24D}" type="slidenum">
              <a:rPr lang="de-DE" smtClean="0"/>
              <a:pPr/>
              <a:t>14</a:t>
            </a:fld>
            <a:endParaRPr lang="de-DE"/>
          </a:p>
        </p:txBody>
      </p:sp>
      <p:sp>
        <p:nvSpPr>
          <p:cNvPr id="54275" name="Rectangle 3"/>
          <p:cNvSpPr>
            <a:spLocks noGrp="1" noChangeArrowheads="1"/>
          </p:cNvSpPr>
          <p:nvPr>
            <p:ph sz="quarter" idx="1"/>
          </p:nvPr>
        </p:nvSpPr>
        <p:spPr/>
        <p:txBody>
          <a:bodyPr/>
          <a:lstStyle/>
          <a:p>
            <a:r>
              <a:rPr lang="de-DE" smtClean="0"/>
              <a:t>Definition</a:t>
            </a:r>
          </a:p>
          <a:p>
            <a:r>
              <a:rPr lang="de-DE" smtClean="0"/>
              <a:t>Abgrenzung Privat – öffentliches Recht</a:t>
            </a:r>
          </a:p>
          <a:p>
            <a:pPr lvl="1"/>
            <a:r>
              <a:rPr lang="de-DE" smtClean="0"/>
              <a:t>Wofür brauche ich was? </a:t>
            </a:r>
          </a:p>
          <a:p>
            <a:pPr lvl="2"/>
            <a:r>
              <a:rPr lang="de-DE" smtClean="0"/>
              <a:t>Grundsätzliches Verbot von Kartellen</a:t>
            </a:r>
          </a:p>
          <a:p>
            <a:pPr lvl="2"/>
            <a:r>
              <a:rPr lang="de-DE" smtClean="0"/>
              <a:t>Überschneidungen sind jedoch möglich</a:t>
            </a:r>
          </a:p>
          <a:p>
            <a:pPr lvl="1"/>
            <a:r>
              <a:rPr lang="de-DE" smtClean="0"/>
              <a:t>Wo ist der Unterschied?</a:t>
            </a:r>
          </a:p>
          <a:p>
            <a:pPr lvl="2"/>
            <a:r>
              <a:rPr lang="de-DE" smtClean="0"/>
              <a:t>Erwirken von Grundlagen und </a:t>
            </a:r>
          </a:p>
          <a:p>
            <a:pPr lvl="2"/>
            <a:r>
              <a:rPr lang="de-DE" smtClean="0"/>
              <a:t>Durchsetzung der Grundlagen </a:t>
            </a:r>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4274"/>
                                        </p:tgtEl>
                                        <p:attrNameLst>
                                          <p:attrName>style.visibility</p:attrName>
                                        </p:attrNameLst>
                                      </p:cBhvr>
                                      <p:to>
                                        <p:strVal val="visible"/>
                                      </p:to>
                                    </p:set>
                                    <p:animEffect transition="in" filter="dissolve">
                                      <p:cBhvr>
                                        <p:cTn id="7" dur="500"/>
                                        <p:tgtEl>
                                          <p:spTgt spid="5427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4275">
                                            <p:txEl>
                                              <p:pRg st="0" end="0"/>
                                            </p:txEl>
                                          </p:spTgt>
                                        </p:tgtEl>
                                        <p:attrNameLst>
                                          <p:attrName>style.visibility</p:attrName>
                                        </p:attrNameLst>
                                      </p:cBhvr>
                                      <p:to>
                                        <p:strVal val="visible"/>
                                      </p:to>
                                    </p:set>
                                    <p:animEffect transition="in" filter="dissolve">
                                      <p:cBhvr>
                                        <p:cTn id="12" dur="500"/>
                                        <p:tgtEl>
                                          <p:spTgt spid="5427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4275">
                                            <p:txEl>
                                              <p:pRg st="1" end="1"/>
                                            </p:txEl>
                                          </p:spTgt>
                                        </p:tgtEl>
                                        <p:attrNameLst>
                                          <p:attrName>style.visibility</p:attrName>
                                        </p:attrNameLst>
                                      </p:cBhvr>
                                      <p:to>
                                        <p:strVal val="visible"/>
                                      </p:to>
                                    </p:set>
                                    <p:animEffect transition="in" filter="dissolve">
                                      <p:cBhvr>
                                        <p:cTn id="17" dur="500"/>
                                        <p:tgtEl>
                                          <p:spTgt spid="5427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54275">
                                            <p:txEl>
                                              <p:pRg st="2" end="2"/>
                                            </p:txEl>
                                          </p:spTgt>
                                        </p:tgtEl>
                                        <p:attrNameLst>
                                          <p:attrName>style.visibility</p:attrName>
                                        </p:attrNameLst>
                                      </p:cBhvr>
                                      <p:to>
                                        <p:strVal val="visible"/>
                                      </p:to>
                                    </p:set>
                                    <p:animEffect transition="in" filter="dissolve">
                                      <p:cBhvr>
                                        <p:cTn id="22" dur="500"/>
                                        <p:tgtEl>
                                          <p:spTgt spid="5427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54275">
                                            <p:txEl>
                                              <p:pRg st="3" end="3"/>
                                            </p:txEl>
                                          </p:spTgt>
                                        </p:tgtEl>
                                        <p:attrNameLst>
                                          <p:attrName>style.visibility</p:attrName>
                                        </p:attrNameLst>
                                      </p:cBhvr>
                                      <p:to>
                                        <p:strVal val="visible"/>
                                      </p:to>
                                    </p:set>
                                    <p:animEffect transition="in" filter="dissolve">
                                      <p:cBhvr>
                                        <p:cTn id="27" dur="500"/>
                                        <p:tgtEl>
                                          <p:spTgt spid="5427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54275">
                                            <p:txEl>
                                              <p:pRg st="4" end="4"/>
                                            </p:txEl>
                                          </p:spTgt>
                                        </p:tgtEl>
                                        <p:attrNameLst>
                                          <p:attrName>style.visibility</p:attrName>
                                        </p:attrNameLst>
                                      </p:cBhvr>
                                      <p:to>
                                        <p:strVal val="visible"/>
                                      </p:to>
                                    </p:set>
                                    <p:animEffect transition="in" filter="dissolve">
                                      <p:cBhvr>
                                        <p:cTn id="32" dur="500"/>
                                        <p:tgtEl>
                                          <p:spTgt spid="5427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54275">
                                            <p:txEl>
                                              <p:pRg st="5" end="5"/>
                                            </p:txEl>
                                          </p:spTgt>
                                        </p:tgtEl>
                                        <p:attrNameLst>
                                          <p:attrName>style.visibility</p:attrName>
                                        </p:attrNameLst>
                                      </p:cBhvr>
                                      <p:to>
                                        <p:strVal val="visible"/>
                                      </p:to>
                                    </p:set>
                                    <p:animEffect transition="in" filter="dissolve">
                                      <p:cBhvr>
                                        <p:cTn id="37" dur="500"/>
                                        <p:tgtEl>
                                          <p:spTgt spid="5427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54275">
                                            <p:txEl>
                                              <p:pRg st="6" end="6"/>
                                            </p:txEl>
                                          </p:spTgt>
                                        </p:tgtEl>
                                        <p:attrNameLst>
                                          <p:attrName>style.visibility</p:attrName>
                                        </p:attrNameLst>
                                      </p:cBhvr>
                                      <p:to>
                                        <p:strVal val="visible"/>
                                      </p:to>
                                    </p:set>
                                    <p:animEffect transition="in" filter="dissolve">
                                      <p:cBhvr>
                                        <p:cTn id="42" dur="500"/>
                                        <p:tgtEl>
                                          <p:spTgt spid="54275">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54275">
                                            <p:txEl>
                                              <p:pRg st="7" end="7"/>
                                            </p:txEl>
                                          </p:spTgt>
                                        </p:tgtEl>
                                        <p:attrNameLst>
                                          <p:attrName>style.visibility</p:attrName>
                                        </p:attrNameLst>
                                      </p:cBhvr>
                                      <p:to>
                                        <p:strVal val="visible"/>
                                      </p:to>
                                    </p:set>
                                    <p:animEffect transition="in" filter="dissolve">
                                      <p:cBhvr>
                                        <p:cTn id="47" dur="500"/>
                                        <p:tgtEl>
                                          <p:spTgt spid="5427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4" grpId="0" autoUpdateAnimBg="0"/>
      <p:bldP spid="54275" grpId="0" build="p" bldLvl="5"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normAutofit fontScale="90000"/>
          </a:bodyPr>
          <a:lstStyle/>
          <a:p>
            <a:r>
              <a:rPr lang="de-DE" smtClean="0"/>
              <a:t>Überblick – System des Wettbewerbsrechts</a:t>
            </a:r>
            <a:endParaRPr lang="de-DE" dirty="0"/>
          </a:p>
        </p:txBody>
      </p:sp>
      <p:sp>
        <p:nvSpPr>
          <p:cNvPr id="4" name="Datumsplatzhalter 3"/>
          <p:cNvSpPr>
            <a:spLocks noGrp="1"/>
          </p:cNvSpPr>
          <p:nvPr>
            <p:ph type="dt" sz="half"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 RA M. Hoffmann - www.ra-michael-hoffmann.de</a:t>
            </a:r>
            <a:endParaRPr lang="de-DE"/>
          </a:p>
        </p:txBody>
      </p:sp>
      <p:sp>
        <p:nvSpPr>
          <p:cNvPr id="6" name="Foliennummernplatzhalter 5"/>
          <p:cNvSpPr>
            <a:spLocks noGrp="1"/>
          </p:cNvSpPr>
          <p:nvPr>
            <p:ph type="sldNum" sz="quarter" idx="12"/>
          </p:nvPr>
        </p:nvSpPr>
        <p:spPr/>
        <p:txBody>
          <a:bodyPr/>
          <a:lstStyle/>
          <a:p>
            <a:fld id="{516AF01F-4E33-43B8-9FC9-4DA34B3B7610}" type="slidenum">
              <a:rPr lang="de-DE" smtClean="0"/>
              <a:pPr/>
              <a:t>15</a:t>
            </a:fld>
            <a:endParaRPr lang="de-DE"/>
          </a:p>
        </p:txBody>
      </p:sp>
      <p:sp>
        <p:nvSpPr>
          <p:cNvPr id="57347" name="Rectangle 3"/>
          <p:cNvSpPr>
            <a:spLocks noGrp="1" noChangeArrowheads="1"/>
          </p:cNvSpPr>
          <p:nvPr>
            <p:ph sz="quarter" idx="1"/>
          </p:nvPr>
        </p:nvSpPr>
        <p:spPr/>
        <p:txBody>
          <a:bodyPr/>
          <a:lstStyle/>
          <a:p>
            <a:pPr>
              <a:buFont typeface="Wingdings" pitchFamily="2" charset="2"/>
              <a:buAutoNum type="alphaUcPeriod" startAt="3"/>
            </a:pPr>
            <a:r>
              <a:rPr lang="de-DE" dirty="0" smtClean="0"/>
              <a:t>Unlauterer Wettbewerb</a:t>
            </a:r>
          </a:p>
          <a:p>
            <a:pPr lvl="1"/>
            <a:r>
              <a:rPr lang="de-DE" dirty="0" smtClean="0"/>
              <a:t>Was bedeutet das eigentlich?</a:t>
            </a:r>
          </a:p>
          <a:p>
            <a:pPr lvl="1"/>
            <a:r>
              <a:rPr lang="de-DE" dirty="0" smtClean="0"/>
              <a:t>Verstöße werden durch Individualansprüche geahndet. </a:t>
            </a:r>
          </a:p>
          <a:p>
            <a:pPr lvl="1"/>
            <a:r>
              <a:rPr lang="de-DE" dirty="0" smtClean="0"/>
              <a:t>Überschneidungen zum Kartellrecht?</a:t>
            </a:r>
          </a:p>
          <a:p>
            <a:pPr lvl="2"/>
            <a:r>
              <a:rPr lang="de-DE" dirty="0" smtClean="0"/>
              <a:t>Boykottaufruf</a:t>
            </a:r>
          </a:p>
          <a:p>
            <a:pPr lvl="2"/>
            <a:r>
              <a:rPr lang="de-DE" dirty="0" smtClean="0"/>
              <a:t>Diskriminierungen</a:t>
            </a:r>
          </a:p>
          <a:p>
            <a:pPr lvl="1"/>
            <a:r>
              <a:rPr lang="de-DE" dirty="0" smtClean="0"/>
              <a:t>Gibt es ein Rangverhältnis?</a:t>
            </a:r>
          </a:p>
          <a:p>
            <a:pPr lvl="2"/>
            <a:r>
              <a:rPr lang="de-DE" dirty="0" smtClean="0"/>
              <a:t>	Warum nicht?</a:t>
            </a:r>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7346"/>
                                        </p:tgtEl>
                                        <p:attrNameLst>
                                          <p:attrName>style.visibility</p:attrName>
                                        </p:attrNameLst>
                                      </p:cBhvr>
                                      <p:to>
                                        <p:strVal val="visible"/>
                                      </p:to>
                                    </p:set>
                                    <p:animEffect transition="in" filter="dissolve">
                                      <p:cBhvr>
                                        <p:cTn id="7" dur="500"/>
                                        <p:tgtEl>
                                          <p:spTgt spid="5734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7347">
                                            <p:txEl>
                                              <p:pRg st="0" end="0"/>
                                            </p:txEl>
                                          </p:spTgt>
                                        </p:tgtEl>
                                        <p:attrNameLst>
                                          <p:attrName>style.visibility</p:attrName>
                                        </p:attrNameLst>
                                      </p:cBhvr>
                                      <p:to>
                                        <p:strVal val="visible"/>
                                      </p:to>
                                    </p:set>
                                    <p:animEffect transition="in" filter="dissolve">
                                      <p:cBhvr>
                                        <p:cTn id="12" dur="500"/>
                                        <p:tgtEl>
                                          <p:spTgt spid="5734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7347">
                                            <p:txEl>
                                              <p:pRg st="1" end="1"/>
                                            </p:txEl>
                                          </p:spTgt>
                                        </p:tgtEl>
                                        <p:attrNameLst>
                                          <p:attrName>style.visibility</p:attrName>
                                        </p:attrNameLst>
                                      </p:cBhvr>
                                      <p:to>
                                        <p:strVal val="visible"/>
                                      </p:to>
                                    </p:set>
                                    <p:animEffect transition="in" filter="dissolve">
                                      <p:cBhvr>
                                        <p:cTn id="17" dur="500"/>
                                        <p:tgtEl>
                                          <p:spTgt spid="5734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57347">
                                            <p:txEl>
                                              <p:pRg st="2" end="2"/>
                                            </p:txEl>
                                          </p:spTgt>
                                        </p:tgtEl>
                                        <p:attrNameLst>
                                          <p:attrName>style.visibility</p:attrName>
                                        </p:attrNameLst>
                                      </p:cBhvr>
                                      <p:to>
                                        <p:strVal val="visible"/>
                                      </p:to>
                                    </p:set>
                                    <p:animEffect transition="in" filter="dissolve">
                                      <p:cBhvr>
                                        <p:cTn id="22" dur="500"/>
                                        <p:tgtEl>
                                          <p:spTgt spid="5734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57347">
                                            <p:txEl>
                                              <p:pRg st="3" end="3"/>
                                            </p:txEl>
                                          </p:spTgt>
                                        </p:tgtEl>
                                        <p:attrNameLst>
                                          <p:attrName>style.visibility</p:attrName>
                                        </p:attrNameLst>
                                      </p:cBhvr>
                                      <p:to>
                                        <p:strVal val="visible"/>
                                      </p:to>
                                    </p:set>
                                    <p:animEffect transition="in" filter="dissolve">
                                      <p:cBhvr>
                                        <p:cTn id="27" dur="500"/>
                                        <p:tgtEl>
                                          <p:spTgt spid="5734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57347">
                                            <p:txEl>
                                              <p:pRg st="4" end="4"/>
                                            </p:txEl>
                                          </p:spTgt>
                                        </p:tgtEl>
                                        <p:attrNameLst>
                                          <p:attrName>style.visibility</p:attrName>
                                        </p:attrNameLst>
                                      </p:cBhvr>
                                      <p:to>
                                        <p:strVal val="visible"/>
                                      </p:to>
                                    </p:set>
                                    <p:animEffect transition="in" filter="dissolve">
                                      <p:cBhvr>
                                        <p:cTn id="32" dur="500"/>
                                        <p:tgtEl>
                                          <p:spTgt spid="5734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57347">
                                            <p:txEl>
                                              <p:pRg st="5" end="5"/>
                                            </p:txEl>
                                          </p:spTgt>
                                        </p:tgtEl>
                                        <p:attrNameLst>
                                          <p:attrName>style.visibility</p:attrName>
                                        </p:attrNameLst>
                                      </p:cBhvr>
                                      <p:to>
                                        <p:strVal val="visible"/>
                                      </p:to>
                                    </p:set>
                                    <p:animEffect transition="in" filter="dissolve">
                                      <p:cBhvr>
                                        <p:cTn id="37" dur="500"/>
                                        <p:tgtEl>
                                          <p:spTgt spid="57347">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57347">
                                            <p:txEl>
                                              <p:pRg st="6" end="6"/>
                                            </p:txEl>
                                          </p:spTgt>
                                        </p:tgtEl>
                                        <p:attrNameLst>
                                          <p:attrName>style.visibility</p:attrName>
                                        </p:attrNameLst>
                                      </p:cBhvr>
                                      <p:to>
                                        <p:strVal val="visible"/>
                                      </p:to>
                                    </p:set>
                                    <p:animEffect transition="in" filter="dissolve">
                                      <p:cBhvr>
                                        <p:cTn id="42" dur="500"/>
                                        <p:tgtEl>
                                          <p:spTgt spid="57347">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57347">
                                            <p:txEl>
                                              <p:pRg st="7" end="7"/>
                                            </p:txEl>
                                          </p:spTgt>
                                        </p:tgtEl>
                                        <p:attrNameLst>
                                          <p:attrName>style.visibility</p:attrName>
                                        </p:attrNameLst>
                                      </p:cBhvr>
                                      <p:to>
                                        <p:strVal val="visible"/>
                                      </p:to>
                                    </p:set>
                                    <p:animEffect transition="in" filter="dissolve">
                                      <p:cBhvr>
                                        <p:cTn id="47" dur="500"/>
                                        <p:tgtEl>
                                          <p:spTgt spid="5734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6" grpId="0" autoUpdateAnimBg="0"/>
      <p:bldP spid="57347" grpId="0" build="p" bldLvl="5"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r>
              <a:rPr lang="de-DE" i="1" dirty="0" smtClean="0"/>
              <a:t>Überblick –UWG – </a:t>
            </a:r>
            <a:r>
              <a:rPr lang="de-DE" i="1" dirty="0" smtClean="0"/>
              <a:t>a.F.</a:t>
            </a:r>
            <a:endParaRPr lang="de-DE" i="1" dirty="0"/>
          </a:p>
        </p:txBody>
      </p:sp>
      <p:sp>
        <p:nvSpPr>
          <p:cNvPr id="4" name="Datumsplatzhalter 3"/>
          <p:cNvSpPr>
            <a:spLocks noGrp="1"/>
          </p:cNvSpPr>
          <p:nvPr>
            <p:ph type="dt" sz="half"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 RA M. Hoffmann - www.ra-michael-hoffmann.de</a:t>
            </a:r>
            <a:endParaRPr lang="de-DE"/>
          </a:p>
        </p:txBody>
      </p:sp>
      <p:sp>
        <p:nvSpPr>
          <p:cNvPr id="6" name="Foliennummernplatzhalter 5"/>
          <p:cNvSpPr>
            <a:spLocks noGrp="1"/>
          </p:cNvSpPr>
          <p:nvPr>
            <p:ph type="sldNum" sz="quarter" idx="12"/>
          </p:nvPr>
        </p:nvSpPr>
        <p:spPr/>
        <p:txBody>
          <a:bodyPr/>
          <a:lstStyle/>
          <a:p>
            <a:fld id="{215D2D01-A96D-48C7-9C9D-D2A869DF795C}" type="slidenum">
              <a:rPr lang="de-DE" smtClean="0"/>
              <a:pPr/>
              <a:t>16</a:t>
            </a:fld>
            <a:endParaRPr lang="de-DE"/>
          </a:p>
        </p:txBody>
      </p:sp>
      <p:sp>
        <p:nvSpPr>
          <p:cNvPr id="94211" name="Rectangle 3"/>
          <p:cNvSpPr>
            <a:spLocks noGrp="1" noChangeArrowheads="1"/>
          </p:cNvSpPr>
          <p:nvPr>
            <p:ph sz="quarter" idx="1"/>
          </p:nvPr>
        </p:nvSpPr>
        <p:spPr/>
        <p:txBody>
          <a:bodyPr>
            <a:normAutofit/>
          </a:bodyPr>
          <a:lstStyle/>
          <a:p>
            <a:pPr marL="582930" indent="-514350">
              <a:buFont typeface="+mj-lt"/>
              <a:buAutoNum type="arabicPeriod"/>
            </a:pPr>
            <a:r>
              <a:rPr lang="de-DE" smtClean="0"/>
              <a:t>§ 1 UWG: Zweck des Gesetzes</a:t>
            </a:r>
          </a:p>
          <a:p>
            <a:pPr marL="582930" indent="-514350">
              <a:buFont typeface="+mj-lt"/>
              <a:buAutoNum type="arabicPeriod"/>
            </a:pPr>
            <a:r>
              <a:rPr lang="de-DE" smtClean="0"/>
              <a:t>§ 2 UWG: Wichtige Grundbegriffe </a:t>
            </a:r>
          </a:p>
          <a:p>
            <a:pPr marL="969264" lvl="1" indent="-571500">
              <a:buFont typeface="+mj-lt"/>
              <a:buAutoNum type="romanUcPeriod"/>
            </a:pPr>
            <a:r>
              <a:rPr lang="de-DE" smtClean="0"/>
              <a:t>§ 2 Abs. 1 Nr. …</a:t>
            </a:r>
          </a:p>
          <a:p>
            <a:pPr marL="1168146" lvl="2" indent="-514350">
              <a:buFont typeface="+mj-lt"/>
              <a:buAutoNum type="arabicPeriod"/>
            </a:pPr>
            <a:r>
              <a:rPr lang="de-DE" smtClean="0"/>
              <a:t>Geschäftliche Handlung    </a:t>
            </a:r>
            <a:r>
              <a:rPr lang="de-DE" sz="1900" i="1" smtClean="0"/>
              <a:t>/    a.F.: Wettbewerbshandlung</a:t>
            </a:r>
          </a:p>
          <a:p>
            <a:pPr marL="1168146" lvl="2" indent="-514350">
              <a:buFont typeface="+mj-lt"/>
              <a:buAutoNum type="arabicPeriod"/>
            </a:pPr>
            <a:r>
              <a:rPr lang="de-DE" smtClean="0"/>
              <a:t>Marktteilnehmer</a:t>
            </a:r>
          </a:p>
          <a:p>
            <a:pPr marL="1168146" lvl="2" indent="-514350">
              <a:buFont typeface="+mj-lt"/>
              <a:buAutoNum type="arabicPeriod"/>
            </a:pPr>
            <a:r>
              <a:rPr lang="de-DE" smtClean="0"/>
              <a:t>Mitbewerber</a:t>
            </a:r>
          </a:p>
          <a:p>
            <a:pPr marL="1168146" lvl="2" indent="-514350">
              <a:buFont typeface="+mj-lt"/>
              <a:buAutoNum type="arabicPeriod"/>
            </a:pPr>
            <a:r>
              <a:rPr lang="de-DE" smtClean="0"/>
              <a:t>Nachricht</a:t>
            </a:r>
          </a:p>
          <a:p>
            <a:pPr marL="1168146" lvl="2" indent="-514350">
              <a:buFont typeface="+mj-lt"/>
              <a:buAutoNum type="arabicPeriod"/>
            </a:pPr>
            <a:r>
              <a:rPr lang="de-DE" smtClean="0"/>
              <a:t>Verhaltenskodex </a:t>
            </a:r>
          </a:p>
          <a:p>
            <a:pPr marL="1168146" lvl="2" indent="-514350">
              <a:buFont typeface="+mj-lt"/>
              <a:buAutoNum type="arabicPeriod"/>
            </a:pPr>
            <a:r>
              <a:rPr lang="de-DE" smtClean="0"/>
              <a:t>Unternehmer    </a:t>
            </a:r>
            <a:r>
              <a:rPr lang="de-DE" sz="2000" i="1" smtClean="0"/>
              <a:t>/    a.F.: (vormals Abs. 2 </a:t>
            </a:r>
            <a:r>
              <a:rPr lang="de-DE" sz="2000" i="1" smtClean="0">
                <a:sym typeface="Wingdings" pitchFamily="2" charset="2"/>
              </a:rPr>
              <a:t> § 14 BGB)</a:t>
            </a:r>
          </a:p>
          <a:p>
            <a:pPr marL="1168146" lvl="2" indent="-514350">
              <a:buFont typeface="+mj-lt"/>
              <a:buAutoNum type="arabicPeriod"/>
            </a:pPr>
            <a:r>
              <a:rPr lang="de-DE" smtClean="0">
                <a:sym typeface="Wingdings" pitchFamily="2" charset="2"/>
              </a:rPr>
              <a:t>fachliche Sorgfalt </a:t>
            </a:r>
          </a:p>
          <a:p>
            <a:pPr marL="912114" lvl="1" indent="-514350">
              <a:buFont typeface="+mj-lt"/>
              <a:buAutoNum type="romanUcPeriod"/>
            </a:pPr>
            <a:r>
              <a:rPr lang="de-DE" smtClean="0">
                <a:sym typeface="Wingdings" pitchFamily="2" charset="2"/>
              </a:rPr>
              <a:t>§ 2 Abs. 2  Verbraucher  § 13 BGB</a:t>
            </a:r>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94210"/>
                                        </p:tgtEl>
                                        <p:attrNameLst>
                                          <p:attrName>style.visibility</p:attrName>
                                        </p:attrNameLst>
                                      </p:cBhvr>
                                      <p:to>
                                        <p:strVal val="visible"/>
                                      </p:to>
                                    </p:set>
                                    <p:animEffect transition="in" filter="dissolve">
                                      <p:cBhvr>
                                        <p:cTn id="7" dur="500"/>
                                        <p:tgtEl>
                                          <p:spTgt spid="9421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4211">
                                            <p:txEl>
                                              <p:pRg st="0" end="0"/>
                                            </p:txEl>
                                          </p:spTgt>
                                        </p:tgtEl>
                                        <p:attrNameLst>
                                          <p:attrName>style.visibility</p:attrName>
                                        </p:attrNameLst>
                                      </p:cBhvr>
                                      <p:to>
                                        <p:strVal val="visible"/>
                                      </p:to>
                                    </p:set>
                                    <p:animEffect transition="in" filter="dissolve">
                                      <p:cBhvr>
                                        <p:cTn id="12" dur="500"/>
                                        <p:tgtEl>
                                          <p:spTgt spid="9421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94211">
                                            <p:txEl>
                                              <p:pRg st="1" end="1"/>
                                            </p:txEl>
                                          </p:spTgt>
                                        </p:tgtEl>
                                        <p:attrNameLst>
                                          <p:attrName>style.visibility</p:attrName>
                                        </p:attrNameLst>
                                      </p:cBhvr>
                                      <p:to>
                                        <p:strVal val="visible"/>
                                      </p:to>
                                    </p:set>
                                    <p:animEffect transition="in" filter="dissolve">
                                      <p:cBhvr>
                                        <p:cTn id="17" dur="500"/>
                                        <p:tgtEl>
                                          <p:spTgt spid="94211">
                                            <p:txEl>
                                              <p:pRg st="1" end="1"/>
                                            </p:txEl>
                                          </p:spTgt>
                                        </p:tgtEl>
                                      </p:cBhvr>
                                    </p:animEffect>
                                  </p:childTnLst>
                                </p:cTn>
                              </p:par>
                            </p:childTnLst>
                          </p:cTn>
                        </p:par>
                        <p:par>
                          <p:cTn id="18" fill="hold">
                            <p:stCondLst>
                              <p:cond delay="500"/>
                            </p:stCondLst>
                            <p:childTnLst>
                              <p:par>
                                <p:cTn id="19" presetID="9" presetClass="entr" presetSubtype="0" fill="hold" grpId="0" nodeType="afterEffect">
                                  <p:stCondLst>
                                    <p:cond delay="0"/>
                                  </p:stCondLst>
                                  <p:childTnLst>
                                    <p:set>
                                      <p:cBhvr>
                                        <p:cTn id="20" dur="1" fill="hold">
                                          <p:stCondLst>
                                            <p:cond delay="0"/>
                                          </p:stCondLst>
                                        </p:cTn>
                                        <p:tgtEl>
                                          <p:spTgt spid="94211">
                                            <p:txEl>
                                              <p:pRg st="2" end="2"/>
                                            </p:txEl>
                                          </p:spTgt>
                                        </p:tgtEl>
                                        <p:attrNameLst>
                                          <p:attrName>style.visibility</p:attrName>
                                        </p:attrNameLst>
                                      </p:cBhvr>
                                      <p:to>
                                        <p:strVal val="visible"/>
                                      </p:to>
                                    </p:set>
                                    <p:animEffect transition="in" filter="dissolve">
                                      <p:cBhvr>
                                        <p:cTn id="21" dur="500"/>
                                        <p:tgtEl>
                                          <p:spTgt spid="94211">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94211">
                                            <p:txEl>
                                              <p:pRg st="3" end="3"/>
                                            </p:txEl>
                                          </p:spTgt>
                                        </p:tgtEl>
                                        <p:attrNameLst>
                                          <p:attrName>style.visibility</p:attrName>
                                        </p:attrNameLst>
                                      </p:cBhvr>
                                      <p:to>
                                        <p:strVal val="visible"/>
                                      </p:to>
                                    </p:set>
                                    <p:animEffect transition="in" filter="dissolve">
                                      <p:cBhvr>
                                        <p:cTn id="26" dur="500"/>
                                        <p:tgtEl>
                                          <p:spTgt spid="94211">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94211">
                                            <p:txEl>
                                              <p:pRg st="4" end="4"/>
                                            </p:txEl>
                                          </p:spTgt>
                                        </p:tgtEl>
                                        <p:attrNameLst>
                                          <p:attrName>style.visibility</p:attrName>
                                        </p:attrNameLst>
                                      </p:cBhvr>
                                      <p:to>
                                        <p:strVal val="visible"/>
                                      </p:to>
                                    </p:set>
                                    <p:animEffect transition="in" filter="dissolve">
                                      <p:cBhvr>
                                        <p:cTn id="31" dur="500"/>
                                        <p:tgtEl>
                                          <p:spTgt spid="94211">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94211">
                                            <p:txEl>
                                              <p:pRg st="5" end="5"/>
                                            </p:txEl>
                                          </p:spTgt>
                                        </p:tgtEl>
                                        <p:attrNameLst>
                                          <p:attrName>style.visibility</p:attrName>
                                        </p:attrNameLst>
                                      </p:cBhvr>
                                      <p:to>
                                        <p:strVal val="visible"/>
                                      </p:to>
                                    </p:set>
                                    <p:animEffect transition="in" filter="dissolve">
                                      <p:cBhvr>
                                        <p:cTn id="36" dur="500"/>
                                        <p:tgtEl>
                                          <p:spTgt spid="94211">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94211">
                                            <p:txEl>
                                              <p:pRg st="6" end="6"/>
                                            </p:txEl>
                                          </p:spTgt>
                                        </p:tgtEl>
                                        <p:attrNameLst>
                                          <p:attrName>style.visibility</p:attrName>
                                        </p:attrNameLst>
                                      </p:cBhvr>
                                      <p:to>
                                        <p:strVal val="visible"/>
                                      </p:to>
                                    </p:set>
                                    <p:animEffect transition="in" filter="dissolve">
                                      <p:cBhvr>
                                        <p:cTn id="41" dur="500"/>
                                        <p:tgtEl>
                                          <p:spTgt spid="94211">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9" presetClass="entr" presetSubtype="0" fill="hold" grpId="0" nodeType="clickEffect">
                                  <p:stCondLst>
                                    <p:cond delay="0"/>
                                  </p:stCondLst>
                                  <p:childTnLst>
                                    <p:set>
                                      <p:cBhvr>
                                        <p:cTn id="45" dur="1" fill="hold">
                                          <p:stCondLst>
                                            <p:cond delay="0"/>
                                          </p:stCondLst>
                                        </p:cTn>
                                        <p:tgtEl>
                                          <p:spTgt spid="94211">
                                            <p:txEl>
                                              <p:pRg st="7" end="7"/>
                                            </p:txEl>
                                          </p:spTgt>
                                        </p:tgtEl>
                                        <p:attrNameLst>
                                          <p:attrName>style.visibility</p:attrName>
                                        </p:attrNameLst>
                                      </p:cBhvr>
                                      <p:to>
                                        <p:strVal val="visible"/>
                                      </p:to>
                                    </p:set>
                                    <p:animEffect transition="in" filter="dissolve">
                                      <p:cBhvr>
                                        <p:cTn id="46" dur="500"/>
                                        <p:tgtEl>
                                          <p:spTgt spid="94211">
                                            <p:txEl>
                                              <p:pRg st="7" end="7"/>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grpId="0" nodeType="clickEffect">
                                  <p:stCondLst>
                                    <p:cond delay="0"/>
                                  </p:stCondLst>
                                  <p:childTnLst>
                                    <p:set>
                                      <p:cBhvr>
                                        <p:cTn id="50" dur="1" fill="hold">
                                          <p:stCondLst>
                                            <p:cond delay="0"/>
                                          </p:stCondLst>
                                        </p:cTn>
                                        <p:tgtEl>
                                          <p:spTgt spid="94211">
                                            <p:txEl>
                                              <p:pRg st="8" end="8"/>
                                            </p:txEl>
                                          </p:spTgt>
                                        </p:tgtEl>
                                        <p:attrNameLst>
                                          <p:attrName>style.visibility</p:attrName>
                                        </p:attrNameLst>
                                      </p:cBhvr>
                                      <p:to>
                                        <p:strVal val="visible"/>
                                      </p:to>
                                    </p:set>
                                    <p:animEffect transition="in" filter="dissolve">
                                      <p:cBhvr>
                                        <p:cTn id="51" dur="500"/>
                                        <p:tgtEl>
                                          <p:spTgt spid="94211">
                                            <p:txEl>
                                              <p:pRg st="8" end="8"/>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9" presetClass="entr" presetSubtype="0" fill="hold" grpId="0" nodeType="clickEffect">
                                  <p:stCondLst>
                                    <p:cond delay="0"/>
                                  </p:stCondLst>
                                  <p:childTnLst>
                                    <p:set>
                                      <p:cBhvr>
                                        <p:cTn id="55" dur="1" fill="hold">
                                          <p:stCondLst>
                                            <p:cond delay="0"/>
                                          </p:stCondLst>
                                        </p:cTn>
                                        <p:tgtEl>
                                          <p:spTgt spid="94211">
                                            <p:txEl>
                                              <p:pRg st="9" end="9"/>
                                            </p:txEl>
                                          </p:spTgt>
                                        </p:tgtEl>
                                        <p:attrNameLst>
                                          <p:attrName>style.visibility</p:attrName>
                                        </p:attrNameLst>
                                      </p:cBhvr>
                                      <p:to>
                                        <p:strVal val="visible"/>
                                      </p:to>
                                    </p:set>
                                    <p:animEffect transition="in" filter="dissolve">
                                      <p:cBhvr>
                                        <p:cTn id="56" dur="500"/>
                                        <p:tgtEl>
                                          <p:spTgt spid="94211">
                                            <p:txEl>
                                              <p:pRg st="9" end="9"/>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9" presetClass="entr" presetSubtype="0" fill="hold" grpId="0" nodeType="clickEffect">
                                  <p:stCondLst>
                                    <p:cond delay="0"/>
                                  </p:stCondLst>
                                  <p:childTnLst>
                                    <p:set>
                                      <p:cBhvr>
                                        <p:cTn id="60" dur="1" fill="hold">
                                          <p:stCondLst>
                                            <p:cond delay="0"/>
                                          </p:stCondLst>
                                        </p:cTn>
                                        <p:tgtEl>
                                          <p:spTgt spid="94211">
                                            <p:txEl>
                                              <p:pRg st="10" end="10"/>
                                            </p:txEl>
                                          </p:spTgt>
                                        </p:tgtEl>
                                        <p:attrNameLst>
                                          <p:attrName>style.visibility</p:attrName>
                                        </p:attrNameLst>
                                      </p:cBhvr>
                                      <p:to>
                                        <p:strVal val="visible"/>
                                      </p:to>
                                    </p:set>
                                    <p:animEffect transition="in" filter="dissolve">
                                      <p:cBhvr>
                                        <p:cTn id="61" dur="500"/>
                                        <p:tgtEl>
                                          <p:spTgt spid="94211">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0" grpId="0" autoUpdateAnimBg="0"/>
      <p:bldP spid="94211" grpId="0" uiExpand="1" build="p" bldLvl="5"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pPr marL="838200" indent="-838200"/>
            <a:r>
              <a:rPr lang="de-DE" i="1" dirty="0" smtClean="0">
                <a:effectLst>
                  <a:outerShdw blurRad="38100" dist="38100" dir="2700000" algn="tl">
                    <a:srgbClr val="FFFFFF"/>
                  </a:outerShdw>
                </a:effectLst>
              </a:rPr>
              <a:t>Überblick –UWG – </a:t>
            </a:r>
            <a:r>
              <a:rPr lang="de-DE" i="1" dirty="0" smtClean="0">
                <a:effectLst>
                  <a:outerShdw blurRad="38100" dist="38100" dir="2700000" algn="tl">
                    <a:srgbClr val="FFFFFF"/>
                  </a:outerShdw>
                </a:effectLst>
              </a:rPr>
              <a:t>a.F.</a:t>
            </a:r>
            <a:endParaRPr lang="de-DE" i="1" dirty="0">
              <a:effectLst>
                <a:outerShdw blurRad="38100" dist="38100" dir="2700000" algn="tl">
                  <a:srgbClr val="FFFFFF"/>
                </a:outerShdw>
              </a:effectLst>
            </a:endParaRPr>
          </a:p>
        </p:txBody>
      </p:sp>
      <p:sp>
        <p:nvSpPr>
          <p:cNvPr id="4" name="Datumsplatzhalter 3"/>
          <p:cNvSpPr>
            <a:spLocks noGrp="1"/>
          </p:cNvSpPr>
          <p:nvPr>
            <p:ph type="dt" sz="half"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 RA M. Hoffmann - www.ra-michael-hoffmann.de</a:t>
            </a:r>
            <a:endParaRPr lang="de-DE"/>
          </a:p>
        </p:txBody>
      </p:sp>
      <p:sp>
        <p:nvSpPr>
          <p:cNvPr id="6" name="Foliennummernplatzhalter 5"/>
          <p:cNvSpPr>
            <a:spLocks noGrp="1"/>
          </p:cNvSpPr>
          <p:nvPr>
            <p:ph type="sldNum" sz="quarter" idx="12"/>
          </p:nvPr>
        </p:nvSpPr>
        <p:spPr/>
        <p:txBody>
          <a:bodyPr/>
          <a:lstStyle/>
          <a:p>
            <a:fld id="{A373BD48-1784-4655-95E7-C9A2F149D0AE}" type="slidenum">
              <a:rPr lang="de-DE" smtClean="0"/>
              <a:pPr/>
              <a:t>17</a:t>
            </a:fld>
            <a:endParaRPr lang="de-DE"/>
          </a:p>
        </p:txBody>
      </p:sp>
      <p:sp>
        <p:nvSpPr>
          <p:cNvPr id="96259" name="Rectangle 3"/>
          <p:cNvSpPr>
            <a:spLocks noGrp="1" noChangeArrowheads="1"/>
          </p:cNvSpPr>
          <p:nvPr>
            <p:ph sz="quarter" idx="1"/>
          </p:nvPr>
        </p:nvSpPr>
        <p:spPr>
          <a:xfrm>
            <a:off x="685800" y="2057400"/>
            <a:ext cx="7772400" cy="4267200"/>
          </a:xfrm>
        </p:spPr>
        <p:txBody>
          <a:bodyPr>
            <a:normAutofit lnSpcReduction="10000"/>
          </a:bodyPr>
          <a:lstStyle/>
          <a:p>
            <a:pPr marL="609600" indent="-609600">
              <a:buFont typeface="Wingdings" pitchFamily="2" charset="2"/>
              <a:buAutoNum type="arabicPeriod" startAt="3"/>
            </a:pPr>
            <a:r>
              <a:rPr lang="de-DE" sz="2800" smtClean="0"/>
              <a:t>§ 3 UWG: Kernvorschrift Verbot des Unl. W.</a:t>
            </a:r>
          </a:p>
          <a:p>
            <a:pPr marL="609600" indent="-609600">
              <a:buFont typeface="Wingdings" pitchFamily="2" charset="2"/>
              <a:buAutoNum type="arabicPeriod" startAt="3"/>
            </a:pPr>
            <a:r>
              <a:rPr lang="de-DE" sz="2800" smtClean="0"/>
              <a:t>§ 4 UWG: Konkretisierung v. § 3 UWG</a:t>
            </a:r>
          </a:p>
          <a:p>
            <a:pPr marL="609600" indent="-609600">
              <a:buFont typeface="Wingdings" pitchFamily="2" charset="2"/>
              <a:buAutoNum type="arabicPeriod" startAt="3"/>
            </a:pPr>
            <a:r>
              <a:rPr lang="de-DE" sz="2800" smtClean="0"/>
              <a:t>§ 5, 6 UWG: Werbung</a:t>
            </a:r>
          </a:p>
          <a:p>
            <a:pPr marL="609600" indent="-609600">
              <a:buFont typeface="Wingdings" pitchFamily="2" charset="2"/>
              <a:buAutoNum type="arabicPeriod" startAt="3"/>
            </a:pPr>
            <a:r>
              <a:rPr lang="de-DE" sz="2800" smtClean="0"/>
              <a:t>§ 7 UWG: Belästigung (2. Kernvorschrift)</a:t>
            </a:r>
          </a:p>
          <a:p>
            <a:pPr marL="609600" indent="-609600">
              <a:buFont typeface="Wingdings" pitchFamily="2" charset="2"/>
              <a:buAutoNum type="arabicPeriod" startAt="3"/>
            </a:pPr>
            <a:r>
              <a:rPr lang="de-DE" sz="2800" smtClean="0"/>
              <a:t>§ 8-11 UWG: Rechtsfolge bei Verstoß </a:t>
            </a:r>
          </a:p>
          <a:p>
            <a:pPr marL="990600" lvl="1" indent="-533400">
              <a:buFontTx/>
              <a:buChar char="-"/>
            </a:pPr>
            <a:r>
              <a:rPr lang="de-DE" sz="2400" smtClean="0"/>
              <a:t>Zivilrechtliche Folge!!!</a:t>
            </a:r>
          </a:p>
          <a:p>
            <a:pPr marL="609600" indent="-609600">
              <a:buFontTx/>
              <a:buAutoNum type="arabicPeriod" startAt="8"/>
            </a:pPr>
            <a:r>
              <a:rPr lang="de-DE" sz="2800" smtClean="0"/>
              <a:t>§ 12 – 15 UWG: Durchsetzung der Rechte</a:t>
            </a:r>
          </a:p>
          <a:p>
            <a:pPr marL="609600" indent="-609600">
              <a:buFontTx/>
              <a:buAutoNum type="arabicPeriod" startAt="8"/>
            </a:pPr>
            <a:r>
              <a:rPr lang="de-DE" sz="2800" smtClean="0"/>
              <a:t>§ 16 – 22 UWG: Straf- und Schlussvorschriften</a:t>
            </a:r>
            <a:endParaRPr lang="de-DE"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96258"/>
                                        </p:tgtEl>
                                        <p:attrNameLst>
                                          <p:attrName>style.visibility</p:attrName>
                                        </p:attrNameLst>
                                      </p:cBhvr>
                                      <p:to>
                                        <p:strVal val="visible"/>
                                      </p:to>
                                    </p:set>
                                    <p:animEffect transition="in" filter="dissolve">
                                      <p:cBhvr>
                                        <p:cTn id="7" dur="500"/>
                                        <p:tgtEl>
                                          <p:spTgt spid="9625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6259">
                                            <p:txEl>
                                              <p:pRg st="0" end="0"/>
                                            </p:txEl>
                                          </p:spTgt>
                                        </p:tgtEl>
                                        <p:attrNameLst>
                                          <p:attrName>style.visibility</p:attrName>
                                        </p:attrNameLst>
                                      </p:cBhvr>
                                      <p:to>
                                        <p:strVal val="visible"/>
                                      </p:to>
                                    </p:set>
                                    <p:animEffect transition="in" filter="dissolve">
                                      <p:cBhvr>
                                        <p:cTn id="12" dur="500"/>
                                        <p:tgtEl>
                                          <p:spTgt spid="9625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96259">
                                            <p:txEl>
                                              <p:pRg st="1" end="1"/>
                                            </p:txEl>
                                          </p:spTgt>
                                        </p:tgtEl>
                                        <p:attrNameLst>
                                          <p:attrName>style.visibility</p:attrName>
                                        </p:attrNameLst>
                                      </p:cBhvr>
                                      <p:to>
                                        <p:strVal val="visible"/>
                                      </p:to>
                                    </p:set>
                                    <p:animEffect transition="in" filter="dissolve">
                                      <p:cBhvr>
                                        <p:cTn id="17" dur="500"/>
                                        <p:tgtEl>
                                          <p:spTgt spid="9625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6259">
                                            <p:txEl>
                                              <p:pRg st="2" end="2"/>
                                            </p:txEl>
                                          </p:spTgt>
                                        </p:tgtEl>
                                        <p:attrNameLst>
                                          <p:attrName>style.visibility</p:attrName>
                                        </p:attrNameLst>
                                      </p:cBhvr>
                                      <p:to>
                                        <p:strVal val="visible"/>
                                      </p:to>
                                    </p:set>
                                    <p:animEffect transition="in" filter="dissolve">
                                      <p:cBhvr>
                                        <p:cTn id="22" dur="500"/>
                                        <p:tgtEl>
                                          <p:spTgt spid="9625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96259">
                                            <p:txEl>
                                              <p:pRg st="3" end="3"/>
                                            </p:txEl>
                                          </p:spTgt>
                                        </p:tgtEl>
                                        <p:attrNameLst>
                                          <p:attrName>style.visibility</p:attrName>
                                        </p:attrNameLst>
                                      </p:cBhvr>
                                      <p:to>
                                        <p:strVal val="visible"/>
                                      </p:to>
                                    </p:set>
                                    <p:animEffect transition="in" filter="dissolve">
                                      <p:cBhvr>
                                        <p:cTn id="27" dur="500"/>
                                        <p:tgtEl>
                                          <p:spTgt spid="9625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96259">
                                            <p:txEl>
                                              <p:pRg st="4" end="4"/>
                                            </p:txEl>
                                          </p:spTgt>
                                        </p:tgtEl>
                                        <p:attrNameLst>
                                          <p:attrName>style.visibility</p:attrName>
                                        </p:attrNameLst>
                                      </p:cBhvr>
                                      <p:to>
                                        <p:strVal val="visible"/>
                                      </p:to>
                                    </p:set>
                                    <p:animEffect transition="in" filter="dissolve">
                                      <p:cBhvr>
                                        <p:cTn id="32" dur="500"/>
                                        <p:tgtEl>
                                          <p:spTgt spid="96259">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96259">
                                            <p:txEl>
                                              <p:pRg st="5" end="5"/>
                                            </p:txEl>
                                          </p:spTgt>
                                        </p:tgtEl>
                                        <p:attrNameLst>
                                          <p:attrName>style.visibility</p:attrName>
                                        </p:attrNameLst>
                                      </p:cBhvr>
                                      <p:to>
                                        <p:strVal val="visible"/>
                                      </p:to>
                                    </p:set>
                                    <p:animEffect transition="in" filter="dissolve">
                                      <p:cBhvr>
                                        <p:cTn id="37" dur="500"/>
                                        <p:tgtEl>
                                          <p:spTgt spid="96259">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96259">
                                            <p:txEl>
                                              <p:pRg st="6" end="6"/>
                                            </p:txEl>
                                          </p:spTgt>
                                        </p:tgtEl>
                                        <p:attrNameLst>
                                          <p:attrName>style.visibility</p:attrName>
                                        </p:attrNameLst>
                                      </p:cBhvr>
                                      <p:to>
                                        <p:strVal val="visible"/>
                                      </p:to>
                                    </p:set>
                                    <p:animEffect transition="in" filter="dissolve">
                                      <p:cBhvr>
                                        <p:cTn id="42" dur="500"/>
                                        <p:tgtEl>
                                          <p:spTgt spid="96259">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96259">
                                            <p:txEl>
                                              <p:pRg st="7" end="7"/>
                                            </p:txEl>
                                          </p:spTgt>
                                        </p:tgtEl>
                                        <p:attrNameLst>
                                          <p:attrName>style.visibility</p:attrName>
                                        </p:attrNameLst>
                                      </p:cBhvr>
                                      <p:to>
                                        <p:strVal val="visible"/>
                                      </p:to>
                                    </p:set>
                                    <p:animEffect transition="in" filter="dissolve">
                                      <p:cBhvr>
                                        <p:cTn id="47" dur="500"/>
                                        <p:tgtEl>
                                          <p:spTgt spid="9625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58" grpId="0" autoUpdateAnimBg="0"/>
      <p:bldP spid="96259" grpId="0" build="p" bldLvl="5"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r>
              <a:rPr lang="de-DE" dirty="0" smtClean="0"/>
              <a:t>Überblick –</a:t>
            </a:r>
            <a:r>
              <a:rPr lang="de-DE" dirty="0" smtClean="0"/>
              <a:t>UWG n.F.</a:t>
            </a:r>
            <a:endParaRPr lang="de-DE" dirty="0"/>
          </a:p>
        </p:txBody>
      </p:sp>
      <p:sp>
        <p:nvSpPr>
          <p:cNvPr id="4" name="Datumsplatzhalter 3"/>
          <p:cNvSpPr>
            <a:spLocks noGrp="1"/>
          </p:cNvSpPr>
          <p:nvPr>
            <p:ph type="dt" sz="half"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 RA M. Hoffmann - www.ra-michael-hoffmann.de</a:t>
            </a:r>
            <a:endParaRPr lang="de-DE"/>
          </a:p>
        </p:txBody>
      </p:sp>
      <p:sp>
        <p:nvSpPr>
          <p:cNvPr id="6" name="Foliennummernplatzhalter 5"/>
          <p:cNvSpPr>
            <a:spLocks noGrp="1"/>
          </p:cNvSpPr>
          <p:nvPr>
            <p:ph type="sldNum" sz="quarter" idx="12"/>
          </p:nvPr>
        </p:nvSpPr>
        <p:spPr/>
        <p:txBody>
          <a:bodyPr/>
          <a:lstStyle/>
          <a:p>
            <a:fld id="{215D2D01-A96D-48C7-9C9D-D2A869DF795C}" type="slidenum">
              <a:rPr lang="de-DE" smtClean="0"/>
              <a:pPr/>
              <a:t>18</a:t>
            </a:fld>
            <a:endParaRPr lang="de-DE"/>
          </a:p>
        </p:txBody>
      </p:sp>
      <p:sp>
        <p:nvSpPr>
          <p:cNvPr id="94211" name="Rectangle 3"/>
          <p:cNvSpPr>
            <a:spLocks noGrp="1" noChangeArrowheads="1"/>
          </p:cNvSpPr>
          <p:nvPr>
            <p:ph sz="quarter" idx="1"/>
          </p:nvPr>
        </p:nvSpPr>
        <p:spPr/>
        <p:txBody>
          <a:bodyPr>
            <a:normAutofit fontScale="92500" lnSpcReduction="10000"/>
          </a:bodyPr>
          <a:lstStyle/>
          <a:p>
            <a:pPr marL="582930" indent="-514350">
              <a:buFont typeface="+mj-lt"/>
              <a:buAutoNum type="arabicPeriod"/>
            </a:pPr>
            <a:r>
              <a:rPr lang="de-DE" dirty="0" smtClean="0"/>
              <a:t>§ 1 UWG: Zweck des Gesetzes</a:t>
            </a:r>
          </a:p>
          <a:p>
            <a:pPr marL="582930" indent="-514350">
              <a:buFont typeface="+mj-lt"/>
              <a:buAutoNum type="arabicPeriod"/>
            </a:pPr>
            <a:r>
              <a:rPr lang="de-DE" dirty="0" smtClean="0"/>
              <a:t>§ 2 UWG: Wichtige Grundbegriffe </a:t>
            </a:r>
          </a:p>
          <a:p>
            <a:pPr marL="969264" lvl="1" indent="-571500">
              <a:buFont typeface="+mj-lt"/>
              <a:buAutoNum type="romanUcPeriod"/>
            </a:pPr>
            <a:r>
              <a:rPr lang="de-DE" dirty="0" smtClean="0"/>
              <a:t>§ 2 Abs. 1 Nr. …</a:t>
            </a:r>
          </a:p>
          <a:p>
            <a:pPr marL="1168146" lvl="2" indent="-514350">
              <a:buFont typeface="+mj-lt"/>
              <a:buAutoNum type="arabicPeriod"/>
            </a:pPr>
            <a:r>
              <a:rPr lang="de-DE" dirty="0" smtClean="0"/>
              <a:t>Geschäftliche Handlung    </a:t>
            </a:r>
            <a:r>
              <a:rPr lang="de-DE" sz="1900" i="1" dirty="0" smtClean="0"/>
              <a:t>/    a.F.: Wettbewerbshandlung</a:t>
            </a:r>
          </a:p>
          <a:p>
            <a:pPr marL="1168146" lvl="2" indent="-514350">
              <a:buFont typeface="+mj-lt"/>
              <a:buAutoNum type="arabicPeriod"/>
            </a:pPr>
            <a:r>
              <a:rPr lang="de-DE" dirty="0" smtClean="0"/>
              <a:t>Marktteilnehmer</a:t>
            </a:r>
          </a:p>
          <a:p>
            <a:pPr marL="1168146" lvl="2" indent="-514350">
              <a:buFont typeface="+mj-lt"/>
              <a:buAutoNum type="arabicPeriod"/>
            </a:pPr>
            <a:r>
              <a:rPr lang="de-DE" dirty="0" smtClean="0"/>
              <a:t>Mitbewerber</a:t>
            </a:r>
          </a:p>
          <a:p>
            <a:pPr marL="1168146" lvl="2" indent="-514350">
              <a:buFont typeface="+mj-lt"/>
              <a:buAutoNum type="arabicPeriod"/>
            </a:pPr>
            <a:r>
              <a:rPr lang="de-DE" dirty="0" smtClean="0"/>
              <a:t>Nachricht</a:t>
            </a:r>
          </a:p>
          <a:p>
            <a:pPr marL="1168146" lvl="2" indent="-514350">
              <a:buFont typeface="+mj-lt"/>
              <a:buAutoNum type="arabicPeriod"/>
            </a:pPr>
            <a:r>
              <a:rPr lang="de-DE" dirty="0" smtClean="0"/>
              <a:t>Verhaltenskodex </a:t>
            </a:r>
          </a:p>
          <a:p>
            <a:pPr marL="1168146" lvl="2" indent="-514350">
              <a:buFont typeface="+mj-lt"/>
              <a:buAutoNum type="arabicPeriod"/>
            </a:pPr>
            <a:r>
              <a:rPr lang="de-DE" dirty="0" smtClean="0"/>
              <a:t>Unternehmer    </a:t>
            </a:r>
            <a:r>
              <a:rPr lang="de-DE" sz="2000" i="1" dirty="0" smtClean="0"/>
              <a:t>/    a.F.: (vormals Abs. 2 </a:t>
            </a:r>
            <a:r>
              <a:rPr lang="de-DE" sz="2000" i="1" dirty="0" smtClean="0">
                <a:sym typeface="Wingdings" pitchFamily="2" charset="2"/>
              </a:rPr>
              <a:t> § 14 BGB)</a:t>
            </a:r>
          </a:p>
          <a:p>
            <a:pPr marL="1168146" lvl="2" indent="-514350">
              <a:buFont typeface="+mj-lt"/>
              <a:buAutoNum type="arabicPeriod"/>
            </a:pPr>
            <a:r>
              <a:rPr lang="de-DE" b="1" i="1" dirty="0" smtClean="0">
                <a:sym typeface="Wingdings" pitchFamily="2" charset="2"/>
              </a:rPr>
              <a:t>Unternehmerische  Sorgfalt (geändert)</a:t>
            </a:r>
          </a:p>
          <a:p>
            <a:pPr marL="1168146" lvl="2" indent="-514350">
              <a:buFont typeface="+mj-lt"/>
              <a:buAutoNum type="arabicPeriod"/>
            </a:pPr>
            <a:r>
              <a:rPr lang="de-DE" b="1" i="1" dirty="0" smtClean="0">
                <a:sym typeface="Wingdings" pitchFamily="2" charset="2"/>
              </a:rPr>
              <a:t>Wesentliche Beeinflussung (neu)</a:t>
            </a:r>
          </a:p>
          <a:p>
            <a:pPr marL="1168146" lvl="2" indent="-514350">
              <a:buFont typeface="+mj-lt"/>
              <a:buAutoNum type="arabicPeriod"/>
            </a:pPr>
            <a:r>
              <a:rPr lang="de-DE" b="1" i="1" dirty="0" smtClean="0">
                <a:sym typeface="Wingdings" pitchFamily="2" charset="2"/>
              </a:rPr>
              <a:t>Geschäftliche Entscheidung (neu) </a:t>
            </a:r>
          </a:p>
          <a:p>
            <a:pPr marL="912114" lvl="1" indent="-514350">
              <a:buFont typeface="+mj-lt"/>
              <a:buAutoNum type="romanUcPeriod"/>
            </a:pPr>
            <a:r>
              <a:rPr lang="de-DE" dirty="0" smtClean="0">
                <a:sym typeface="Wingdings" pitchFamily="2" charset="2"/>
              </a:rPr>
              <a:t>§ 2 Abs. 2  Verbraucher  § 13 BGB</a:t>
            </a:r>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94210"/>
                                        </p:tgtEl>
                                        <p:attrNameLst>
                                          <p:attrName>style.visibility</p:attrName>
                                        </p:attrNameLst>
                                      </p:cBhvr>
                                      <p:to>
                                        <p:strVal val="visible"/>
                                      </p:to>
                                    </p:set>
                                    <p:animEffect transition="in" filter="dissolve">
                                      <p:cBhvr>
                                        <p:cTn id="7" dur="500"/>
                                        <p:tgtEl>
                                          <p:spTgt spid="9421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4211">
                                            <p:txEl>
                                              <p:pRg st="0" end="0"/>
                                            </p:txEl>
                                          </p:spTgt>
                                        </p:tgtEl>
                                        <p:attrNameLst>
                                          <p:attrName>style.visibility</p:attrName>
                                        </p:attrNameLst>
                                      </p:cBhvr>
                                      <p:to>
                                        <p:strVal val="visible"/>
                                      </p:to>
                                    </p:set>
                                    <p:animEffect transition="in" filter="dissolve">
                                      <p:cBhvr>
                                        <p:cTn id="12" dur="500"/>
                                        <p:tgtEl>
                                          <p:spTgt spid="9421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94211">
                                            <p:txEl>
                                              <p:pRg st="1" end="1"/>
                                            </p:txEl>
                                          </p:spTgt>
                                        </p:tgtEl>
                                        <p:attrNameLst>
                                          <p:attrName>style.visibility</p:attrName>
                                        </p:attrNameLst>
                                      </p:cBhvr>
                                      <p:to>
                                        <p:strVal val="visible"/>
                                      </p:to>
                                    </p:set>
                                    <p:animEffect transition="in" filter="dissolve">
                                      <p:cBhvr>
                                        <p:cTn id="17" dur="500"/>
                                        <p:tgtEl>
                                          <p:spTgt spid="94211">
                                            <p:txEl>
                                              <p:pRg st="1" end="1"/>
                                            </p:txEl>
                                          </p:spTgt>
                                        </p:tgtEl>
                                      </p:cBhvr>
                                    </p:animEffect>
                                  </p:childTnLst>
                                </p:cTn>
                              </p:par>
                            </p:childTnLst>
                          </p:cTn>
                        </p:par>
                        <p:par>
                          <p:cTn id="18" fill="hold">
                            <p:stCondLst>
                              <p:cond delay="500"/>
                            </p:stCondLst>
                            <p:childTnLst>
                              <p:par>
                                <p:cTn id="19" presetID="9" presetClass="entr" presetSubtype="0" fill="hold" grpId="0" nodeType="afterEffect">
                                  <p:stCondLst>
                                    <p:cond delay="0"/>
                                  </p:stCondLst>
                                  <p:childTnLst>
                                    <p:set>
                                      <p:cBhvr>
                                        <p:cTn id="20" dur="1" fill="hold">
                                          <p:stCondLst>
                                            <p:cond delay="0"/>
                                          </p:stCondLst>
                                        </p:cTn>
                                        <p:tgtEl>
                                          <p:spTgt spid="94211">
                                            <p:txEl>
                                              <p:pRg st="2" end="2"/>
                                            </p:txEl>
                                          </p:spTgt>
                                        </p:tgtEl>
                                        <p:attrNameLst>
                                          <p:attrName>style.visibility</p:attrName>
                                        </p:attrNameLst>
                                      </p:cBhvr>
                                      <p:to>
                                        <p:strVal val="visible"/>
                                      </p:to>
                                    </p:set>
                                    <p:animEffect transition="in" filter="dissolve">
                                      <p:cBhvr>
                                        <p:cTn id="21" dur="500"/>
                                        <p:tgtEl>
                                          <p:spTgt spid="94211">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94211">
                                            <p:txEl>
                                              <p:pRg st="3" end="3"/>
                                            </p:txEl>
                                          </p:spTgt>
                                        </p:tgtEl>
                                        <p:attrNameLst>
                                          <p:attrName>style.visibility</p:attrName>
                                        </p:attrNameLst>
                                      </p:cBhvr>
                                      <p:to>
                                        <p:strVal val="visible"/>
                                      </p:to>
                                    </p:set>
                                    <p:animEffect transition="in" filter="dissolve">
                                      <p:cBhvr>
                                        <p:cTn id="26" dur="500"/>
                                        <p:tgtEl>
                                          <p:spTgt spid="94211">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94211">
                                            <p:txEl>
                                              <p:pRg st="4" end="4"/>
                                            </p:txEl>
                                          </p:spTgt>
                                        </p:tgtEl>
                                        <p:attrNameLst>
                                          <p:attrName>style.visibility</p:attrName>
                                        </p:attrNameLst>
                                      </p:cBhvr>
                                      <p:to>
                                        <p:strVal val="visible"/>
                                      </p:to>
                                    </p:set>
                                    <p:animEffect transition="in" filter="dissolve">
                                      <p:cBhvr>
                                        <p:cTn id="31" dur="500"/>
                                        <p:tgtEl>
                                          <p:spTgt spid="94211">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94211">
                                            <p:txEl>
                                              <p:pRg st="5" end="5"/>
                                            </p:txEl>
                                          </p:spTgt>
                                        </p:tgtEl>
                                        <p:attrNameLst>
                                          <p:attrName>style.visibility</p:attrName>
                                        </p:attrNameLst>
                                      </p:cBhvr>
                                      <p:to>
                                        <p:strVal val="visible"/>
                                      </p:to>
                                    </p:set>
                                    <p:animEffect transition="in" filter="dissolve">
                                      <p:cBhvr>
                                        <p:cTn id="36" dur="500"/>
                                        <p:tgtEl>
                                          <p:spTgt spid="94211">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94211">
                                            <p:txEl>
                                              <p:pRg st="6" end="6"/>
                                            </p:txEl>
                                          </p:spTgt>
                                        </p:tgtEl>
                                        <p:attrNameLst>
                                          <p:attrName>style.visibility</p:attrName>
                                        </p:attrNameLst>
                                      </p:cBhvr>
                                      <p:to>
                                        <p:strVal val="visible"/>
                                      </p:to>
                                    </p:set>
                                    <p:animEffect transition="in" filter="dissolve">
                                      <p:cBhvr>
                                        <p:cTn id="41" dur="500"/>
                                        <p:tgtEl>
                                          <p:spTgt spid="94211">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9" presetClass="entr" presetSubtype="0" fill="hold" grpId="0" nodeType="clickEffect">
                                  <p:stCondLst>
                                    <p:cond delay="0"/>
                                  </p:stCondLst>
                                  <p:childTnLst>
                                    <p:set>
                                      <p:cBhvr>
                                        <p:cTn id="45" dur="1" fill="hold">
                                          <p:stCondLst>
                                            <p:cond delay="0"/>
                                          </p:stCondLst>
                                        </p:cTn>
                                        <p:tgtEl>
                                          <p:spTgt spid="94211">
                                            <p:txEl>
                                              <p:pRg st="7" end="7"/>
                                            </p:txEl>
                                          </p:spTgt>
                                        </p:tgtEl>
                                        <p:attrNameLst>
                                          <p:attrName>style.visibility</p:attrName>
                                        </p:attrNameLst>
                                      </p:cBhvr>
                                      <p:to>
                                        <p:strVal val="visible"/>
                                      </p:to>
                                    </p:set>
                                    <p:animEffect transition="in" filter="dissolve">
                                      <p:cBhvr>
                                        <p:cTn id="46" dur="500"/>
                                        <p:tgtEl>
                                          <p:spTgt spid="94211">
                                            <p:txEl>
                                              <p:pRg st="7" end="7"/>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grpId="0" nodeType="clickEffect">
                                  <p:stCondLst>
                                    <p:cond delay="0"/>
                                  </p:stCondLst>
                                  <p:childTnLst>
                                    <p:set>
                                      <p:cBhvr>
                                        <p:cTn id="50" dur="1" fill="hold">
                                          <p:stCondLst>
                                            <p:cond delay="0"/>
                                          </p:stCondLst>
                                        </p:cTn>
                                        <p:tgtEl>
                                          <p:spTgt spid="94211">
                                            <p:txEl>
                                              <p:pRg st="8" end="8"/>
                                            </p:txEl>
                                          </p:spTgt>
                                        </p:tgtEl>
                                        <p:attrNameLst>
                                          <p:attrName>style.visibility</p:attrName>
                                        </p:attrNameLst>
                                      </p:cBhvr>
                                      <p:to>
                                        <p:strVal val="visible"/>
                                      </p:to>
                                    </p:set>
                                    <p:animEffect transition="in" filter="dissolve">
                                      <p:cBhvr>
                                        <p:cTn id="51" dur="500"/>
                                        <p:tgtEl>
                                          <p:spTgt spid="94211">
                                            <p:txEl>
                                              <p:pRg st="8" end="8"/>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9" presetClass="entr" presetSubtype="0" fill="hold" grpId="0" nodeType="clickEffect">
                                  <p:stCondLst>
                                    <p:cond delay="0"/>
                                  </p:stCondLst>
                                  <p:childTnLst>
                                    <p:set>
                                      <p:cBhvr>
                                        <p:cTn id="55" dur="1" fill="hold">
                                          <p:stCondLst>
                                            <p:cond delay="0"/>
                                          </p:stCondLst>
                                        </p:cTn>
                                        <p:tgtEl>
                                          <p:spTgt spid="94211">
                                            <p:txEl>
                                              <p:pRg st="9" end="9"/>
                                            </p:txEl>
                                          </p:spTgt>
                                        </p:tgtEl>
                                        <p:attrNameLst>
                                          <p:attrName>style.visibility</p:attrName>
                                        </p:attrNameLst>
                                      </p:cBhvr>
                                      <p:to>
                                        <p:strVal val="visible"/>
                                      </p:to>
                                    </p:set>
                                    <p:animEffect transition="in" filter="dissolve">
                                      <p:cBhvr>
                                        <p:cTn id="56" dur="500"/>
                                        <p:tgtEl>
                                          <p:spTgt spid="94211">
                                            <p:txEl>
                                              <p:pRg st="9" end="9"/>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9" presetClass="entr" presetSubtype="0" fill="hold" grpId="0" nodeType="clickEffect">
                                  <p:stCondLst>
                                    <p:cond delay="0"/>
                                  </p:stCondLst>
                                  <p:childTnLst>
                                    <p:set>
                                      <p:cBhvr>
                                        <p:cTn id="60" dur="1" fill="hold">
                                          <p:stCondLst>
                                            <p:cond delay="0"/>
                                          </p:stCondLst>
                                        </p:cTn>
                                        <p:tgtEl>
                                          <p:spTgt spid="94211">
                                            <p:txEl>
                                              <p:pRg st="10" end="10"/>
                                            </p:txEl>
                                          </p:spTgt>
                                        </p:tgtEl>
                                        <p:attrNameLst>
                                          <p:attrName>style.visibility</p:attrName>
                                        </p:attrNameLst>
                                      </p:cBhvr>
                                      <p:to>
                                        <p:strVal val="visible"/>
                                      </p:to>
                                    </p:set>
                                    <p:animEffect transition="in" filter="dissolve">
                                      <p:cBhvr>
                                        <p:cTn id="61" dur="500"/>
                                        <p:tgtEl>
                                          <p:spTgt spid="94211">
                                            <p:txEl>
                                              <p:pRg st="10" end="10"/>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9" presetClass="entr" presetSubtype="0" fill="hold" grpId="0" nodeType="clickEffect">
                                  <p:stCondLst>
                                    <p:cond delay="0"/>
                                  </p:stCondLst>
                                  <p:childTnLst>
                                    <p:set>
                                      <p:cBhvr>
                                        <p:cTn id="65" dur="1" fill="hold">
                                          <p:stCondLst>
                                            <p:cond delay="0"/>
                                          </p:stCondLst>
                                        </p:cTn>
                                        <p:tgtEl>
                                          <p:spTgt spid="94211">
                                            <p:txEl>
                                              <p:pRg st="11" end="11"/>
                                            </p:txEl>
                                          </p:spTgt>
                                        </p:tgtEl>
                                        <p:attrNameLst>
                                          <p:attrName>style.visibility</p:attrName>
                                        </p:attrNameLst>
                                      </p:cBhvr>
                                      <p:to>
                                        <p:strVal val="visible"/>
                                      </p:to>
                                    </p:set>
                                    <p:animEffect transition="in" filter="dissolve">
                                      <p:cBhvr>
                                        <p:cTn id="66" dur="500"/>
                                        <p:tgtEl>
                                          <p:spTgt spid="94211">
                                            <p:txEl>
                                              <p:pRg st="11" end="11"/>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9" presetClass="entr" presetSubtype="0" fill="hold" grpId="0" nodeType="clickEffect">
                                  <p:stCondLst>
                                    <p:cond delay="0"/>
                                  </p:stCondLst>
                                  <p:childTnLst>
                                    <p:set>
                                      <p:cBhvr>
                                        <p:cTn id="70" dur="1" fill="hold">
                                          <p:stCondLst>
                                            <p:cond delay="0"/>
                                          </p:stCondLst>
                                        </p:cTn>
                                        <p:tgtEl>
                                          <p:spTgt spid="94211">
                                            <p:txEl>
                                              <p:pRg st="12" end="12"/>
                                            </p:txEl>
                                          </p:spTgt>
                                        </p:tgtEl>
                                        <p:attrNameLst>
                                          <p:attrName>style.visibility</p:attrName>
                                        </p:attrNameLst>
                                      </p:cBhvr>
                                      <p:to>
                                        <p:strVal val="visible"/>
                                      </p:to>
                                    </p:set>
                                    <p:animEffect transition="in" filter="dissolve">
                                      <p:cBhvr>
                                        <p:cTn id="71" dur="500"/>
                                        <p:tgtEl>
                                          <p:spTgt spid="94211">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0" grpId="0" autoUpdateAnimBg="0"/>
      <p:bldP spid="94211" grpId="0" build="p" bldLvl="5"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pPr marL="838200" indent="-838200"/>
            <a:r>
              <a:rPr lang="de-DE" dirty="0" smtClean="0">
                <a:effectLst>
                  <a:outerShdw blurRad="38100" dist="38100" dir="2700000" algn="tl">
                    <a:srgbClr val="FFFFFF"/>
                  </a:outerShdw>
                </a:effectLst>
              </a:rPr>
              <a:t>Überblick –UWG </a:t>
            </a:r>
            <a:r>
              <a:rPr lang="de-DE" dirty="0" smtClean="0">
                <a:effectLst>
                  <a:outerShdw blurRad="38100" dist="38100" dir="2700000" algn="tl">
                    <a:srgbClr val="FFFFFF"/>
                  </a:outerShdw>
                </a:effectLst>
              </a:rPr>
              <a:t>n.F.</a:t>
            </a:r>
            <a:endParaRPr lang="de-DE" dirty="0">
              <a:effectLst>
                <a:outerShdw blurRad="38100" dist="38100" dir="2700000" algn="tl">
                  <a:srgbClr val="FFFFFF"/>
                </a:outerShdw>
              </a:effectLst>
            </a:endParaRPr>
          </a:p>
        </p:txBody>
      </p:sp>
      <p:sp>
        <p:nvSpPr>
          <p:cNvPr id="4" name="Datumsplatzhalter 3"/>
          <p:cNvSpPr>
            <a:spLocks noGrp="1"/>
          </p:cNvSpPr>
          <p:nvPr>
            <p:ph type="dt" sz="half"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 RA M. Hoffmann - www.ra-michael-hoffmann.de</a:t>
            </a:r>
            <a:endParaRPr lang="de-DE"/>
          </a:p>
        </p:txBody>
      </p:sp>
      <p:sp>
        <p:nvSpPr>
          <p:cNvPr id="6" name="Foliennummernplatzhalter 5"/>
          <p:cNvSpPr>
            <a:spLocks noGrp="1"/>
          </p:cNvSpPr>
          <p:nvPr>
            <p:ph type="sldNum" sz="quarter" idx="12"/>
          </p:nvPr>
        </p:nvSpPr>
        <p:spPr/>
        <p:txBody>
          <a:bodyPr/>
          <a:lstStyle/>
          <a:p>
            <a:fld id="{A373BD48-1784-4655-95E7-C9A2F149D0AE}" type="slidenum">
              <a:rPr lang="de-DE" smtClean="0"/>
              <a:pPr/>
              <a:t>19</a:t>
            </a:fld>
            <a:endParaRPr lang="de-DE"/>
          </a:p>
        </p:txBody>
      </p:sp>
      <p:sp>
        <p:nvSpPr>
          <p:cNvPr id="96259" name="Rectangle 3"/>
          <p:cNvSpPr>
            <a:spLocks noGrp="1" noChangeArrowheads="1"/>
          </p:cNvSpPr>
          <p:nvPr>
            <p:ph sz="quarter" idx="1"/>
          </p:nvPr>
        </p:nvSpPr>
        <p:spPr>
          <a:xfrm>
            <a:off x="685800" y="2057400"/>
            <a:ext cx="7772400" cy="4267200"/>
          </a:xfrm>
        </p:spPr>
        <p:txBody>
          <a:bodyPr>
            <a:normAutofit fontScale="92500" lnSpcReduction="10000"/>
          </a:bodyPr>
          <a:lstStyle/>
          <a:p>
            <a:pPr marL="609600" indent="-609600">
              <a:buFont typeface="Wingdings" pitchFamily="2" charset="2"/>
              <a:buAutoNum type="arabicPeriod" startAt="3"/>
            </a:pPr>
            <a:r>
              <a:rPr lang="de-DE" sz="2000" b="1" dirty="0" smtClean="0"/>
              <a:t>§ 3 UWG: Kernvorschrift Verbot des </a:t>
            </a:r>
            <a:r>
              <a:rPr lang="de-DE" sz="2000" b="1" dirty="0" err="1" smtClean="0"/>
              <a:t>Unl</a:t>
            </a:r>
            <a:r>
              <a:rPr lang="de-DE" sz="2000" b="1" dirty="0" smtClean="0"/>
              <a:t>. W. </a:t>
            </a:r>
            <a:r>
              <a:rPr lang="de-DE" sz="2000" b="1" i="1" dirty="0" smtClean="0"/>
              <a:t>(deutlich geändert)</a:t>
            </a:r>
            <a:r>
              <a:rPr lang="de-DE" sz="2000" b="1" dirty="0" smtClean="0"/>
              <a:t> </a:t>
            </a:r>
          </a:p>
          <a:p>
            <a:pPr marL="609600" indent="-609600">
              <a:buFont typeface="Wingdings" pitchFamily="2" charset="2"/>
              <a:buAutoNum type="arabicPeriod" startAt="3"/>
            </a:pPr>
            <a:r>
              <a:rPr lang="de-DE" sz="2000" b="1" dirty="0" smtClean="0"/>
              <a:t>§ 3a UWG: Rechtsbruch </a:t>
            </a:r>
            <a:r>
              <a:rPr lang="de-DE" sz="2000" b="1" i="1" dirty="0" smtClean="0"/>
              <a:t>(vormals § 4 Nr. 11 a.F.) </a:t>
            </a:r>
          </a:p>
          <a:p>
            <a:pPr marL="609600" indent="-609600">
              <a:buFont typeface="Wingdings" pitchFamily="2" charset="2"/>
              <a:buAutoNum type="arabicPeriod" startAt="3"/>
            </a:pPr>
            <a:r>
              <a:rPr lang="de-DE" sz="2000" b="1" dirty="0" smtClean="0"/>
              <a:t>§ 4 UWG: </a:t>
            </a:r>
            <a:r>
              <a:rPr lang="de-DE" sz="2000" b="1" dirty="0" err="1" smtClean="0"/>
              <a:t>Mitbewerberschutz</a:t>
            </a:r>
            <a:r>
              <a:rPr lang="de-DE" sz="2000" b="1" dirty="0" smtClean="0"/>
              <a:t> (völlig neue Zielrichtung) </a:t>
            </a:r>
          </a:p>
          <a:p>
            <a:pPr marL="609600" indent="-609600">
              <a:buFont typeface="Wingdings" pitchFamily="2" charset="2"/>
              <a:buAutoNum type="arabicPeriod" startAt="3"/>
            </a:pPr>
            <a:r>
              <a:rPr lang="de-DE" sz="2000" b="1" dirty="0" smtClean="0"/>
              <a:t>§ 4a UWG: Aggressive </a:t>
            </a:r>
            <a:r>
              <a:rPr lang="de-DE" sz="2000" b="1" dirty="0" err="1" smtClean="0"/>
              <a:t>geschäftl</a:t>
            </a:r>
            <a:r>
              <a:rPr lang="de-DE" sz="2000" b="1" dirty="0" smtClean="0"/>
              <a:t>. </a:t>
            </a:r>
            <a:r>
              <a:rPr lang="de-DE" sz="2000" b="1" dirty="0" err="1" smtClean="0"/>
              <a:t>Hdlg</a:t>
            </a:r>
            <a:r>
              <a:rPr lang="de-DE" sz="2000" b="1" dirty="0" smtClean="0"/>
              <a:t>. </a:t>
            </a:r>
            <a:r>
              <a:rPr lang="de-DE" sz="2000" b="1" i="1" dirty="0" smtClean="0"/>
              <a:t>(</a:t>
            </a:r>
            <a:r>
              <a:rPr lang="de-DE" sz="2000" b="1" i="1" dirty="0" err="1" smtClean="0"/>
              <a:t>ähnl</a:t>
            </a:r>
            <a:r>
              <a:rPr lang="de-DE" sz="2000" b="1" i="1" dirty="0" smtClean="0"/>
              <a:t>. § 4 Nr. 1 – 6 a.F.) </a:t>
            </a:r>
          </a:p>
          <a:p>
            <a:pPr marL="609600" indent="-609600">
              <a:buFont typeface="Wingdings" pitchFamily="2" charset="2"/>
              <a:buAutoNum type="arabicPeriod" startAt="3"/>
            </a:pPr>
            <a:r>
              <a:rPr lang="de-DE" sz="2000" b="1" dirty="0" smtClean="0"/>
              <a:t>§ 5 UWG: Irreführung (durch aktives Tun) </a:t>
            </a:r>
          </a:p>
          <a:p>
            <a:pPr marL="609600" indent="-609600">
              <a:buFont typeface="Wingdings" pitchFamily="2" charset="2"/>
              <a:buAutoNum type="arabicPeriod" startAt="3"/>
            </a:pPr>
            <a:r>
              <a:rPr lang="de-DE" sz="2000" b="1" dirty="0" smtClean="0"/>
              <a:t>§ 5a UWG: Irreführung durch Unterlassen) </a:t>
            </a:r>
          </a:p>
          <a:p>
            <a:pPr marL="609600" indent="-609600">
              <a:buFont typeface="Wingdings" pitchFamily="2" charset="2"/>
              <a:buAutoNum type="arabicPeriod" startAt="3"/>
            </a:pPr>
            <a:r>
              <a:rPr lang="de-DE" sz="2000" b="1" dirty="0" smtClean="0"/>
              <a:t>§ 6 UWG: Vergleichende Werbung </a:t>
            </a:r>
            <a:r>
              <a:rPr lang="de-DE" sz="2000" b="1" i="1" dirty="0" smtClean="0"/>
              <a:t>(unverändert)</a:t>
            </a:r>
          </a:p>
          <a:p>
            <a:pPr marL="609600" indent="-609600">
              <a:buFont typeface="Wingdings" pitchFamily="2" charset="2"/>
              <a:buAutoNum type="arabicPeriod" startAt="3"/>
            </a:pPr>
            <a:r>
              <a:rPr lang="de-DE" sz="2000" b="1" dirty="0" smtClean="0"/>
              <a:t>§ 7 UWG: Belästigung (2. Kernvorschrift) </a:t>
            </a:r>
            <a:r>
              <a:rPr lang="de-DE" sz="2000" b="1" i="1" dirty="0" smtClean="0"/>
              <a:t>(– unverändert)</a:t>
            </a:r>
          </a:p>
          <a:p>
            <a:pPr marL="609600" indent="-609600">
              <a:buFont typeface="Wingdings" pitchFamily="2" charset="2"/>
              <a:buAutoNum type="arabicPeriod" startAt="3"/>
            </a:pPr>
            <a:r>
              <a:rPr lang="de-DE" sz="2000" b="1" dirty="0" smtClean="0"/>
              <a:t>§ 8-11 UWG: Rechtsfolge bei Verstoß </a:t>
            </a:r>
          </a:p>
          <a:p>
            <a:pPr marL="609600" indent="-609600">
              <a:buFont typeface="Wingdings" pitchFamily="2" charset="2"/>
              <a:buAutoNum type="arabicPeriod" startAt="3"/>
            </a:pPr>
            <a:r>
              <a:rPr lang="de-DE" sz="2000" b="1" dirty="0" smtClean="0"/>
              <a:t>§ 12 – 15 UWG: Durchsetzung der Rechte</a:t>
            </a:r>
          </a:p>
          <a:p>
            <a:pPr marL="609600" indent="-609600">
              <a:buFont typeface="Wingdings" pitchFamily="2" charset="2"/>
              <a:buAutoNum type="arabicPeriod" startAt="3"/>
            </a:pPr>
            <a:r>
              <a:rPr lang="de-DE" sz="2000" b="1" dirty="0" smtClean="0"/>
              <a:t>§ 16 – 22 UWG: Straf- und Schlussvorschriften</a:t>
            </a:r>
            <a:endParaRPr lang="de-DE" sz="20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96258"/>
                                        </p:tgtEl>
                                        <p:attrNameLst>
                                          <p:attrName>style.visibility</p:attrName>
                                        </p:attrNameLst>
                                      </p:cBhvr>
                                      <p:to>
                                        <p:strVal val="visible"/>
                                      </p:to>
                                    </p:set>
                                    <p:animEffect transition="in" filter="dissolve">
                                      <p:cBhvr>
                                        <p:cTn id="7" dur="500"/>
                                        <p:tgtEl>
                                          <p:spTgt spid="9625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6259">
                                            <p:txEl>
                                              <p:pRg st="0" end="0"/>
                                            </p:txEl>
                                          </p:spTgt>
                                        </p:tgtEl>
                                        <p:attrNameLst>
                                          <p:attrName>style.visibility</p:attrName>
                                        </p:attrNameLst>
                                      </p:cBhvr>
                                      <p:to>
                                        <p:strVal val="visible"/>
                                      </p:to>
                                    </p:set>
                                    <p:animEffect transition="in" filter="dissolve">
                                      <p:cBhvr>
                                        <p:cTn id="12" dur="500"/>
                                        <p:tgtEl>
                                          <p:spTgt spid="9625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96259">
                                            <p:txEl>
                                              <p:pRg st="1" end="1"/>
                                            </p:txEl>
                                          </p:spTgt>
                                        </p:tgtEl>
                                        <p:attrNameLst>
                                          <p:attrName>style.visibility</p:attrName>
                                        </p:attrNameLst>
                                      </p:cBhvr>
                                      <p:to>
                                        <p:strVal val="visible"/>
                                      </p:to>
                                    </p:set>
                                    <p:animEffect transition="in" filter="dissolve">
                                      <p:cBhvr>
                                        <p:cTn id="17" dur="500"/>
                                        <p:tgtEl>
                                          <p:spTgt spid="9625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6259">
                                            <p:txEl>
                                              <p:pRg st="2" end="2"/>
                                            </p:txEl>
                                          </p:spTgt>
                                        </p:tgtEl>
                                        <p:attrNameLst>
                                          <p:attrName>style.visibility</p:attrName>
                                        </p:attrNameLst>
                                      </p:cBhvr>
                                      <p:to>
                                        <p:strVal val="visible"/>
                                      </p:to>
                                    </p:set>
                                    <p:animEffect transition="in" filter="dissolve">
                                      <p:cBhvr>
                                        <p:cTn id="22" dur="500"/>
                                        <p:tgtEl>
                                          <p:spTgt spid="9625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96259">
                                            <p:txEl>
                                              <p:pRg st="3" end="3"/>
                                            </p:txEl>
                                          </p:spTgt>
                                        </p:tgtEl>
                                        <p:attrNameLst>
                                          <p:attrName>style.visibility</p:attrName>
                                        </p:attrNameLst>
                                      </p:cBhvr>
                                      <p:to>
                                        <p:strVal val="visible"/>
                                      </p:to>
                                    </p:set>
                                    <p:animEffect transition="in" filter="dissolve">
                                      <p:cBhvr>
                                        <p:cTn id="27" dur="500"/>
                                        <p:tgtEl>
                                          <p:spTgt spid="9625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96259">
                                            <p:txEl>
                                              <p:pRg st="4" end="4"/>
                                            </p:txEl>
                                          </p:spTgt>
                                        </p:tgtEl>
                                        <p:attrNameLst>
                                          <p:attrName>style.visibility</p:attrName>
                                        </p:attrNameLst>
                                      </p:cBhvr>
                                      <p:to>
                                        <p:strVal val="visible"/>
                                      </p:to>
                                    </p:set>
                                    <p:animEffect transition="in" filter="dissolve">
                                      <p:cBhvr>
                                        <p:cTn id="32" dur="500"/>
                                        <p:tgtEl>
                                          <p:spTgt spid="96259">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96259">
                                            <p:txEl>
                                              <p:pRg st="5" end="5"/>
                                            </p:txEl>
                                          </p:spTgt>
                                        </p:tgtEl>
                                        <p:attrNameLst>
                                          <p:attrName>style.visibility</p:attrName>
                                        </p:attrNameLst>
                                      </p:cBhvr>
                                      <p:to>
                                        <p:strVal val="visible"/>
                                      </p:to>
                                    </p:set>
                                    <p:animEffect transition="in" filter="dissolve">
                                      <p:cBhvr>
                                        <p:cTn id="37" dur="500"/>
                                        <p:tgtEl>
                                          <p:spTgt spid="96259">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96259">
                                            <p:txEl>
                                              <p:pRg st="6" end="6"/>
                                            </p:txEl>
                                          </p:spTgt>
                                        </p:tgtEl>
                                        <p:attrNameLst>
                                          <p:attrName>style.visibility</p:attrName>
                                        </p:attrNameLst>
                                      </p:cBhvr>
                                      <p:to>
                                        <p:strVal val="visible"/>
                                      </p:to>
                                    </p:set>
                                    <p:animEffect transition="in" filter="dissolve">
                                      <p:cBhvr>
                                        <p:cTn id="42" dur="500"/>
                                        <p:tgtEl>
                                          <p:spTgt spid="96259">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96259">
                                            <p:txEl>
                                              <p:pRg st="7" end="7"/>
                                            </p:txEl>
                                          </p:spTgt>
                                        </p:tgtEl>
                                        <p:attrNameLst>
                                          <p:attrName>style.visibility</p:attrName>
                                        </p:attrNameLst>
                                      </p:cBhvr>
                                      <p:to>
                                        <p:strVal val="visible"/>
                                      </p:to>
                                    </p:set>
                                    <p:animEffect transition="in" filter="dissolve">
                                      <p:cBhvr>
                                        <p:cTn id="47" dur="500"/>
                                        <p:tgtEl>
                                          <p:spTgt spid="96259">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96259">
                                            <p:txEl>
                                              <p:pRg st="8" end="8"/>
                                            </p:txEl>
                                          </p:spTgt>
                                        </p:tgtEl>
                                        <p:attrNameLst>
                                          <p:attrName>style.visibility</p:attrName>
                                        </p:attrNameLst>
                                      </p:cBhvr>
                                      <p:to>
                                        <p:strVal val="visible"/>
                                      </p:to>
                                    </p:set>
                                    <p:animEffect transition="in" filter="dissolve">
                                      <p:cBhvr>
                                        <p:cTn id="52" dur="500"/>
                                        <p:tgtEl>
                                          <p:spTgt spid="96259">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96259">
                                            <p:txEl>
                                              <p:pRg st="9" end="9"/>
                                            </p:txEl>
                                          </p:spTgt>
                                        </p:tgtEl>
                                        <p:attrNameLst>
                                          <p:attrName>style.visibility</p:attrName>
                                        </p:attrNameLst>
                                      </p:cBhvr>
                                      <p:to>
                                        <p:strVal val="visible"/>
                                      </p:to>
                                    </p:set>
                                    <p:animEffect transition="in" filter="dissolve">
                                      <p:cBhvr>
                                        <p:cTn id="57" dur="500"/>
                                        <p:tgtEl>
                                          <p:spTgt spid="96259">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96259">
                                            <p:txEl>
                                              <p:pRg st="10" end="10"/>
                                            </p:txEl>
                                          </p:spTgt>
                                        </p:tgtEl>
                                        <p:attrNameLst>
                                          <p:attrName>style.visibility</p:attrName>
                                        </p:attrNameLst>
                                      </p:cBhvr>
                                      <p:to>
                                        <p:strVal val="visible"/>
                                      </p:to>
                                    </p:set>
                                    <p:animEffect transition="in" filter="dissolve">
                                      <p:cBhvr>
                                        <p:cTn id="62" dur="500"/>
                                        <p:tgtEl>
                                          <p:spTgt spid="9625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58" grpId="0" autoUpdateAnimBg="0"/>
      <p:bldP spid="96259" grpId="0" build="p" bldLvl="5"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normAutofit fontScale="90000"/>
          </a:bodyPr>
          <a:lstStyle/>
          <a:p>
            <a:pPr marL="838200" indent="-838200"/>
            <a:r>
              <a:rPr lang="de-DE" smtClean="0">
                <a:effectLst>
                  <a:outerShdw blurRad="38100" dist="38100" dir="2700000" algn="tl">
                    <a:srgbClr val="FFFFFF"/>
                  </a:outerShdw>
                </a:effectLst>
              </a:rPr>
              <a:t>Einordnung des Wettbewerbs- und Kartellrechts</a:t>
            </a:r>
            <a:endParaRPr lang="de-DE" dirty="0">
              <a:effectLst>
                <a:outerShdw blurRad="38100" dist="38100" dir="2700000" algn="tl">
                  <a:srgbClr val="FFFFFF"/>
                </a:outerShdw>
              </a:effectLst>
            </a:endParaRPr>
          </a:p>
        </p:txBody>
      </p:sp>
      <p:sp>
        <p:nvSpPr>
          <p:cNvPr id="5" name="Datumsplatzhalter 3"/>
          <p:cNvSpPr>
            <a:spLocks noGrp="1"/>
          </p:cNvSpPr>
          <p:nvPr>
            <p:ph type="dt" sz="half" idx="10"/>
          </p:nvPr>
        </p:nvSpPr>
        <p:spPr/>
        <p:txBody>
          <a:bodyPr/>
          <a:lstStyle/>
          <a:p>
            <a:r>
              <a:rPr lang="de-DE" smtClean="0"/>
              <a:t>06.04.2016</a:t>
            </a:r>
            <a:endParaRPr lang="de-DE"/>
          </a:p>
        </p:txBody>
      </p:sp>
      <p:sp>
        <p:nvSpPr>
          <p:cNvPr id="6" name="Fußzeilenplatzhalter 4"/>
          <p:cNvSpPr>
            <a:spLocks noGrp="1"/>
          </p:cNvSpPr>
          <p:nvPr>
            <p:ph type="ftr" sz="quarter" idx="11"/>
          </p:nvPr>
        </p:nvSpPr>
        <p:spPr/>
        <p:txBody>
          <a:bodyPr/>
          <a:lstStyle/>
          <a:p>
            <a:r>
              <a:rPr lang="de-DE" dirty="0" smtClean="0"/>
              <a:t>© RA M. Hoffmann - www.ra-michael-hoffmann.de</a:t>
            </a:r>
            <a:endParaRPr lang="de-DE" dirty="0"/>
          </a:p>
        </p:txBody>
      </p:sp>
      <p:sp>
        <p:nvSpPr>
          <p:cNvPr id="7" name="Foliennummernplatzhalter 5"/>
          <p:cNvSpPr>
            <a:spLocks noGrp="1"/>
          </p:cNvSpPr>
          <p:nvPr>
            <p:ph type="sldNum" sz="quarter" idx="12"/>
          </p:nvPr>
        </p:nvSpPr>
        <p:spPr/>
        <p:txBody>
          <a:bodyPr/>
          <a:lstStyle/>
          <a:p>
            <a:fld id="{0A579BDC-FCA4-4B51-8A54-506B92346367}" type="slidenum">
              <a:rPr lang="de-DE" smtClean="0"/>
              <a:pPr/>
              <a:t>2</a:t>
            </a:fld>
            <a:endParaRPr lang="de-DE" dirty="0"/>
          </a:p>
        </p:txBody>
      </p:sp>
      <p:sp>
        <p:nvSpPr>
          <p:cNvPr id="29699" name="Rectangle 3"/>
          <p:cNvSpPr>
            <a:spLocks noGrp="1" noChangeArrowheads="1"/>
          </p:cNvSpPr>
          <p:nvPr>
            <p:ph sz="quarter" idx="1"/>
          </p:nvPr>
        </p:nvSpPr>
        <p:spPr>
          <a:xfrm>
            <a:off x="685800" y="2743200"/>
            <a:ext cx="7772400" cy="3581400"/>
          </a:xfrm>
        </p:spPr>
        <p:txBody>
          <a:bodyPr/>
          <a:lstStyle/>
          <a:p>
            <a:pPr marL="812800" indent="-812800">
              <a:buFont typeface="Wingdings" pitchFamily="2" charset="2"/>
              <a:buAutoNum type="romanUcPeriod"/>
            </a:pPr>
            <a:r>
              <a:rPr lang="de-DE" smtClean="0"/>
              <a:t>Verfassungsrecht</a:t>
            </a:r>
          </a:p>
          <a:p>
            <a:pPr marL="812800" indent="-812800">
              <a:buFont typeface="Wingdings" pitchFamily="2" charset="2"/>
              <a:buAutoNum type="romanUcPeriod"/>
            </a:pPr>
            <a:r>
              <a:rPr lang="de-DE" smtClean="0"/>
              <a:t>Zivilrecht</a:t>
            </a:r>
          </a:p>
          <a:p>
            <a:pPr marL="812800" indent="-812800">
              <a:buFont typeface="Wingdings" pitchFamily="2" charset="2"/>
              <a:buAutoNum type="romanUcPeriod"/>
            </a:pPr>
            <a:r>
              <a:rPr lang="de-DE" smtClean="0"/>
              <a:t>Strafrecht</a:t>
            </a:r>
          </a:p>
          <a:p>
            <a:pPr marL="812800" indent="-812800">
              <a:buFont typeface="Wingdings" pitchFamily="2" charset="2"/>
              <a:buAutoNum type="romanUcPeriod"/>
            </a:pPr>
            <a:r>
              <a:rPr lang="de-DE" smtClean="0"/>
              <a:t>Öffentliches Recht</a:t>
            </a:r>
          </a:p>
          <a:p>
            <a:pPr marL="812800" indent="-812800">
              <a:buFont typeface="Wingdings" pitchFamily="2" charset="2"/>
              <a:buAutoNum type="romanUcPeriod"/>
            </a:pPr>
            <a:r>
              <a:rPr lang="de-DE" smtClean="0"/>
              <a:t>Europarecht </a:t>
            </a:r>
            <a:br>
              <a:rPr lang="de-DE" smtClean="0"/>
            </a:br>
            <a:r>
              <a:rPr lang="de-DE" sz="2000" smtClean="0"/>
              <a:t>(steht neben den unter I.-IV. genannten Rechtsgebieten)</a:t>
            </a:r>
            <a:endParaRPr lang="de-DE" sz="2000"/>
          </a:p>
        </p:txBody>
      </p:sp>
      <p:sp>
        <p:nvSpPr>
          <p:cNvPr id="29700" name="Rectangle 4"/>
          <p:cNvSpPr>
            <a:spLocks noChangeArrowheads="1"/>
          </p:cNvSpPr>
          <p:nvPr/>
        </p:nvSpPr>
        <p:spPr bwMode="auto">
          <a:xfrm>
            <a:off x="762000" y="1524000"/>
            <a:ext cx="7772400" cy="1143000"/>
          </a:xfrm>
          <a:prstGeom prst="rect">
            <a:avLst/>
          </a:prstGeom>
          <a:noFill/>
          <a:ln w="9525">
            <a:noFill/>
            <a:miter lim="800000"/>
            <a:headEnd/>
            <a:tailEnd/>
          </a:ln>
          <a:effectLst/>
        </p:spPr>
        <p:txBody>
          <a:bodyPr lIns="92075" tIns="46038" rIns="92075" bIns="46038" anchor="b"/>
          <a:lstStyle/>
          <a:p>
            <a:pPr marL="838200" indent="-838200" algn="ctr"/>
            <a:r>
              <a:rPr lang="de-DE" sz="3200" i="1" u="sng">
                <a:solidFill>
                  <a:schemeClr val="tx2"/>
                </a:solidFill>
                <a:effectLst>
                  <a:outerShdw blurRad="38100" dist="38100" dir="2700000" algn="tl">
                    <a:srgbClr val="FFFFFF"/>
                  </a:outerShdw>
                </a:effectLst>
              </a:rPr>
              <a:t>Wiederholung:</a:t>
            </a:r>
            <a:r>
              <a:rPr lang="de-DE" sz="4400" i="1">
                <a:solidFill>
                  <a:schemeClr val="tx2"/>
                </a:solidFill>
                <a:effectLst>
                  <a:outerShdw blurRad="38100" dist="38100" dir="2700000" algn="tl">
                    <a:srgbClr val="FFFFFF"/>
                  </a:outerShdw>
                </a:effectLst>
              </a:rPr>
              <a:t> Strukturen des Rechts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9698"/>
                                        </p:tgtEl>
                                        <p:attrNameLst>
                                          <p:attrName>style.visibility</p:attrName>
                                        </p:attrNameLst>
                                      </p:cBhvr>
                                      <p:to>
                                        <p:strVal val="visible"/>
                                      </p:to>
                                    </p:set>
                                    <p:animEffect transition="in" filter="dissolve">
                                      <p:cBhvr>
                                        <p:cTn id="7" dur="500"/>
                                        <p:tgtEl>
                                          <p:spTgt spid="29698"/>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29700"/>
                                        </p:tgtEl>
                                        <p:attrNameLst>
                                          <p:attrName>style.visibility</p:attrName>
                                        </p:attrNameLst>
                                      </p:cBhvr>
                                      <p:to>
                                        <p:strVal val="visible"/>
                                      </p:to>
                                    </p:set>
                                    <p:animEffect transition="in" filter="dissolve">
                                      <p:cBhvr>
                                        <p:cTn id="11" dur="500"/>
                                        <p:tgtEl>
                                          <p:spTgt spid="29700"/>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29699">
                                            <p:txEl>
                                              <p:pRg st="0" end="0"/>
                                            </p:txEl>
                                          </p:spTgt>
                                        </p:tgtEl>
                                        <p:attrNameLst>
                                          <p:attrName>style.visibility</p:attrName>
                                        </p:attrNameLst>
                                      </p:cBhvr>
                                      <p:to>
                                        <p:strVal val="visible"/>
                                      </p:to>
                                    </p:set>
                                    <p:animEffect transition="in" filter="dissolve">
                                      <p:cBhvr>
                                        <p:cTn id="16" dur="500"/>
                                        <p:tgtEl>
                                          <p:spTgt spid="29699">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29699">
                                            <p:txEl>
                                              <p:pRg st="1" end="1"/>
                                            </p:txEl>
                                          </p:spTgt>
                                        </p:tgtEl>
                                        <p:attrNameLst>
                                          <p:attrName>style.visibility</p:attrName>
                                        </p:attrNameLst>
                                      </p:cBhvr>
                                      <p:to>
                                        <p:strVal val="visible"/>
                                      </p:to>
                                    </p:set>
                                    <p:animEffect transition="in" filter="dissolve">
                                      <p:cBhvr>
                                        <p:cTn id="21" dur="500"/>
                                        <p:tgtEl>
                                          <p:spTgt spid="29699">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29699">
                                            <p:txEl>
                                              <p:pRg st="2" end="2"/>
                                            </p:txEl>
                                          </p:spTgt>
                                        </p:tgtEl>
                                        <p:attrNameLst>
                                          <p:attrName>style.visibility</p:attrName>
                                        </p:attrNameLst>
                                      </p:cBhvr>
                                      <p:to>
                                        <p:strVal val="visible"/>
                                      </p:to>
                                    </p:set>
                                    <p:animEffect transition="in" filter="dissolve">
                                      <p:cBhvr>
                                        <p:cTn id="26" dur="500"/>
                                        <p:tgtEl>
                                          <p:spTgt spid="29699">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29699">
                                            <p:txEl>
                                              <p:pRg st="3" end="3"/>
                                            </p:txEl>
                                          </p:spTgt>
                                        </p:tgtEl>
                                        <p:attrNameLst>
                                          <p:attrName>style.visibility</p:attrName>
                                        </p:attrNameLst>
                                      </p:cBhvr>
                                      <p:to>
                                        <p:strVal val="visible"/>
                                      </p:to>
                                    </p:set>
                                    <p:animEffect transition="in" filter="dissolve">
                                      <p:cBhvr>
                                        <p:cTn id="31" dur="500"/>
                                        <p:tgtEl>
                                          <p:spTgt spid="29699">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29699">
                                            <p:txEl>
                                              <p:pRg st="4" end="4"/>
                                            </p:txEl>
                                          </p:spTgt>
                                        </p:tgtEl>
                                        <p:attrNameLst>
                                          <p:attrName>style.visibility</p:attrName>
                                        </p:attrNameLst>
                                      </p:cBhvr>
                                      <p:to>
                                        <p:strVal val="visible"/>
                                      </p:to>
                                    </p:set>
                                    <p:animEffect transition="in" filter="dissolve">
                                      <p:cBhvr>
                                        <p:cTn id="36" dur="500"/>
                                        <p:tgtEl>
                                          <p:spTgt spid="2969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autoUpdateAnimBg="0"/>
      <p:bldP spid="29699" grpId="0" build="p" bldLvl="5" autoUpdateAnimBg="0"/>
      <p:bldP spid="29700"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14400" y="188640"/>
            <a:ext cx="7772400" cy="1237824"/>
          </a:xfrm>
        </p:spPr>
        <p:txBody>
          <a:bodyPr>
            <a:normAutofit/>
          </a:bodyPr>
          <a:lstStyle/>
          <a:p>
            <a:pPr algn="ctr"/>
            <a:r>
              <a:rPr lang="de-DE" sz="3800" i="1" dirty="0" smtClean="0"/>
              <a:t>Überblick – UWG – Systematik </a:t>
            </a:r>
            <a:r>
              <a:rPr lang="de-DE" sz="3800" i="1" dirty="0" smtClean="0"/>
              <a:t>a.F.</a:t>
            </a:r>
            <a:endParaRPr lang="de-DE" sz="3800" i="1" dirty="0"/>
          </a:p>
        </p:txBody>
      </p:sp>
      <p:sp>
        <p:nvSpPr>
          <p:cNvPr id="3" name="Datumsplatzhalter 2"/>
          <p:cNvSpPr>
            <a:spLocks noGrp="1"/>
          </p:cNvSpPr>
          <p:nvPr>
            <p:ph type="dt" sz="half" idx="10"/>
          </p:nvPr>
        </p:nvSpPr>
        <p:spPr/>
        <p:txBody>
          <a:bodyPr/>
          <a:lstStyle/>
          <a:p>
            <a:r>
              <a:rPr lang="de-DE" smtClean="0"/>
              <a:t>06.04.2016</a:t>
            </a:r>
            <a:endParaRPr lang="de-DE"/>
          </a:p>
        </p:txBody>
      </p:sp>
      <p:sp>
        <p:nvSpPr>
          <p:cNvPr id="4" name="Fußzeilenplatzhalter 3"/>
          <p:cNvSpPr>
            <a:spLocks noGrp="1"/>
          </p:cNvSpPr>
          <p:nvPr>
            <p:ph type="ftr" sz="quarter" idx="11"/>
          </p:nvPr>
        </p:nvSpPr>
        <p:spPr/>
        <p:txBody>
          <a:bodyPr/>
          <a:lstStyle/>
          <a:p>
            <a:r>
              <a:rPr lang="de-DE" smtClean="0"/>
              <a:t>© RA M. Hoffmann - www.ra-michael-hoffmann.de</a:t>
            </a:r>
            <a:endParaRPr lang="de-DE"/>
          </a:p>
        </p:txBody>
      </p:sp>
      <p:sp>
        <p:nvSpPr>
          <p:cNvPr id="5" name="Foliennummernplatzhalter 4"/>
          <p:cNvSpPr>
            <a:spLocks noGrp="1"/>
          </p:cNvSpPr>
          <p:nvPr>
            <p:ph type="sldNum" sz="quarter" idx="12"/>
          </p:nvPr>
        </p:nvSpPr>
        <p:spPr/>
        <p:txBody>
          <a:bodyPr/>
          <a:lstStyle/>
          <a:p>
            <a:fld id="{091420E0-1691-4C43-9312-103AD253BA08}" type="slidenum">
              <a:rPr lang="de-DE" smtClean="0"/>
              <a:pPr/>
              <a:t>20</a:t>
            </a:fld>
            <a:endParaRPr lang="de-DE"/>
          </a:p>
        </p:txBody>
      </p:sp>
      <p:graphicFrame>
        <p:nvGraphicFramePr>
          <p:cNvPr id="6" name="Diagramm 5"/>
          <p:cNvGraphicFramePr/>
          <p:nvPr/>
        </p:nvGraphicFramePr>
        <p:xfrm>
          <a:off x="571472" y="908720"/>
          <a:ext cx="8358246" cy="57349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14400" y="274638"/>
            <a:ext cx="7772400" cy="778098"/>
          </a:xfrm>
        </p:spPr>
        <p:txBody>
          <a:bodyPr>
            <a:normAutofit/>
          </a:bodyPr>
          <a:lstStyle/>
          <a:p>
            <a:r>
              <a:rPr lang="de-DE" sz="3800" dirty="0" smtClean="0"/>
              <a:t>Überblick – UWG </a:t>
            </a:r>
            <a:r>
              <a:rPr lang="de-DE" sz="3800" dirty="0" smtClean="0"/>
              <a:t>– Systematik n.F.</a:t>
            </a:r>
            <a:endParaRPr lang="de-DE" sz="3800" dirty="0"/>
          </a:p>
        </p:txBody>
      </p:sp>
      <p:sp>
        <p:nvSpPr>
          <p:cNvPr id="3" name="Datumsplatzhalter 2"/>
          <p:cNvSpPr>
            <a:spLocks noGrp="1"/>
          </p:cNvSpPr>
          <p:nvPr>
            <p:ph type="dt" sz="half" idx="10"/>
          </p:nvPr>
        </p:nvSpPr>
        <p:spPr/>
        <p:txBody>
          <a:bodyPr/>
          <a:lstStyle/>
          <a:p>
            <a:r>
              <a:rPr lang="de-DE" smtClean="0"/>
              <a:t>06.04.2016</a:t>
            </a:r>
            <a:endParaRPr lang="de-DE"/>
          </a:p>
        </p:txBody>
      </p:sp>
      <p:sp>
        <p:nvSpPr>
          <p:cNvPr id="4" name="Fußzeilenplatzhalter 3"/>
          <p:cNvSpPr>
            <a:spLocks noGrp="1"/>
          </p:cNvSpPr>
          <p:nvPr>
            <p:ph type="ftr" sz="quarter" idx="11"/>
          </p:nvPr>
        </p:nvSpPr>
        <p:spPr/>
        <p:txBody>
          <a:bodyPr/>
          <a:lstStyle/>
          <a:p>
            <a:r>
              <a:rPr lang="de-DE" smtClean="0"/>
              <a:t>© RA M. Hoffmann - www.ra-michael-hoffmann.de</a:t>
            </a:r>
            <a:endParaRPr lang="de-DE"/>
          </a:p>
        </p:txBody>
      </p:sp>
      <p:sp>
        <p:nvSpPr>
          <p:cNvPr id="5" name="Foliennummernplatzhalter 4"/>
          <p:cNvSpPr>
            <a:spLocks noGrp="1"/>
          </p:cNvSpPr>
          <p:nvPr>
            <p:ph type="sldNum" sz="quarter" idx="12"/>
          </p:nvPr>
        </p:nvSpPr>
        <p:spPr/>
        <p:txBody>
          <a:bodyPr/>
          <a:lstStyle/>
          <a:p>
            <a:fld id="{091420E0-1691-4C43-9312-103AD253BA08}" type="slidenum">
              <a:rPr lang="de-DE" smtClean="0"/>
              <a:pPr/>
              <a:t>21</a:t>
            </a:fld>
            <a:endParaRPr lang="de-DE"/>
          </a:p>
        </p:txBody>
      </p:sp>
      <p:graphicFrame>
        <p:nvGraphicFramePr>
          <p:cNvPr id="6" name="Diagramm 5"/>
          <p:cNvGraphicFramePr/>
          <p:nvPr/>
        </p:nvGraphicFramePr>
        <p:xfrm>
          <a:off x="571472" y="1124744"/>
          <a:ext cx="8358246" cy="551896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9" name="Rectangle 1029"/>
          <p:cNvSpPr>
            <a:spLocks noGrp="1" noChangeArrowheads="1"/>
          </p:cNvSpPr>
          <p:nvPr>
            <p:ph type="subTitle" idx="1"/>
          </p:nvPr>
        </p:nvSpPr>
        <p:spPr/>
        <p:txBody>
          <a:bodyPr/>
          <a:lstStyle/>
          <a:p>
            <a:r>
              <a:rPr lang="de-DE" smtClean="0">
                <a:effectLst>
                  <a:outerShdw blurRad="38100" dist="38100" dir="2700000" algn="tl">
                    <a:srgbClr val="FFFFFF"/>
                  </a:outerShdw>
                </a:effectLst>
              </a:rPr>
              <a:t>Faxanfrage im Autohandel</a:t>
            </a:r>
            <a:endParaRPr lang="de-DE" dirty="0">
              <a:effectLst>
                <a:outerShdw blurRad="38100" dist="38100" dir="2700000" algn="tl">
                  <a:srgbClr val="FFFFFF"/>
                </a:outerShdw>
              </a:effectLst>
            </a:endParaRPr>
          </a:p>
        </p:txBody>
      </p:sp>
      <p:sp>
        <p:nvSpPr>
          <p:cNvPr id="47106" name="Rectangle 1026"/>
          <p:cNvSpPr>
            <a:spLocks noGrp="1" noChangeArrowheads="1"/>
          </p:cNvSpPr>
          <p:nvPr>
            <p:ph type="ctrTitle"/>
          </p:nvPr>
        </p:nvSpPr>
        <p:spPr/>
        <p:txBody>
          <a:bodyPr/>
          <a:lstStyle/>
          <a:p>
            <a:r>
              <a:rPr lang="de-DE" dirty="0" smtClean="0">
                <a:effectLst>
                  <a:outerShdw blurRad="38100" dist="38100" dir="2700000" algn="tl">
                    <a:srgbClr val="FFFFFF"/>
                  </a:outerShdw>
                </a:effectLst>
              </a:rPr>
              <a:t>Fall: BGH I ZR 75/06 </a:t>
            </a:r>
            <a:br>
              <a:rPr lang="de-DE" dirty="0" smtClean="0">
                <a:effectLst>
                  <a:outerShdw blurRad="38100" dist="38100" dir="2700000" algn="tl">
                    <a:srgbClr val="FFFFFF"/>
                  </a:outerShdw>
                </a:effectLst>
              </a:rPr>
            </a:br>
            <a:r>
              <a:rPr lang="de-DE" dirty="0" smtClean="0">
                <a:effectLst>
                  <a:outerShdw blurRad="38100" dist="38100" dir="2700000" algn="tl">
                    <a:srgbClr val="FFFFFF"/>
                  </a:outerShdw>
                </a:effectLst>
              </a:rPr>
              <a:t>Urt. v. 17. Juli 2008</a:t>
            </a:r>
            <a:endParaRPr lang="de-DE" dirty="0">
              <a:effectLst>
                <a:outerShdw blurRad="38100" dist="38100" dir="2700000" algn="tl">
                  <a:srgbClr val="FFFFFF"/>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47106"/>
                                        </p:tgtEl>
                                        <p:attrNameLst>
                                          <p:attrName>style.visibility</p:attrName>
                                        </p:attrNameLst>
                                      </p:cBhvr>
                                      <p:to>
                                        <p:strVal val="visible"/>
                                      </p:to>
                                    </p:set>
                                    <p:animEffect transition="in" filter="dissolve">
                                      <p:cBhvr>
                                        <p:cTn id="7" dur="500"/>
                                        <p:tgtEl>
                                          <p:spTgt spid="471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normAutofit/>
          </a:bodyPr>
          <a:lstStyle/>
          <a:p>
            <a:r>
              <a:rPr lang="de-DE" dirty="0" smtClean="0">
                <a:effectLst>
                  <a:outerShdw blurRad="38100" dist="38100" dir="2700000" algn="tl">
                    <a:srgbClr val="FFFFFF"/>
                  </a:outerShdw>
                </a:effectLst>
              </a:rPr>
              <a:t>Fall: Faxanfrage im Autohandel</a:t>
            </a:r>
            <a:endParaRPr lang="de-DE" dirty="0">
              <a:effectLst>
                <a:outerShdw blurRad="38100" dist="38100" dir="2700000" algn="tl">
                  <a:srgbClr val="FFFFFF"/>
                </a:outerShdw>
              </a:effectLst>
            </a:endParaRPr>
          </a:p>
        </p:txBody>
      </p:sp>
      <p:sp>
        <p:nvSpPr>
          <p:cNvPr id="4" name="Datumsplatzhalter 2"/>
          <p:cNvSpPr>
            <a:spLocks noGrp="1"/>
          </p:cNvSpPr>
          <p:nvPr>
            <p:ph type="dt" sz="half" idx="10"/>
          </p:nvPr>
        </p:nvSpPr>
        <p:spPr/>
        <p:txBody>
          <a:bodyPr/>
          <a:lstStyle/>
          <a:p>
            <a:r>
              <a:rPr lang="de-DE" smtClean="0"/>
              <a:t>06.04.2016</a:t>
            </a:r>
            <a:endParaRPr lang="de-DE"/>
          </a:p>
        </p:txBody>
      </p:sp>
      <p:sp>
        <p:nvSpPr>
          <p:cNvPr id="5" name="Fußzeilenplatzhalter 3"/>
          <p:cNvSpPr>
            <a:spLocks noGrp="1"/>
          </p:cNvSpPr>
          <p:nvPr>
            <p:ph type="ftr" sz="quarter" idx="11"/>
          </p:nvPr>
        </p:nvSpPr>
        <p:spPr/>
        <p:txBody>
          <a:bodyPr/>
          <a:lstStyle/>
          <a:p>
            <a:r>
              <a:rPr lang="de-DE" smtClean="0"/>
              <a:t>© RA M. Hoffmann - www.ra-michael-hoffmann.de</a:t>
            </a:r>
            <a:endParaRPr lang="de-DE"/>
          </a:p>
        </p:txBody>
      </p:sp>
      <p:sp>
        <p:nvSpPr>
          <p:cNvPr id="6" name="Foliennummernplatzhalter 4"/>
          <p:cNvSpPr>
            <a:spLocks noGrp="1"/>
          </p:cNvSpPr>
          <p:nvPr>
            <p:ph type="sldNum" sz="quarter" idx="12"/>
          </p:nvPr>
        </p:nvSpPr>
        <p:spPr/>
        <p:txBody>
          <a:bodyPr/>
          <a:lstStyle/>
          <a:p>
            <a:fld id="{1061C462-7445-48BA-AF5E-4FC838812105}" type="slidenum">
              <a:rPr lang="de-DE" smtClean="0"/>
              <a:pPr/>
              <a:t>23</a:t>
            </a:fld>
            <a:endParaRPr lang="de-DE"/>
          </a:p>
        </p:txBody>
      </p:sp>
      <p:sp>
        <p:nvSpPr>
          <p:cNvPr id="109571" name="Text Box 3"/>
          <p:cNvSpPr txBox="1">
            <a:spLocks noChangeArrowheads="1"/>
          </p:cNvSpPr>
          <p:nvPr/>
        </p:nvSpPr>
        <p:spPr bwMode="auto">
          <a:xfrm>
            <a:off x="685800" y="2057400"/>
            <a:ext cx="8001000" cy="4595813"/>
          </a:xfrm>
          <a:prstGeom prst="rect">
            <a:avLst/>
          </a:prstGeom>
          <a:noFill/>
          <a:ln w="12700">
            <a:noFill/>
            <a:miter lim="800000"/>
            <a:headEnd type="none" w="sm" len="sm"/>
            <a:tailEnd type="none" w="sm" len="sm"/>
          </a:ln>
          <a:effectLst/>
        </p:spPr>
        <p:txBody>
          <a:bodyPr>
            <a:spAutoFit/>
          </a:bodyPr>
          <a:lstStyle/>
          <a:p>
            <a:r>
              <a:rPr lang="de-DE" i="1">
                <a:effectLst>
                  <a:outerShdw blurRad="38100" dist="38100" dir="2700000" algn="tl">
                    <a:srgbClr val="FFFFFF"/>
                  </a:outerShdw>
                </a:effectLst>
              </a:rPr>
              <a:t>„Lach-drüber“</a:t>
            </a:r>
            <a:r>
              <a:rPr lang="de-DE"/>
              <a:t> ist Händler für Kraftfahrzeuge. Am 10.03.2005 richtet er unaufgefordert ein Fax an den </a:t>
            </a:r>
            <a:r>
              <a:rPr lang="de-DE" i="1">
                <a:effectLst>
                  <a:outerShdw blurRad="38100" dist="38100" dir="2700000" algn="tl">
                    <a:srgbClr val="FFFFFF"/>
                  </a:outerShdw>
                </a:effectLst>
              </a:rPr>
              <a:t>„Will Meine-Ruhe“</a:t>
            </a:r>
            <a:r>
              <a:rPr lang="de-DE"/>
              <a:t> in dem er schreibt: </a:t>
            </a:r>
          </a:p>
          <a:p>
            <a:r>
              <a:rPr lang="de-DE"/>
              <a:t>Sehr geehrter Herr Will Meine-Ruhe, </a:t>
            </a:r>
          </a:p>
          <a:p>
            <a:r>
              <a:rPr lang="de-DE"/>
              <a:t>ich bin auf der Suche nach folgenden Fahrzeugen: ...</a:t>
            </a:r>
          </a:p>
          <a:p>
            <a:r>
              <a:rPr lang="de-DE"/>
              <a:t>zum sofortigen Ankauf. Weiterhin bin ich auch an Neu- und Gebrauachtfahrzeugen folgender Marken interessiert: ...</a:t>
            </a:r>
          </a:p>
          <a:p>
            <a:r>
              <a:rPr lang="de-DE"/>
              <a:t>Mit freundlichen Grüßen  </a:t>
            </a:r>
          </a:p>
          <a:p>
            <a:r>
              <a:rPr lang="de-DE" sz="3200" i="1">
                <a:latin typeface="Vladimir Script" pitchFamily="66" charset="0"/>
              </a:rPr>
              <a:t>Lach Drüber</a:t>
            </a:r>
          </a:p>
          <a:p>
            <a:r>
              <a:rPr lang="de-DE" i="1">
                <a:effectLst>
                  <a:outerShdw blurRad="38100" dist="38100" dir="2700000" algn="tl">
                    <a:srgbClr val="FFFFFF"/>
                  </a:outerShdw>
                </a:effectLst>
              </a:rPr>
              <a:t>„Will meine Ruhe“</a:t>
            </a:r>
            <a:r>
              <a:rPr lang="de-DE"/>
              <a:t> lässt durch seinen Rechtsanwalt dem </a:t>
            </a:r>
            <a:r>
              <a:rPr lang="de-DE" i="1">
                <a:effectLst>
                  <a:outerShdw blurRad="38100" dist="38100" dir="2700000" algn="tl">
                    <a:srgbClr val="FFFFFF"/>
                  </a:outerShdw>
                </a:effectLst>
              </a:rPr>
              <a:t>„Lach Drüber“</a:t>
            </a:r>
            <a:r>
              <a:rPr lang="de-DE"/>
              <a:t> schreiben, dass sein Mandant nicht gewillt sei, unverlangte Werbung hinzunehmen.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09570"/>
                                        </p:tgtEl>
                                        <p:attrNameLst>
                                          <p:attrName>style.visibility</p:attrName>
                                        </p:attrNameLst>
                                      </p:cBhvr>
                                      <p:to>
                                        <p:strVal val="visible"/>
                                      </p:to>
                                    </p:set>
                                    <p:animEffect transition="in" filter="dissolve">
                                      <p:cBhvr>
                                        <p:cTn id="7" dur="500"/>
                                        <p:tgtEl>
                                          <p:spTgt spid="10957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9571"/>
                                        </p:tgtEl>
                                        <p:attrNameLst>
                                          <p:attrName>style.visibility</p:attrName>
                                        </p:attrNameLst>
                                      </p:cBhvr>
                                      <p:to>
                                        <p:strVal val="visible"/>
                                      </p:to>
                                    </p:set>
                                    <p:animEffect transition="in" filter="dissolve">
                                      <p:cBhvr>
                                        <p:cTn id="12" dur="500"/>
                                        <p:tgtEl>
                                          <p:spTgt spid="1095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70" grpId="0" autoUpdateAnimBg="0"/>
      <p:bldP spid="109571"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p:txBody>
          <a:bodyPr>
            <a:normAutofit/>
          </a:bodyPr>
          <a:lstStyle/>
          <a:p>
            <a:r>
              <a:rPr lang="de-DE" dirty="0" smtClean="0">
                <a:effectLst>
                  <a:outerShdw blurRad="38100" dist="38100" dir="2700000" algn="tl">
                    <a:srgbClr val="FFFFFF"/>
                  </a:outerShdw>
                </a:effectLst>
              </a:rPr>
              <a:t>Fall: Faxanfrage im Autohandel</a:t>
            </a:r>
            <a:endParaRPr lang="de-DE" dirty="0">
              <a:effectLst>
                <a:outerShdw blurRad="38100" dist="38100" dir="2700000" algn="tl">
                  <a:srgbClr val="FFFFFF"/>
                </a:outerShdw>
              </a:effectLst>
            </a:endParaRPr>
          </a:p>
        </p:txBody>
      </p:sp>
      <p:sp>
        <p:nvSpPr>
          <p:cNvPr id="4" name="Datumsplatzhalter 2"/>
          <p:cNvSpPr>
            <a:spLocks noGrp="1"/>
          </p:cNvSpPr>
          <p:nvPr>
            <p:ph type="dt" sz="half" idx="10"/>
          </p:nvPr>
        </p:nvSpPr>
        <p:spPr/>
        <p:txBody>
          <a:bodyPr/>
          <a:lstStyle/>
          <a:p>
            <a:r>
              <a:rPr lang="de-DE" smtClean="0"/>
              <a:t>06.04.2016</a:t>
            </a:r>
            <a:endParaRPr lang="de-DE"/>
          </a:p>
        </p:txBody>
      </p:sp>
      <p:sp>
        <p:nvSpPr>
          <p:cNvPr id="5" name="Fußzeilenplatzhalter 3"/>
          <p:cNvSpPr>
            <a:spLocks noGrp="1"/>
          </p:cNvSpPr>
          <p:nvPr>
            <p:ph type="ftr" sz="quarter" idx="11"/>
          </p:nvPr>
        </p:nvSpPr>
        <p:spPr/>
        <p:txBody>
          <a:bodyPr/>
          <a:lstStyle/>
          <a:p>
            <a:r>
              <a:rPr lang="de-DE" smtClean="0"/>
              <a:t>© RA M. Hoffmann - www.ra-michael-hoffmann.de</a:t>
            </a:r>
            <a:endParaRPr lang="de-DE"/>
          </a:p>
        </p:txBody>
      </p:sp>
      <p:sp>
        <p:nvSpPr>
          <p:cNvPr id="6" name="Foliennummernplatzhalter 4"/>
          <p:cNvSpPr>
            <a:spLocks noGrp="1"/>
          </p:cNvSpPr>
          <p:nvPr>
            <p:ph type="sldNum" sz="quarter" idx="12"/>
          </p:nvPr>
        </p:nvSpPr>
        <p:spPr/>
        <p:txBody>
          <a:bodyPr/>
          <a:lstStyle/>
          <a:p>
            <a:fld id="{3D7DB27A-F925-4AFA-9843-86EE66D74E28}" type="slidenum">
              <a:rPr lang="de-DE" smtClean="0"/>
              <a:pPr/>
              <a:t>24</a:t>
            </a:fld>
            <a:endParaRPr lang="de-DE"/>
          </a:p>
        </p:txBody>
      </p:sp>
      <p:sp>
        <p:nvSpPr>
          <p:cNvPr id="119811" name="Text Box 3"/>
          <p:cNvSpPr txBox="1">
            <a:spLocks noChangeArrowheads="1"/>
          </p:cNvSpPr>
          <p:nvPr/>
        </p:nvSpPr>
        <p:spPr bwMode="auto">
          <a:xfrm>
            <a:off x="685800" y="2057400"/>
            <a:ext cx="8001000" cy="4473575"/>
          </a:xfrm>
          <a:prstGeom prst="rect">
            <a:avLst/>
          </a:prstGeom>
          <a:noFill/>
          <a:ln w="12700">
            <a:noFill/>
            <a:miter lim="800000"/>
            <a:headEnd type="none" w="sm" len="sm"/>
            <a:tailEnd type="none" w="sm" len="sm"/>
          </a:ln>
          <a:effectLst/>
        </p:spPr>
        <p:txBody>
          <a:bodyPr>
            <a:spAutoFit/>
          </a:bodyPr>
          <a:lstStyle/>
          <a:p>
            <a:pPr algn="just"/>
            <a:r>
              <a:rPr lang="de-DE"/>
              <a:t>Er rüge einen Verstoß gegen § 7 Abs. 2 Nr. 3 UWG und fordere den </a:t>
            </a:r>
            <a:r>
              <a:rPr lang="de-DE" i="1">
                <a:effectLst>
                  <a:outerShdw blurRad="38100" dist="38100" dir="2700000" algn="tl">
                    <a:srgbClr val="FFFFFF"/>
                  </a:outerShdw>
                </a:effectLst>
              </a:rPr>
              <a:t>„Lach Drüber“</a:t>
            </a:r>
            <a:r>
              <a:rPr lang="de-DE"/>
              <a:t> auf eine Unterlassungserklärung abzugeben und sich zur Vermeidung einer Vertragsstrafe in Höhe von 10.000 € je Einzelfall der Zusendung einer Werbung zu enthalten. </a:t>
            </a:r>
          </a:p>
          <a:p>
            <a:pPr algn="just"/>
            <a:r>
              <a:rPr lang="de-DE"/>
              <a:t>Lach Drüber meint, es handele sich nicht um Werbung und weigert sich die UE abzugeben. Er meint, der „Will Meine-Ruhe“ habe seine Faxnummer doch bekannt gegeben und könne sich jetzt wohl kaum beschweren, dass er seine Kaufanfrage, per Fax übermittele. </a:t>
            </a:r>
          </a:p>
          <a:p>
            <a:pPr algn="just"/>
            <a:r>
              <a:rPr lang="de-DE"/>
              <a:t>Will Meine-Ruhe klagt vor dem Landgericht auf Unterlassung. </a:t>
            </a:r>
          </a:p>
          <a:p>
            <a:pPr algn="just"/>
            <a:r>
              <a:rPr lang="de-DE" b="1"/>
              <a:t>Hat </a:t>
            </a:r>
            <a:r>
              <a:rPr lang="de-DE" b="1">
                <a:effectLst>
                  <a:outerShdw blurRad="38100" dist="38100" dir="2700000" algn="tl">
                    <a:srgbClr val="FFFFFF"/>
                  </a:outerShdw>
                </a:effectLst>
              </a:rPr>
              <a:t>„Lach Drüber“</a:t>
            </a:r>
            <a:r>
              <a:rPr lang="de-DE" b="1"/>
              <a:t> noch etwas zu lachen???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19810"/>
                                        </p:tgtEl>
                                        <p:attrNameLst>
                                          <p:attrName>style.visibility</p:attrName>
                                        </p:attrNameLst>
                                      </p:cBhvr>
                                      <p:to>
                                        <p:strVal val="visible"/>
                                      </p:to>
                                    </p:set>
                                    <p:animEffect transition="in" filter="dissolve">
                                      <p:cBhvr>
                                        <p:cTn id="7" dur="500"/>
                                        <p:tgtEl>
                                          <p:spTgt spid="11981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9811"/>
                                        </p:tgtEl>
                                        <p:attrNameLst>
                                          <p:attrName>style.visibility</p:attrName>
                                        </p:attrNameLst>
                                      </p:cBhvr>
                                      <p:to>
                                        <p:strVal val="visible"/>
                                      </p:to>
                                    </p:set>
                                    <p:animEffect transition="in" filter="dissolve">
                                      <p:cBhvr>
                                        <p:cTn id="12" dur="500"/>
                                        <p:tgtEl>
                                          <p:spTgt spid="1198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0" grpId="0" autoUpdateAnimBg="0"/>
      <p:bldP spid="119811"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p:txBody>
          <a:bodyPr/>
          <a:lstStyle/>
          <a:p>
            <a:r>
              <a:rPr kumimoji="1" lang="de-DE" b="1" kern="1200" cap="none" spc="0" dirty="0" smtClean="0">
                <a:ln/>
                <a:gradFill>
                  <a:gsLst>
                    <a:gs pos="0">
                      <a:schemeClr val="tx2">
                        <a:lumMod val="90000"/>
                      </a:schemeClr>
                    </a:gs>
                    <a:gs pos="50000">
                      <a:schemeClr val="tx2">
                        <a:lumMod val="50000"/>
                      </a:schemeClr>
                    </a:gs>
                    <a:gs pos="100000">
                      <a:schemeClr val="tx2">
                        <a:lumMod val="25000"/>
                      </a:schemeClr>
                    </a:gs>
                  </a:gsLst>
                  <a:lin ang="5400000" scaled="0"/>
                </a:gradFill>
                <a:effectLst>
                  <a:outerShdw blurRad="50800" dist="38100" algn="tr" rotWithShape="0">
                    <a:prstClr val="black">
                      <a:alpha val="40000"/>
                    </a:prstClr>
                  </a:outerShdw>
                </a:effectLst>
                <a:latin typeface="+mj-lt"/>
                <a:ea typeface="+mj-ea"/>
                <a:cs typeface="+mj-cs"/>
              </a:rPr>
              <a:t>Fall: Faxanfrage im Autohandel</a:t>
            </a:r>
            <a:endParaRPr lang="de-DE" dirty="0"/>
          </a:p>
        </p:txBody>
      </p:sp>
      <p:sp>
        <p:nvSpPr>
          <p:cNvPr id="4" name="Datumsplatzhalter 3"/>
          <p:cNvSpPr>
            <a:spLocks noGrp="1"/>
          </p:cNvSpPr>
          <p:nvPr>
            <p:ph type="dt" sz="half"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 RA M. Hoffmann - www.ra-michael-hoffmann.de</a:t>
            </a:r>
            <a:endParaRPr lang="de-DE"/>
          </a:p>
        </p:txBody>
      </p:sp>
      <p:sp>
        <p:nvSpPr>
          <p:cNvPr id="6" name="Foliennummernplatzhalter 5"/>
          <p:cNvSpPr>
            <a:spLocks noGrp="1"/>
          </p:cNvSpPr>
          <p:nvPr>
            <p:ph type="sldNum" sz="quarter" idx="12"/>
          </p:nvPr>
        </p:nvSpPr>
        <p:spPr/>
        <p:txBody>
          <a:bodyPr/>
          <a:lstStyle/>
          <a:p>
            <a:fld id="{8B77ED3F-E64E-4E8D-B66C-92086A0C6FD7}" type="slidenum">
              <a:rPr lang="de-DE" smtClean="0"/>
              <a:pPr/>
              <a:t>25</a:t>
            </a:fld>
            <a:endParaRPr lang="de-DE"/>
          </a:p>
        </p:txBody>
      </p:sp>
      <p:sp>
        <p:nvSpPr>
          <p:cNvPr id="121859" name="Rectangle 3"/>
          <p:cNvSpPr>
            <a:spLocks noGrp="1" noChangeArrowheads="1"/>
          </p:cNvSpPr>
          <p:nvPr>
            <p:ph sz="quarter" idx="1"/>
          </p:nvPr>
        </p:nvSpPr>
        <p:spPr/>
        <p:txBody>
          <a:bodyPr>
            <a:normAutofit/>
          </a:bodyPr>
          <a:lstStyle/>
          <a:p>
            <a:pPr marL="582930" indent="-514350">
              <a:buSzPct val="100000"/>
              <a:buAutoNum type="alphaUcPeriod"/>
            </a:pPr>
            <a:r>
              <a:rPr lang="de-DE" dirty="0" smtClean="0"/>
              <a:t>Zulässigkeit der Klage</a:t>
            </a:r>
          </a:p>
          <a:p>
            <a:pPr marL="912114" lvl="1" indent="-514350">
              <a:buSzPct val="100000"/>
              <a:buNone/>
            </a:pPr>
            <a:r>
              <a:rPr lang="de-DE" dirty="0" smtClean="0"/>
              <a:t>Ist die (erfolgte) Abmahnung Klagevoraussetzung?</a:t>
            </a:r>
          </a:p>
          <a:p>
            <a:pPr marL="912114" lvl="1" indent="-514350">
              <a:buSzPct val="100000"/>
              <a:buNone/>
            </a:pPr>
            <a:r>
              <a:rPr lang="de-DE" dirty="0" smtClean="0"/>
              <a:t>	Nein, sie verhindert nur, dass bei sofortigem Anerkenntnis i.S.d. § 93 ZPO die Kosten beim Kläger bleiben. </a:t>
            </a:r>
          </a:p>
          <a:p>
            <a:pPr marL="582930" indent="-514350">
              <a:buSzPct val="100000"/>
              <a:buAutoNum type="alphaUcPeriod"/>
            </a:pPr>
            <a:r>
              <a:rPr lang="de-DE" dirty="0" smtClean="0"/>
              <a:t>Begründetheit der Klage</a:t>
            </a:r>
          </a:p>
          <a:p>
            <a:pPr marL="912114" lvl="1" indent="-514350">
              <a:buSzPct val="100000"/>
              <a:buFont typeface="+mj-lt"/>
              <a:buAutoNum type="arabicPeriod"/>
            </a:pPr>
            <a:r>
              <a:rPr lang="de-DE" b="1" i="1" dirty="0" smtClean="0">
                <a:solidFill>
                  <a:srgbClr val="FF0000"/>
                </a:solidFill>
              </a:rPr>
              <a:t>(OBERSATZ) : </a:t>
            </a:r>
            <a:br>
              <a:rPr lang="de-DE" b="1" i="1" dirty="0" smtClean="0">
                <a:solidFill>
                  <a:srgbClr val="FF0000"/>
                </a:solidFill>
              </a:rPr>
            </a:br>
            <a:r>
              <a:rPr lang="de-DE" dirty="0" smtClean="0"/>
              <a:t>W könnte gegen L einen Anspruch auf Unterlassung gemäß §§ 8 I; 7 I, II Nr. 3 UWG haben.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21858"/>
                                        </p:tgtEl>
                                        <p:attrNameLst>
                                          <p:attrName>style.visibility</p:attrName>
                                        </p:attrNameLst>
                                      </p:cBhvr>
                                      <p:to>
                                        <p:strVal val="visible"/>
                                      </p:to>
                                    </p:set>
                                    <p:animEffect transition="in" filter="dissolve">
                                      <p:cBhvr>
                                        <p:cTn id="7" dur="500"/>
                                        <p:tgtEl>
                                          <p:spTgt spid="12185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1859">
                                            <p:txEl>
                                              <p:pRg st="0" end="0"/>
                                            </p:txEl>
                                          </p:spTgt>
                                        </p:tgtEl>
                                        <p:attrNameLst>
                                          <p:attrName>style.visibility</p:attrName>
                                        </p:attrNameLst>
                                      </p:cBhvr>
                                      <p:to>
                                        <p:strVal val="visible"/>
                                      </p:to>
                                    </p:set>
                                    <p:animEffect transition="in" filter="dissolve">
                                      <p:cBhvr>
                                        <p:cTn id="12" dur="500"/>
                                        <p:tgtEl>
                                          <p:spTgt spid="12185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1859">
                                            <p:txEl>
                                              <p:pRg st="1" end="1"/>
                                            </p:txEl>
                                          </p:spTgt>
                                        </p:tgtEl>
                                        <p:attrNameLst>
                                          <p:attrName>style.visibility</p:attrName>
                                        </p:attrNameLst>
                                      </p:cBhvr>
                                      <p:to>
                                        <p:strVal val="visible"/>
                                      </p:to>
                                    </p:set>
                                    <p:animEffect transition="in" filter="dissolve">
                                      <p:cBhvr>
                                        <p:cTn id="17" dur="500"/>
                                        <p:tgtEl>
                                          <p:spTgt spid="12185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21859">
                                            <p:txEl>
                                              <p:pRg st="2" end="2"/>
                                            </p:txEl>
                                          </p:spTgt>
                                        </p:tgtEl>
                                        <p:attrNameLst>
                                          <p:attrName>style.visibility</p:attrName>
                                        </p:attrNameLst>
                                      </p:cBhvr>
                                      <p:to>
                                        <p:strVal val="visible"/>
                                      </p:to>
                                    </p:set>
                                    <p:animEffect transition="in" filter="dissolve">
                                      <p:cBhvr>
                                        <p:cTn id="22" dur="500"/>
                                        <p:tgtEl>
                                          <p:spTgt spid="12185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21859">
                                            <p:txEl>
                                              <p:pRg st="3" end="3"/>
                                            </p:txEl>
                                          </p:spTgt>
                                        </p:tgtEl>
                                        <p:attrNameLst>
                                          <p:attrName>style.visibility</p:attrName>
                                        </p:attrNameLst>
                                      </p:cBhvr>
                                      <p:to>
                                        <p:strVal val="visible"/>
                                      </p:to>
                                    </p:set>
                                    <p:animEffect transition="in" filter="dissolve">
                                      <p:cBhvr>
                                        <p:cTn id="27" dur="500"/>
                                        <p:tgtEl>
                                          <p:spTgt spid="12185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21859">
                                            <p:txEl>
                                              <p:pRg st="4" end="4"/>
                                            </p:txEl>
                                          </p:spTgt>
                                        </p:tgtEl>
                                        <p:attrNameLst>
                                          <p:attrName>style.visibility</p:attrName>
                                        </p:attrNameLst>
                                      </p:cBhvr>
                                      <p:to>
                                        <p:strVal val="visible"/>
                                      </p:to>
                                    </p:set>
                                    <p:animEffect transition="in" filter="dissolve">
                                      <p:cBhvr>
                                        <p:cTn id="32" dur="500"/>
                                        <p:tgtEl>
                                          <p:spTgt spid="12185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58" grpId="0" autoUpdateAnimBg="0"/>
      <p:bldP spid="121859" grpId="0" build="p" bldLvl="5"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de-DE" dirty="0" smtClean="0"/>
              <a:t>Systematik des § 7 UWG</a:t>
            </a:r>
            <a:endParaRPr lang="de-DE" dirty="0"/>
          </a:p>
        </p:txBody>
      </p:sp>
      <p:sp>
        <p:nvSpPr>
          <p:cNvPr id="4" name="Datumsplatzhalter 3"/>
          <p:cNvSpPr>
            <a:spLocks noGrp="1"/>
          </p:cNvSpPr>
          <p:nvPr>
            <p:ph type="dt" sz="half"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 RA M. Hoffmann - www.ra-michael-hoffmann.de</a:t>
            </a:r>
            <a:endParaRPr lang="de-DE"/>
          </a:p>
        </p:txBody>
      </p:sp>
      <p:sp>
        <p:nvSpPr>
          <p:cNvPr id="6" name="Foliennummernplatzhalter 5"/>
          <p:cNvSpPr>
            <a:spLocks noGrp="1"/>
          </p:cNvSpPr>
          <p:nvPr>
            <p:ph type="sldNum" sz="quarter" idx="12"/>
          </p:nvPr>
        </p:nvSpPr>
        <p:spPr/>
        <p:txBody>
          <a:bodyPr/>
          <a:lstStyle/>
          <a:p>
            <a:fld id="{FA120624-54AB-4028-8870-1152D2CD22C3}" type="slidenum">
              <a:rPr lang="de-DE" smtClean="0"/>
              <a:pPr/>
              <a:t>26</a:t>
            </a:fld>
            <a:endParaRPr lang="de-DE"/>
          </a:p>
        </p:txBody>
      </p:sp>
      <p:sp>
        <p:nvSpPr>
          <p:cNvPr id="56323" name="Rectangle 3"/>
          <p:cNvSpPr>
            <a:spLocks noGrp="1" noChangeArrowheads="1"/>
          </p:cNvSpPr>
          <p:nvPr>
            <p:ph sz="quarter" idx="1"/>
          </p:nvPr>
        </p:nvSpPr>
        <p:spPr/>
        <p:txBody>
          <a:bodyPr/>
          <a:lstStyle/>
          <a:p>
            <a:pPr marL="812800" indent="-812800">
              <a:buFontTx/>
              <a:buAutoNum type="romanUcPeriod"/>
            </a:pPr>
            <a:r>
              <a:rPr lang="de-DE" dirty="0" smtClean="0"/>
              <a:t>Sinn und Zweck</a:t>
            </a:r>
          </a:p>
          <a:p>
            <a:pPr marL="1168400" lvl="1" indent="-711200">
              <a:buFontTx/>
              <a:buNone/>
            </a:pPr>
            <a:r>
              <a:rPr lang="de-DE" dirty="0" smtClean="0"/>
              <a:t>	§ 7 UWG will </a:t>
            </a:r>
            <a:r>
              <a:rPr lang="de-DE" u="sng" dirty="0" smtClean="0">
                <a:effectLst>
                  <a:outerShdw blurRad="38100" dist="38100" dir="2700000" algn="tl">
                    <a:srgbClr val="FFFFFF"/>
                  </a:outerShdw>
                </a:effectLst>
              </a:rPr>
              <a:t>Marktteilnehmer</a:t>
            </a:r>
            <a:r>
              <a:rPr lang="de-DE" dirty="0" smtClean="0"/>
              <a:t> vor Belästigung schützen. </a:t>
            </a:r>
          </a:p>
          <a:p>
            <a:pPr marL="812800" indent="-812800">
              <a:buFontTx/>
              <a:buAutoNum type="romanUcPeriod"/>
            </a:pPr>
            <a:r>
              <a:rPr lang="de-DE" dirty="0" smtClean="0"/>
              <a:t>Systematik innerhalb § 7 </a:t>
            </a:r>
          </a:p>
          <a:p>
            <a:pPr marL="1168400" lvl="1" indent="-711200">
              <a:buFontTx/>
              <a:buAutoNum type="arabicPeriod"/>
            </a:pPr>
            <a:r>
              <a:rPr lang="de-DE" dirty="0" smtClean="0"/>
              <a:t>Generalklausel in § 7 Abs. 1</a:t>
            </a:r>
          </a:p>
          <a:p>
            <a:pPr marL="1168400" lvl="1" indent="-711200">
              <a:buFontTx/>
              <a:buAutoNum type="arabicPeriod"/>
            </a:pPr>
            <a:r>
              <a:rPr lang="de-DE" dirty="0" smtClean="0"/>
              <a:t>Beispiele der Generalklausel in § 7 Abs. 2</a:t>
            </a:r>
          </a:p>
          <a:p>
            <a:pPr marL="1168400" lvl="1" indent="-711200">
              <a:buFontTx/>
              <a:buAutoNum type="arabicPeriod"/>
            </a:pPr>
            <a:r>
              <a:rPr lang="de-DE" dirty="0" smtClean="0"/>
              <a:t>Ausnahmen von § 7 Abs. 2 in § 7 Abs. 3 </a:t>
            </a:r>
            <a:endParaRPr lang="de-DE"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56322"/>
                                        </p:tgtEl>
                                        <p:attrNameLst>
                                          <p:attrName>style.visibility</p:attrName>
                                        </p:attrNameLst>
                                      </p:cBhvr>
                                      <p:to>
                                        <p:strVal val="visible"/>
                                      </p:to>
                                    </p:set>
                                    <p:anim to="" calcmode="lin" valueType="num">
                                      <p:cBhvr>
                                        <p:cTn id="7" dur="1" fill="hold"/>
                                        <p:tgtEl>
                                          <p:spTgt spid="5632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6323">
                                            <p:txEl>
                                              <p:pRg st="0" end="0"/>
                                            </p:txEl>
                                          </p:spTgt>
                                        </p:tgtEl>
                                        <p:attrNameLst>
                                          <p:attrName>style.visibility</p:attrName>
                                        </p:attrNameLst>
                                      </p:cBhvr>
                                      <p:to>
                                        <p:strVal val="visible"/>
                                      </p:to>
                                    </p:set>
                                    <p:animEffect transition="in" filter="dissolve">
                                      <p:cBhvr>
                                        <p:cTn id="12" dur="500"/>
                                        <p:tgtEl>
                                          <p:spTgt spid="5632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6323">
                                            <p:txEl>
                                              <p:pRg st="1" end="1"/>
                                            </p:txEl>
                                          </p:spTgt>
                                        </p:tgtEl>
                                        <p:attrNameLst>
                                          <p:attrName>style.visibility</p:attrName>
                                        </p:attrNameLst>
                                      </p:cBhvr>
                                      <p:to>
                                        <p:strVal val="visible"/>
                                      </p:to>
                                    </p:set>
                                    <p:animEffect transition="in" filter="dissolve">
                                      <p:cBhvr>
                                        <p:cTn id="17" dur="500"/>
                                        <p:tgtEl>
                                          <p:spTgt spid="5632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56323">
                                            <p:txEl>
                                              <p:pRg st="2" end="2"/>
                                            </p:txEl>
                                          </p:spTgt>
                                        </p:tgtEl>
                                        <p:attrNameLst>
                                          <p:attrName>style.visibility</p:attrName>
                                        </p:attrNameLst>
                                      </p:cBhvr>
                                      <p:to>
                                        <p:strVal val="visible"/>
                                      </p:to>
                                    </p:set>
                                    <p:animEffect transition="in" filter="dissolve">
                                      <p:cBhvr>
                                        <p:cTn id="22" dur="500"/>
                                        <p:tgtEl>
                                          <p:spTgt spid="5632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56323">
                                            <p:txEl>
                                              <p:pRg st="3" end="3"/>
                                            </p:txEl>
                                          </p:spTgt>
                                        </p:tgtEl>
                                        <p:attrNameLst>
                                          <p:attrName>style.visibility</p:attrName>
                                        </p:attrNameLst>
                                      </p:cBhvr>
                                      <p:to>
                                        <p:strVal val="visible"/>
                                      </p:to>
                                    </p:set>
                                    <p:animEffect transition="in" filter="dissolve">
                                      <p:cBhvr>
                                        <p:cTn id="27" dur="500"/>
                                        <p:tgtEl>
                                          <p:spTgt spid="5632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56323">
                                            <p:txEl>
                                              <p:pRg st="4" end="4"/>
                                            </p:txEl>
                                          </p:spTgt>
                                        </p:tgtEl>
                                        <p:attrNameLst>
                                          <p:attrName>style.visibility</p:attrName>
                                        </p:attrNameLst>
                                      </p:cBhvr>
                                      <p:to>
                                        <p:strVal val="visible"/>
                                      </p:to>
                                    </p:set>
                                    <p:animEffect transition="in" filter="dissolve">
                                      <p:cBhvr>
                                        <p:cTn id="32" dur="500"/>
                                        <p:tgtEl>
                                          <p:spTgt spid="5632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56323">
                                            <p:txEl>
                                              <p:pRg st="5" end="5"/>
                                            </p:txEl>
                                          </p:spTgt>
                                        </p:tgtEl>
                                        <p:attrNameLst>
                                          <p:attrName>style.visibility</p:attrName>
                                        </p:attrNameLst>
                                      </p:cBhvr>
                                      <p:to>
                                        <p:strVal val="visible"/>
                                      </p:to>
                                    </p:set>
                                    <p:animEffect transition="in" filter="dissolve">
                                      <p:cBhvr>
                                        <p:cTn id="37" dur="500"/>
                                        <p:tgtEl>
                                          <p:spTgt spid="5632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2" grpId="0" autoUpdateAnimBg="0"/>
      <p:bldP spid="56323" grpId="0" build="p" bldLvl="5"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p:txBody>
          <a:bodyPr/>
          <a:lstStyle/>
          <a:p>
            <a:r>
              <a:rPr lang="de-DE" dirty="0" smtClean="0"/>
              <a:t>Fall: Faxanfrage im Autohandel</a:t>
            </a:r>
            <a:endParaRPr lang="de-DE" dirty="0"/>
          </a:p>
        </p:txBody>
      </p:sp>
      <p:sp>
        <p:nvSpPr>
          <p:cNvPr id="4" name="Datumsplatzhalter 3"/>
          <p:cNvSpPr>
            <a:spLocks noGrp="1"/>
          </p:cNvSpPr>
          <p:nvPr>
            <p:ph type="dt" sz="half"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 RA M. Hoffmann - www.ra-michael-hoffmann.de</a:t>
            </a:r>
            <a:endParaRPr lang="de-DE"/>
          </a:p>
        </p:txBody>
      </p:sp>
      <p:sp>
        <p:nvSpPr>
          <p:cNvPr id="6" name="Foliennummernplatzhalter 5"/>
          <p:cNvSpPr>
            <a:spLocks noGrp="1"/>
          </p:cNvSpPr>
          <p:nvPr>
            <p:ph type="sldNum" sz="quarter" idx="12"/>
          </p:nvPr>
        </p:nvSpPr>
        <p:spPr/>
        <p:txBody>
          <a:bodyPr/>
          <a:lstStyle/>
          <a:p>
            <a:fld id="{47356692-25AA-4A22-BD94-922EB3C1CA06}" type="slidenum">
              <a:rPr lang="de-DE" smtClean="0"/>
              <a:pPr/>
              <a:t>27</a:t>
            </a:fld>
            <a:endParaRPr lang="de-DE"/>
          </a:p>
        </p:txBody>
      </p:sp>
      <p:sp>
        <p:nvSpPr>
          <p:cNvPr id="123907" name="Rectangle 3"/>
          <p:cNvSpPr>
            <a:spLocks noGrp="1" noChangeArrowheads="1"/>
          </p:cNvSpPr>
          <p:nvPr>
            <p:ph sz="quarter" idx="1"/>
          </p:nvPr>
        </p:nvSpPr>
        <p:spPr>
          <a:xfrm>
            <a:off x="914400" y="1214422"/>
            <a:ext cx="7772400" cy="5643578"/>
          </a:xfrm>
        </p:spPr>
        <p:txBody>
          <a:bodyPr>
            <a:normAutofit fontScale="70000" lnSpcReduction="20000"/>
          </a:bodyPr>
          <a:lstStyle/>
          <a:p>
            <a:pPr marL="514350" lvl="1" indent="-514350">
              <a:spcBef>
                <a:spcPts val="700"/>
              </a:spcBef>
              <a:buClr>
                <a:schemeClr val="accent2">
                  <a:lumMod val="75000"/>
                </a:schemeClr>
              </a:buClr>
              <a:buSzPct val="100000"/>
              <a:buFont typeface="+mj-lt"/>
              <a:buAutoNum type="arabicPeriod" startAt="2"/>
            </a:pPr>
            <a:r>
              <a:rPr lang="de-DE" sz="3000" b="1" i="1" dirty="0" smtClean="0">
                <a:solidFill>
                  <a:schemeClr val="accent1"/>
                </a:solidFill>
              </a:rPr>
              <a:t>(Definition bzw. Aufzählen der Voraussetzungen) </a:t>
            </a:r>
          </a:p>
          <a:p>
            <a:pPr marL="514350" lvl="1" indent="-514350">
              <a:spcBef>
                <a:spcPts val="700"/>
              </a:spcBef>
              <a:buClr>
                <a:schemeClr val="accent2">
                  <a:lumMod val="75000"/>
                </a:schemeClr>
              </a:buClr>
              <a:buSzPct val="100000"/>
              <a:buNone/>
            </a:pPr>
            <a:r>
              <a:rPr lang="de-DE" sz="3000" dirty="0" smtClean="0"/>
              <a:t>	Dann müsste L den W in unzumutbarer Weise belästigt haben, § 7 Abs. 1 UWG . </a:t>
            </a:r>
            <a:br>
              <a:rPr lang="de-DE" sz="3000" dirty="0" smtClean="0"/>
            </a:br>
            <a:r>
              <a:rPr lang="de-DE" sz="3000" dirty="0" smtClean="0"/>
              <a:t>Eine unzumutbare Belästigung läge insbesondere dann vor, wenn L den W mittels Werbung unter Verwendung eines Faxgerätes ohne vorherige ausdrückliche Einwilligung angesprochen hätte, § 7 Abs. 2 Nr. 3 UWG. </a:t>
            </a:r>
          </a:p>
          <a:p>
            <a:pPr marL="514350" lvl="1" indent="-514350">
              <a:spcBef>
                <a:spcPts val="700"/>
              </a:spcBef>
              <a:buClr>
                <a:schemeClr val="accent2">
                  <a:lumMod val="75000"/>
                </a:schemeClr>
              </a:buClr>
              <a:buSzPct val="100000"/>
              <a:buNone/>
            </a:pPr>
            <a:r>
              <a:rPr lang="de-DE" sz="3000" b="1" i="1" dirty="0" smtClean="0">
                <a:solidFill>
                  <a:schemeClr val="accent1"/>
                </a:solidFill>
              </a:rPr>
              <a:t>	(hier weitere Voraussetzung aufzeigen) </a:t>
            </a:r>
            <a:endParaRPr lang="de-DE" sz="3000" dirty="0" smtClean="0"/>
          </a:p>
          <a:p>
            <a:pPr marL="514350" lvl="1" indent="-514350">
              <a:spcBef>
                <a:spcPts val="700"/>
              </a:spcBef>
              <a:buClr>
                <a:schemeClr val="accent2">
                  <a:lumMod val="75000"/>
                </a:schemeClr>
              </a:buClr>
              <a:buSzPct val="100000"/>
              <a:buNone/>
            </a:pPr>
            <a:r>
              <a:rPr lang="de-DE" sz="3000" dirty="0" smtClean="0"/>
              <a:t>	Dann müsste es sich bei dem Ankaufgesuch des L zunächst um Werbung gehandelt haben.  </a:t>
            </a:r>
          </a:p>
          <a:p>
            <a:pPr marL="514350" lvl="1" indent="-514350">
              <a:spcBef>
                <a:spcPts val="700"/>
              </a:spcBef>
              <a:buClr>
                <a:schemeClr val="accent2">
                  <a:lumMod val="75000"/>
                </a:schemeClr>
              </a:buClr>
              <a:buSzPct val="100000"/>
              <a:buNone/>
            </a:pPr>
            <a:r>
              <a:rPr lang="de-DE" sz="3000" dirty="0" smtClean="0"/>
              <a:t>	</a:t>
            </a:r>
            <a:r>
              <a:rPr lang="de-DE" sz="3000" b="1" i="1" dirty="0" smtClean="0">
                <a:solidFill>
                  <a:schemeClr val="accent1"/>
                </a:solidFill>
              </a:rPr>
              <a:t>(Definition)</a:t>
            </a:r>
          </a:p>
          <a:p>
            <a:pPr marL="514350" lvl="1" indent="-514350">
              <a:spcBef>
                <a:spcPts val="700"/>
              </a:spcBef>
              <a:buClr>
                <a:schemeClr val="accent2">
                  <a:lumMod val="75000"/>
                </a:schemeClr>
              </a:buClr>
              <a:buSzPct val="100000"/>
              <a:buNone/>
            </a:pPr>
            <a:r>
              <a:rPr lang="de-DE" sz="3000" dirty="0" smtClean="0"/>
              <a:t>	Werbung ist jede Äußerung bei der Ausübung eines Handels, Gewerbes, Handwerks oder freien Berufs mit dem Ziel, den Absatz von Waren oder die Erbringung von Dienstleistungen zu fördern. </a:t>
            </a:r>
          </a:p>
          <a:p>
            <a:pPr marL="514350" indent="-514350">
              <a:buSzPct val="100000"/>
              <a:buFont typeface="+mj-lt"/>
              <a:buAutoNum type="arabicPeriod" startAt="3"/>
            </a:pPr>
            <a:r>
              <a:rPr lang="de-DE" b="1" i="1" dirty="0" smtClean="0">
                <a:solidFill>
                  <a:schemeClr val="accent1"/>
                </a:solidFill>
              </a:rPr>
              <a:t>(Subsumtion)</a:t>
            </a:r>
            <a:endParaRPr lang="de-DE" dirty="0" smtClean="0"/>
          </a:p>
          <a:p>
            <a:pPr marL="514350" indent="-514350">
              <a:buSzPct val="100000"/>
              <a:buNone/>
            </a:pPr>
            <a:r>
              <a:rPr lang="de-DE" dirty="0" smtClean="0"/>
              <a:t>	Der L hat dem W ein Fax übermittelt, in dem er nach dem Kauf von Wagen fragt.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23906"/>
                                        </p:tgtEl>
                                        <p:attrNameLst>
                                          <p:attrName>style.visibility</p:attrName>
                                        </p:attrNameLst>
                                      </p:cBhvr>
                                      <p:to>
                                        <p:strVal val="visible"/>
                                      </p:to>
                                    </p:set>
                                    <p:animEffect transition="in" filter="dissolve">
                                      <p:cBhvr>
                                        <p:cTn id="7" dur="500"/>
                                        <p:tgtEl>
                                          <p:spTgt spid="12390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3907">
                                            <p:txEl>
                                              <p:pRg st="0" end="0"/>
                                            </p:txEl>
                                          </p:spTgt>
                                        </p:tgtEl>
                                        <p:attrNameLst>
                                          <p:attrName>style.visibility</p:attrName>
                                        </p:attrNameLst>
                                      </p:cBhvr>
                                      <p:to>
                                        <p:strVal val="visible"/>
                                      </p:to>
                                    </p:set>
                                    <p:animEffect transition="in" filter="dissolve">
                                      <p:cBhvr>
                                        <p:cTn id="12" dur="500"/>
                                        <p:tgtEl>
                                          <p:spTgt spid="12390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3907">
                                            <p:txEl>
                                              <p:pRg st="1" end="1"/>
                                            </p:txEl>
                                          </p:spTgt>
                                        </p:tgtEl>
                                        <p:attrNameLst>
                                          <p:attrName>style.visibility</p:attrName>
                                        </p:attrNameLst>
                                      </p:cBhvr>
                                      <p:to>
                                        <p:strVal val="visible"/>
                                      </p:to>
                                    </p:set>
                                    <p:animEffect transition="in" filter="dissolve">
                                      <p:cBhvr>
                                        <p:cTn id="17" dur="500"/>
                                        <p:tgtEl>
                                          <p:spTgt spid="12390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23907">
                                            <p:txEl>
                                              <p:pRg st="2" end="2"/>
                                            </p:txEl>
                                          </p:spTgt>
                                        </p:tgtEl>
                                        <p:attrNameLst>
                                          <p:attrName>style.visibility</p:attrName>
                                        </p:attrNameLst>
                                      </p:cBhvr>
                                      <p:to>
                                        <p:strVal val="visible"/>
                                      </p:to>
                                    </p:set>
                                    <p:animEffect transition="in" filter="dissolve">
                                      <p:cBhvr>
                                        <p:cTn id="22" dur="500"/>
                                        <p:tgtEl>
                                          <p:spTgt spid="12390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23907">
                                            <p:txEl>
                                              <p:pRg st="3" end="3"/>
                                            </p:txEl>
                                          </p:spTgt>
                                        </p:tgtEl>
                                        <p:attrNameLst>
                                          <p:attrName>style.visibility</p:attrName>
                                        </p:attrNameLst>
                                      </p:cBhvr>
                                      <p:to>
                                        <p:strVal val="visible"/>
                                      </p:to>
                                    </p:set>
                                    <p:animEffect transition="in" filter="dissolve">
                                      <p:cBhvr>
                                        <p:cTn id="27" dur="500"/>
                                        <p:tgtEl>
                                          <p:spTgt spid="12390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23907">
                                            <p:txEl>
                                              <p:pRg st="4" end="4"/>
                                            </p:txEl>
                                          </p:spTgt>
                                        </p:tgtEl>
                                        <p:attrNameLst>
                                          <p:attrName>style.visibility</p:attrName>
                                        </p:attrNameLst>
                                      </p:cBhvr>
                                      <p:to>
                                        <p:strVal val="visible"/>
                                      </p:to>
                                    </p:set>
                                    <p:animEffect transition="in" filter="dissolve">
                                      <p:cBhvr>
                                        <p:cTn id="32" dur="500"/>
                                        <p:tgtEl>
                                          <p:spTgt spid="12390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23907">
                                            <p:txEl>
                                              <p:pRg st="5" end="5"/>
                                            </p:txEl>
                                          </p:spTgt>
                                        </p:tgtEl>
                                        <p:attrNameLst>
                                          <p:attrName>style.visibility</p:attrName>
                                        </p:attrNameLst>
                                      </p:cBhvr>
                                      <p:to>
                                        <p:strVal val="visible"/>
                                      </p:to>
                                    </p:set>
                                    <p:animEffect transition="in" filter="dissolve">
                                      <p:cBhvr>
                                        <p:cTn id="37" dur="500"/>
                                        <p:tgtEl>
                                          <p:spTgt spid="123907">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23907">
                                            <p:txEl>
                                              <p:pRg st="6" end="6"/>
                                            </p:txEl>
                                          </p:spTgt>
                                        </p:tgtEl>
                                        <p:attrNameLst>
                                          <p:attrName>style.visibility</p:attrName>
                                        </p:attrNameLst>
                                      </p:cBhvr>
                                      <p:to>
                                        <p:strVal val="visible"/>
                                      </p:to>
                                    </p:set>
                                    <p:animEffect transition="in" filter="dissolve">
                                      <p:cBhvr>
                                        <p:cTn id="42" dur="500"/>
                                        <p:tgtEl>
                                          <p:spTgt spid="123907">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23907">
                                            <p:txEl>
                                              <p:pRg st="7" end="7"/>
                                            </p:txEl>
                                          </p:spTgt>
                                        </p:tgtEl>
                                        <p:attrNameLst>
                                          <p:attrName>style.visibility</p:attrName>
                                        </p:attrNameLst>
                                      </p:cBhvr>
                                      <p:to>
                                        <p:strVal val="visible"/>
                                      </p:to>
                                    </p:set>
                                    <p:animEffect transition="in" filter="dissolve">
                                      <p:cBhvr>
                                        <p:cTn id="47" dur="500"/>
                                        <p:tgtEl>
                                          <p:spTgt spid="12390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06" grpId="0" autoUpdateAnimBg="0"/>
      <p:bldP spid="123907" grpId="0" build="p" bldLvl="5"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p:txBody>
          <a:bodyPr/>
          <a:lstStyle/>
          <a:p>
            <a:r>
              <a:rPr lang="de-DE" dirty="0" smtClean="0"/>
              <a:t>Fall: Faxanfrage im Autohandel</a:t>
            </a:r>
            <a:endParaRPr lang="de-DE" dirty="0"/>
          </a:p>
        </p:txBody>
      </p:sp>
      <p:sp>
        <p:nvSpPr>
          <p:cNvPr id="4" name="Datumsplatzhalter 3"/>
          <p:cNvSpPr>
            <a:spLocks noGrp="1"/>
          </p:cNvSpPr>
          <p:nvPr>
            <p:ph type="dt" sz="half"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 RA M. Hoffmann - www.ra-michael-hoffmann.de</a:t>
            </a:r>
            <a:endParaRPr lang="de-DE"/>
          </a:p>
        </p:txBody>
      </p:sp>
      <p:sp>
        <p:nvSpPr>
          <p:cNvPr id="6" name="Foliennummernplatzhalter 5"/>
          <p:cNvSpPr>
            <a:spLocks noGrp="1"/>
          </p:cNvSpPr>
          <p:nvPr>
            <p:ph type="sldNum" sz="quarter" idx="12"/>
          </p:nvPr>
        </p:nvSpPr>
        <p:spPr/>
        <p:txBody>
          <a:bodyPr/>
          <a:lstStyle/>
          <a:p>
            <a:fld id="{47356692-25AA-4A22-BD94-922EB3C1CA06}" type="slidenum">
              <a:rPr lang="de-DE" smtClean="0"/>
              <a:pPr/>
              <a:t>28</a:t>
            </a:fld>
            <a:endParaRPr lang="de-DE"/>
          </a:p>
        </p:txBody>
      </p:sp>
      <p:sp>
        <p:nvSpPr>
          <p:cNvPr id="123907" name="Rectangle 3"/>
          <p:cNvSpPr>
            <a:spLocks noGrp="1" noChangeArrowheads="1"/>
          </p:cNvSpPr>
          <p:nvPr>
            <p:ph sz="quarter" idx="1"/>
          </p:nvPr>
        </p:nvSpPr>
        <p:spPr/>
        <p:txBody>
          <a:bodyPr>
            <a:normAutofit/>
          </a:bodyPr>
          <a:lstStyle/>
          <a:p>
            <a:pPr marL="514350" indent="-514350">
              <a:buSzPct val="100000"/>
              <a:buFont typeface="+mj-lt"/>
              <a:buAutoNum type="arabicPeriod" startAt="4"/>
            </a:pPr>
            <a:r>
              <a:rPr lang="de-DE" b="1" i="1" dirty="0" smtClean="0">
                <a:solidFill>
                  <a:schemeClr val="accent1"/>
                </a:solidFill>
              </a:rPr>
              <a:t>(ggf. neues Problem aufzeigen)</a:t>
            </a:r>
            <a:br>
              <a:rPr lang="de-DE" b="1" i="1" dirty="0" smtClean="0">
                <a:solidFill>
                  <a:schemeClr val="accent1"/>
                </a:solidFill>
              </a:rPr>
            </a:br>
            <a:r>
              <a:rPr lang="de-DE" dirty="0" smtClean="0"/>
              <a:t>Diese Anfrage nach einem Ankauf von Fahrzeugen lässt sich nicht unmittelbar unter die vorgenannte Definition subsumieren, da die Definition das Ziel formuliert, den Absatz zu fördern. </a:t>
            </a:r>
          </a:p>
          <a:p>
            <a:pPr marL="514350" indent="-514350">
              <a:buSzPct val="100000"/>
              <a:buNone/>
            </a:pPr>
            <a:r>
              <a:rPr lang="de-DE" dirty="0" smtClean="0"/>
              <a:t>	Fraglich ist daher, ob es sich auch bei einer Anfrage um Werbung i.S.d. vorgenannten Definition handeln kann. </a:t>
            </a:r>
          </a:p>
          <a:p>
            <a:pPr marL="514350" indent="-514350" algn="ctr">
              <a:buSzPct val="100000"/>
              <a:buNone/>
            </a:pPr>
            <a:r>
              <a:rPr lang="de-DE" b="1" i="1" dirty="0" smtClean="0">
                <a:solidFill>
                  <a:schemeClr val="accent1"/>
                </a:solidFill>
              </a:rPr>
              <a:t>(Auslegung nach Auslegungsregeln)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23906"/>
                                        </p:tgtEl>
                                        <p:attrNameLst>
                                          <p:attrName>style.visibility</p:attrName>
                                        </p:attrNameLst>
                                      </p:cBhvr>
                                      <p:to>
                                        <p:strVal val="visible"/>
                                      </p:to>
                                    </p:set>
                                    <p:animEffect transition="in" filter="dissolve">
                                      <p:cBhvr>
                                        <p:cTn id="7" dur="500"/>
                                        <p:tgtEl>
                                          <p:spTgt spid="12390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3907">
                                            <p:txEl>
                                              <p:pRg st="0" end="0"/>
                                            </p:txEl>
                                          </p:spTgt>
                                        </p:tgtEl>
                                        <p:attrNameLst>
                                          <p:attrName>style.visibility</p:attrName>
                                        </p:attrNameLst>
                                      </p:cBhvr>
                                      <p:to>
                                        <p:strVal val="visible"/>
                                      </p:to>
                                    </p:set>
                                    <p:animEffect transition="in" filter="dissolve">
                                      <p:cBhvr>
                                        <p:cTn id="12" dur="500"/>
                                        <p:tgtEl>
                                          <p:spTgt spid="12390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3907">
                                            <p:txEl>
                                              <p:pRg st="1" end="1"/>
                                            </p:txEl>
                                          </p:spTgt>
                                        </p:tgtEl>
                                        <p:attrNameLst>
                                          <p:attrName>style.visibility</p:attrName>
                                        </p:attrNameLst>
                                      </p:cBhvr>
                                      <p:to>
                                        <p:strVal val="visible"/>
                                      </p:to>
                                    </p:set>
                                    <p:animEffect transition="in" filter="dissolve">
                                      <p:cBhvr>
                                        <p:cTn id="17" dur="500"/>
                                        <p:tgtEl>
                                          <p:spTgt spid="12390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23907">
                                            <p:txEl>
                                              <p:pRg st="2" end="2"/>
                                            </p:txEl>
                                          </p:spTgt>
                                        </p:tgtEl>
                                        <p:attrNameLst>
                                          <p:attrName>style.visibility</p:attrName>
                                        </p:attrNameLst>
                                      </p:cBhvr>
                                      <p:to>
                                        <p:strVal val="visible"/>
                                      </p:to>
                                    </p:set>
                                    <p:animEffect transition="in" filter="dissolve">
                                      <p:cBhvr>
                                        <p:cTn id="22" dur="500"/>
                                        <p:tgtEl>
                                          <p:spTgt spid="12390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06" grpId="0" autoUpdateAnimBg="0"/>
      <p:bldP spid="123907" grpId="0" build="p" bldLvl="5"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normAutofit fontScale="90000"/>
          </a:bodyPr>
          <a:lstStyle/>
          <a:p>
            <a:r>
              <a:rPr lang="de-DE" sz="3500" dirty="0" smtClean="0"/>
              <a:t>Exkurs – Auslegung von Gesetzen</a:t>
            </a:r>
            <a:endParaRPr lang="de-DE" sz="3500" dirty="0"/>
          </a:p>
        </p:txBody>
      </p:sp>
      <p:sp>
        <p:nvSpPr>
          <p:cNvPr id="4" name="Datumsplatzhalter 3"/>
          <p:cNvSpPr>
            <a:spLocks noGrp="1"/>
          </p:cNvSpPr>
          <p:nvPr>
            <p:ph type="dt" sz="half"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 RA M. Hoffmann - www.ra-michael-hoffmann.de</a:t>
            </a:r>
            <a:endParaRPr lang="de-DE"/>
          </a:p>
        </p:txBody>
      </p:sp>
      <p:sp>
        <p:nvSpPr>
          <p:cNvPr id="6" name="Foliennummernplatzhalter 5"/>
          <p:cNvSpPr>
            <a:spLocks noGrp="1"/>
          </p:cNvSpPr>
          <p:nvPr>
            <p:ph type="sldNum" sz="quarter" idx="12"/>
          </p:nvPr>
        </p:nvSpPr>
        <p:spPr/>
        <p:txBody>
          <a:bodyPr/>
          <a:lstStyle/>
          <a:p>
            <a:fld id="{FA384D68-A2B7-4EA6-8C28-57BBB7FB3706}" type="slidenum">
              <a:rPr lang="de-DE" smtClean="0"/>
              <a:pPr/>
              <a:t>29</a:t>
            </a:fld>
            <a:endParaRPr lang="de-DE"/>
          </a:p>
        </p:txBody>
      </p:sp>
      <p:sp>
        <p:nvSpPr>
          <p:cNvPr id="77827" name="Rectangle 3"/>
          <p:cNvSpPr>
            <a:spLocks noGrp="1" noChangeArrowheads="1"/>
          </p:cNvSpPr>
          <p:nvPr>
            <p:ph sz="quarter" idx="1"/>
          </p:nvPr>
        </p:nvSpPr>
        <p:spPr/>
        <p:txBody>
          <a:bodyPr/>
          <a:lstStyle/>
          <a:p>
            <a:pPr marL="812800" indent="-812800">
              <a:buFont typeface="Wingdings" pitchFamily="2" charset="2"/>
              <a:buAutoNum type="romanUcPeriod"/>
            </a:pPr>
            <a:r>
              <a:rPr lang="de-DE" sz="2400" b="1" dirty="0" smtClean="0"/>
              <a:t>Wortlaut</a:t>
            </a:r>
          </a:p>
          <a:p>
            <a:pPr marL="1168400" lvl="1" indent="-711200">
              <a:buFont typeface="Wingdings" pitchFamily="2" charset="2"/>
              <a:buChar char="Ø"/>
            </a:pPr>
            <a:r>
              <a:rPr lang="de-DE" sz="2000" dirty="0" smtClean="0"/>
              <a:t>Was steht da?</a:t>
            </a:r>
          </a:p>
          <a:p>
            <a:pPr marL="812800" indent="-812800">
              <a:buFont typeface="Wingdings" pitchFamily="2" charset="2"/>
              <a:buAutoNum type="romanUcPeriod"/>
            </a:pPr>
            <a:r>
              <a:rPr lang="de-DE" sz="2400" b="1" dirty="0" smtClean="0"/>
              <a:t>Historie</a:t>
            </a:r>
          </a:p>
          <a:p>
            <a:pPr marL="1168400" lvl="1" indent="-711200">
              <a:buFont typeface="Wingdings" pitchFamily="2" charset="2"/>
              <a:buChar char="Ø"/>
            </a:pPr>
            <a:r>
              <a:rPr lang="de-DE" sz="2000" dirty="0" smtClean="0"/>
              <a:t>Welche Regelung wurde ersetzt (insbesondere UWG a.F.)?</a:t>
            </a:r>
          </a:p>
          <a:p>
            <a:pPr marL="812800" indent="-812800">
              <a:buFont typeface="Wingdings" pitchFamily="2" charset="2"/>
              <a:buAutoNum type="romanUcPeriod"/>
            </a:pPr>
            <a:r>
              <a:rPr lang="de-DE" sz="2400" b="1" dirty="0" smtClean="0"/>
              <a:t>Systematik</a:t>
            </a:r>
          </a:p>
          <a:p>
            <a:pPr marL="1168400" lvl="1" indent="-711200">
              <a:buFont typeface="Wingdings" pitchFamily="2" charset="2"/>
              <a:buChar char="Ø"/>
            </a:pPr>
            <a:r>
              <a:rPr lang="de-DE" sz="2000" dirty="0" smtClean="0"/>
              <a:t>In welchem Kontext steht die Einzelne Norm (ggf. sogar der einzelne Absatz)?</a:t>
            </a:r>
          </a:p>
          <a:p>
            <a:pPr marL="812800" indent="-812800">
              <a:buFont typeface="Wingdings" pitchFamily="2" charset="2"/>
              <a:buAutoNum type="romanUcPeriod"/>
            </a:pPr>
            <a:r>
              <a:rPr lang="de-DE" sz="2400" b="1" dirty="0" smtClean="0"/>
              <a:t>Teleologie</a:t>
            </a:r>
          </a:p>
          <a:p>
            <a:pPr marL="1168400" lvl="1" indent="-711200">
              <a:buFont typeface="Wingdings" pitchFamily="2" charset="2"/>
              <a:buChar char="Ø"/>
            </a:pPr>
            <a:r>
              <a:rPr lang="de-DE" sz="2000" dirty="0" smtClean="0"/>
              <a:t>Welchen Zweck verfolgt das Gesetz/die Norm. </a:t>
            </a:r>
          </a:p>
          <a:p>
            <a:pPr marL="1168400" lvl="1" indent="-711200">
              <a:buFont typeface="Wingdings" pitchFamily="2" charset="2"/>
              <a:buChar char="Ø"/>
            </a:pPr>
            <a:r>
              <a:rPr lang="de-DE" sz="2000" dirty="0" smtClean="0"/>
              <a:t>(Umfassende Würdigung des Gesamtzusammenhangs)?</a:t>
            </a:r>
            <a:endParaRPr lang="de-DE" sz="20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77826"/>
                                        </p:tgtEl>
                                        <p:attrNameLst>
                                          <p:attrName>style.visibility</p:attrName>
                                        </p:attrNameLst>
                                      </p:cBhvr>
                                      <p:to>
                                        <p:strVal val="visible"/>
                                      </p:to>
                                    </p:set>
                                    <p:anim to="" calcmode="lin" valueType="num">
                                      <p:cBhvr>
                                        <p:cTn id="7" dur="1" fill="hold"/>
                                        <p:tgtEl>
                                          <p:spTgt spid="7782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7827">
                                            <p:txEl>
                                              <p:pRg st="0" end="0"/>
                                            </p:txEl>
                                          </p:spTgt>
                                        </p:tgtEl>
                                        <p:attrNameLst>
                                          <p:attrName>style.visibility</p:attrName>
                                        </p:attrNameLst>
                                      </p:cBhvr>
                                      <p:to>
                                        <p:strVal val="visible"/>
                                      </p:to>
                                    </p:set>
                                    <p:animEffect transition="in" filter="dissolve">
                                      <p:cBhvr>
                                        <p:cTn id="12" dur="500"/>
                                        <p:tgtEl>
                                          <p:spTgt spid="7782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7827">
                                            <p:txEl>
                                              <p:pRg st="1" end="1"/>
                                            </p:txEl>
                                          </p:spTgt>
                                        </p:tgtEl>
                                        <p:attrNameLst>
                                          <p:attrName>style.visibility</p:attrName>
                                        </p:attrNameLst>
                                      </p:cBhvr>
                                      <p:to>
                                        <p:strVal val="visible"/>
                                      </p:to>
                                    </p:set>
                                    <p:animEffect transition="in" filter="dissolve">
                                      <p:cBhvr>
                                        <p:cTn id="17" dur="500"/>
                                        <p:tgtEl>
                                          <p:spTgt spid="7782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77827">
                                            <p:txEl>
                                              <p:pRg st="2" end="2"/>
                                            </p:txEl>
                                          </p:spTgt>
                                        </p:tgtEl>
                                        <p:attrNameLst>
                                          <p:attrName>style.visibility</p:attrName>
                                        </p:attrNameLst>
                                      </p:cBhvr>
                                      <p:to>
                                        <p:strVal val="visible"/>
                                      </p:to>
                                    </p:set>
                                    <p:animEffect transition="in" filter="dissolve">
                                      <p:cBhvr>
                                        <p:cTn id="22" dur="500"/>
                                        <p:tgtEl>
                                          <p:spTgt spid="7782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77827">
                                            <p:txEl>
                                              <p:pRg st="3" end="3"/>
                                            </p:txEl>
                                          </p:spTgt>
                                        </p:tgtEl>
                                        <p:attrNameLst>
                                          <p:attrName>style.visibility</p:attrName>
                                        </p:attrNameLst>
                                      </p:cBhvr>
                                      <p:to>
                                        <p:strVal val="visible"/>
                                      </p:to>
                                    </p:set>
                                    <p:animEffect transition="in" filter="dissolve">
                                      <p:cBhvr>
                                        <p:cTn id="27" dur="500"/>
                                        <p:tgtEl>
                                          <p:spTgt spid="7782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77827">
                                            <p:txEl>
                                              <p:pRg st="4" end="4"/>
                                            </p:txEl>
                                          </p:spTgt>
                                        </p:tgtEl>
                                        <p:attrNameLst>
                                          <p:attrName>style.visibility</p:attrName>
                                        </p:attrNameLst>
                                      </p:cBhvr>
                                      <p:to>
                                        <p:strVal val="visible"/>
                                      </p:to>
                                    </p:set>
                                    <p:animEffect transition="in" filter="dissolve">
                                      <p:cBhvr>
                                        <p:cTn id="32" dur="500"/>
                                        <p:tgtEl>
                                          <p:spTgt spid="7782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77827">
                                            <p:txEl>
                                              <p:pRg st="5" end="5"/>
                                            </p:txEl>
                                          </p:spTgt>
                                        </p:tgtEl>
                                        <p:attrNameLst>
                                          <p:attrName>style.visibility</p:attrName>
                                        </p:attrNameLst>
                                      </p:cBhvr>
                                      <p:to>
                                        <p:strVal val="visible"/>
                                      </p:to>
                                    </p:set>
                                    <p:animEffect transition="in" filter="dissolve">
                                      <p:cBhvr>
                                        <p:cTn id="37" dur="500"/>
                                        <p:tgtEl>
                                          <p:spTgt spid="77827">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77827">
                                            <p:txEl>
                                              <p:pRg st="6" end="6"/>
                                            </p:txEl>
                                          </p:spTgt>
                                        </p:tgtEl>
                                        <p:attrNameLst>
                                          <p:attrName>style.visibility</p:attrName>
                                        </p:attrNameLst>
                                      </p:cBhvr>
                                      <p:to>
                                        <p:strVal val="visible"/>
                                      </p:to>
                                    </p:set>
                                    <p:animEffect transition="in" filter="dissolve">
                                      <p:cBhvr>
                                        <p:cTn id="42" dur="500"/>
                                        <p:tgtEl>
                                          <p:spTgt spid="77827">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77827">
                                            <p:txEl>
                                              <p:pRg st="7" end="7"/>
                                            </p:txEl>
                                          </p:spTgt>
                                        </p:tgtEl>
                                        <p:attrNameLst>
                                          <p:attrName>style.visibility</p:attrName>
                                        </p:attrNameLst>
                                      </p:cBhvr>
                                      <p:to>
                                        <p:strVal val="visible"/>
                                      </p:to>
                                    </p:set>
                                    <p:animEffect transition="in" filter="dissolve">
                                      <p:cBhvr>
                                        <p:cTn id="47" dur="500"/>
                                        <p:tgtEl>
                                          <p:spTgt spid="77827">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77827">
                                            <p:txEl>
                                              <p:pRg st="8" end="8"/>
                                            </p:txEl>
                                          </p:spTgt>
                                        </p:tgtEl>
                                        <p:attrNameLst>
                                          <p:attrName>style.visibility</p:attrName>
                                        </p:attrNameLst>
                                      </p:cBhvr>
                                      <p:to>
                                        <p:strVal val="visible"/>
                                      </p:to>
                                    </p:set>
                                    <p:animEffect transition="in" filter="dissolve">
                                      <p:cBhvr>
                                        <p:cTn id="52" dur="500"/>
                                        <p:tgtEl>
                                          <p:spTgt spid="7782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6" grpId="0" autoUpdateAnimBg="0"/>
      <p:bldP spid="77827" grpId="0" build="p" bldLvl="5"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539" name="Rectangle 3"/>
          <p:cNvSpPr>
            <a:spLocks noGrp="1" noChangeArrowheads="1"/>
          </p:cNvSpPr>
          <p:nvPr>
            <p:ph type="title"/>
          </p:nvPr>
        </p:nvSpPr>
        <p:spPr/>
        <p:txBody>
          <a:bodyPr>
            <a:normAutofit fontScale="90000"/>
          </a:bodyPr>
          <a:lstStyle/>
          <a:p>
            <a:pPr marL="838200" indent="-838200"/>
            <a:r>
              <a:rPr lang="de-DE" sz="3200" u="sng" smtClean="0">
                <a:effectLst>
                  <a:outerShdw blurRad="38100" dist="38100" dir="2700000" algn="tl">
                    <a:srgbClr val="FFFFFF"/>
                  </a:outerShdw>
                </a:effectLst>
              </a:rPr>
              <a:t>Wiederholung:</a:t>
            </a:r>
            <a:r>
              <a:rPr lang="de-DE" smtClean="0">
                <a:effectLst>
                  <a:outerShdw blurRad="38100" dist="38100" dir="2700000" algn="tl">
                    <a:srgbClr val="FFFFFF"/>
                  </a:outerShdw>
                </a:effectLst>
              </a:rPr>
              <a:t> Strukturen des Rechts</a:t>
            </a:r>
            <a:endParaRPr lang="de-DE">
              <a:effectLst>
                <a:outerShdw blurRad="38100" dist="38100" dir="2700000" algn="tl">
                  <a:srgbClr val="FFFFFF"/>
                </a:outerShdw>
              </a:effectLst>
            </a:endParaRPr>
          </a:p>
        </p:txBody>
      </p:sp>
      <p:sp>
        <p:nvSpPr>
          <p:cNvPr id="5" name="Datumsplatzhalter 3"/>
          <p:cNvSpPr>
            <a:spLocks noGrp="1"/>
          </p:cNvSpPr>
          <p:nvPr>
            <p:ph type="dt" sz="half" idx="10"/>
          </p:nvPr>
        </p:nvSpPr>
        <p:spPr/>
        <p:txBody>
          <a:bodyPr/>
          <a:lstStyle/>
          <a:p>
            <a:r>
              <a:rPr lang="de-DE" smtClean="0"/>
              <a:t>06.04.2016</a:t>
            </a:r>
            <a:endParaRPr lang="de-DE"/>
          </a:p>
        </p:txBody>
      </p:sp>
      <p:sp>
        <p:nvSpPr>
          <p:cNvPr id="6" name="Fußzeilenplatzhalter 4"/>
          <p:cNvSpPr>
            <a:spLocks noGrp="1"/>
          </p:cNvSpPr>
          <p:nvPr>
            <p:ph type="ftr" sz="quarter" idx="11"/>
          </p:nvPr>
        </p:nvSpPr>
        <p:spPr/>
        <p:txBody>
          <a:bodyPr/>
          <a:lstStyle/>
          <a:p>
            <a:r>
              <a:rPr lang="de-DE" smtClean="0"/>
              <a:t>© RA M. Hoffmann - www.ra-michael-hoffmann.de</a:t>
            </a:r>
            <a:endParaRPr lang="de-DE"/>
          </a:p>
        </p:txBody>
      </p:sp>
      <p:sp>
        <p:nvSpPr>
          <p:cNvPr id="7" name="Foliennummernplatzhalter 5"/>
          <p:cNvSpPr>
            <a:spLocks noGrp="1"/>
          </p:cNvSpPr>
          <p:nvPr>
            <p:ph type="sldNum" sz="quarter" idx="12"/>
          </p:nvPr>
        </p:nvSpPr>
        <p:spPr/>
        <p:txBody>
          <a:bodyPr/>
          <a:lstStyle/>
          <a:p>
            <a:fld id="{B1026367-7484-42DF-9044-356D7EEDF79B}" type="slidenum">
              <a:rPr lang="de-DE" smtClean="0"/>
              <a:pPr/>
              <a:t>3</a:t>
            </a:fld>
            <a:endParaRPr lang="de-DE"/>
          </a:p>
        </p:txBody>
      </p:sp>
      <p:sp>
        <p:nvSpPr>
          <p:cNvPr id="65538" name="Rectangle 2"/>
          <p:cNvSpPr>
            <a:spLocks noGrp="1" noChangeArrowheads="1"/>
          </p:cNvSpPr>
          <p:nvPr>
            <p:ph sz="quarter" idx="1"/>
          </p:nvPr>
        </p:nvSpPr>
        <p:spPr>
          <a:xfrm>
            <a:off x="685800" y="2743200"/>
            <a:ext cx="7772400" cy="3581400"/>
          </a:xfrm>
        </p:spPr>
        <p:txBody>
          <a:bodyPr>
            <a:normAutofit lnSpcReduction="10000"/>
          </a:bodyPr>
          <a:lstStyle/>
          <a:p>
            <a:pPr marL="812800" indent="-812800">
              <a:lnSpc>
                <a:spcPct val="90000"/>
              </a:lnSpc>
            </a:pPr>
            <a:r>
              <a:rPr lang="de-DE" sz="2800" smtClean="0"/>
              <a:t>§ 81 ff. GWB </a:t>
            </a:r>
          </a:p>
          <a:p>
            <a:pPr marL="812800" indent="-812800">
              <a:lnSpc>
                <a:spcPct val="90000"/>
              </a:lnSpc>
            </a:pPr>
            <a:r>
              <a:rPr lang="de-DE" sz="2800" smtClean="0"/>
              <a:t>§ 16 ff. UWG</a:t>
            </a:r>
          </a:p>
          <a:p>
            <a:pPr marL="812800" indent="-812800">
              <a:lnSpc>
                <a:spcPct val="90000"/>
              </a:lnSpc>
            </a:pPr>
            <a:r>
              <a:rPr lang="de-DE" sz="2800" smtClean="0"/>
              <a:t>§ 10  Preisangabenverordnung</a:t>
            </a:r>
          </a:p>
          <a:p>
            <a:pPr marL="812800" indent="-812800">
              <a:lnSpc>
                <a:spcPct val="90000"/>
              </a:lnSpc>
            </a:pPr>
            <a:r>
              <a:rPr lang="de-DE" sz="2800" smtClean="0"/>
              <a:t>§ 15 Heilmittelwerbegesetz</a:t>
            </a:r>
          </a:p>
          <a:p>
            <a:pPr marL="812800" indent="-812800">
              <a:lnSpc>
                <a:spcPct val="90000"/>
              </a:lnSpc>
            </a:pPr>
            <a:r>
              <a:rPr lang="de-DE" sz="2800" smtClean="0"/>
              <a:t>§ 143 MarkenG</a:t>
            </a:r>
          </a:p>
          <a:p>
            <a:pPr marL="812800" indent="-812800">
              <a:lnSpc>
                <a:spcPct val="90000"/>
              </a:lnSpc>
            </a:pPr>
            <a:r>
              <a:rPr lang="de-DE" sz="2800" smtClean="0"/>
              <a:t>§ 51 GeschmMG</a:t>
            </a:r>
          </a:p>
          <a:p>
            <a:pPr marL="812800" indent="-812800">
              <a:lnSpc>
                <a:spcPct val="90000"/>
              </a:lnSpc>
            </a:pPr>
            <a:r>
              <a:rPr lang="de-DE" sz="2800" smtClean="0"/>
              <a:t>§ 106 UrhG</a:t>
            </a:r>
          </a:p>
          <a:p>
            <a:pPr marL="812800" indent="-812800">
              <a:lnSpc>
                <a:spcPct val="90000"/>
              </a:lnSpc>
            </a:pPr>
            <a:r>
              <a:rPr lang="de-DE" sz="2800" smtClean="0"/>
              <a:t>§ 33 KunstUrhG</a:t>
            </a:r>
            <a:endParaRPr lang="de-DE" sz="2800"/>
          </a:p>
        </p:txBody>
      </p:sp>
      <p:sp>
        <p:nvSpPr>
          <p:cNvPr id="65540" name="Rectangle 4"/>
          <p:cNvSpPr>
            <a:spLocks noChangeArrowheads="1"/>
          </p:cNvSpPr>
          <p:nvPr/>
        </p:nvSpPr>
        <p:spPr bwMode="auto">
          <a:xfrm>
            <a:off x="762000" y="1524000"/>
            <a:ext cx="7772400" cy="1143000"/>
          </a:xfrm>
          <a:prstGeom prst="rect">
            <a:avLst/>
          </a:prstGeom>
          <a:noFill/>
          <a:ln w="9525">
            <a:noFill/>
            <a:miter lim="800000"/>
            <a:headEnd/>
            <a:tailEnd/>
          </a:ln>
          <a:effectLst/>
        </p:spPr>
        <p:txBody>
          <a:bodyPr lIns="92075" tIns="46038" rIns="92075" bIns="46038" anchor="b"/>
          <a:lstStyle/>
          <a:p>
            <a:pPr marL="838200" indent="-838200" algn="ctr"/>
            <a:r>
              <a:rPr lang="de-DE" sz="4400" i="1">
                <a:solidFill>
                  <a:schemeClr val="tx2"/>
                </a:solidFill>
                <a:effectLst>
                  <a:outerShdw blurRad="38100" dist="38100" dir="2700000" algn="tl">
                    <a:srgbClr val="FFFFFF"/>
                  </a:outerShdw>
                </a:effectLst>
              </a:rPr>
              <a:t>Straf- und Bußgeldvorschriften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65539"/>
                                        </p:tgtEl>
                                        <p:attrNameLst>
                                          <p:attrName>style.visibility</p:attrName>
                                        </p:attrNameLst>
                                      </p:cBhvr>
                                      <p:to>
                                        <p:strVal val="visible"/>
                                      </p:to>
                                    </p:set>
                                    <p:animEffect transition="in" filter="dissolve">
                                      <p:cBhvr>
                                        <p:cTn id="7" dur="500"/>
                                        <p:tgtEl>
                                          <p:spTgt spid="65539"/>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65540"/>
                                        </p:tgtEl>
                                        <p:attrNameLst>
                                          <p:attrName>style.visibility</p:attrName>
                                        </p:attrNameLst>
                                      </p:cBhvr>
                                      <p:to>
                                        <p:strVal val="visible"/>
                                      </p:to>
                                    </p:set>
                                    <p:animEffect transition="in" filter="dissolve">
                                      <p:cBhvr>
                                        <p:cTn id="11" dur="500"/>
                                        <p:tgtEl>
                                          <p:spTgt spid="65540"/>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65538">
                                            <p:txEl>
                                              <p:pRg st="0" end="0"/>
                                            </p:txEl>
                                          </p:spTgt>
                                        </p:tgtEl>
                                        <p:attrNameLst>
                                          <p:attrName>style.visibility</p:attrName>
                                        </p:attrNameLst>
                                      </p:cBhvr>
                                      <p:to>
                                        <p:strVal val="visible"/>
                                      </p:to>
                                    </p:set>
                                    <p:animEffect transition="in" filter="dissolve">
                                      <p:cBhvr>
                                        <p:cTn id="16" dur="500"/>
                                        <p:tgtEl>
                                          <p:spTgt spid="65538">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65538">
                                            <p:txEl>
                                              <p:pRg st="1" end="1"/>
                                            </p:txEl>
                                          </p:spTgt>
                                        </p:tgtEl>
                                        <p:attrNameLst>
                                          <p:attrName>style.visibility</p:attrName>
                                        </p:attrNameLst>
                                      </p:cBhvr>
                                      <p:to>
                                        <p:strVal val="visible"/>
                                      </p:to>
                                    </p:set>
                                    <p:animEffect transition="in" filter="dissolve">
                                      <p:cBhvr>
                                        <p:cTn id="21" dur="500"/>
                                        <p:tgtEl>
                                          <p:spTgt spid="65538">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65538">
                                            <p:txEl>
                                              <p:pRg st="2" end="2"/>
                                            </p:txEl>
                                          </p:spTgt>
                                        </p:tgtEl>
                                        <p:attrNameLst>
                                          <p:attrName>style.visibility</p:attrName>
                                        </p:attrNameLst>
                                      </p:cBhvr>
                                      <p:to>
                                        <p:strVal val="visible"/>
                                      </p:to>
                                    </p:set>
                                    <p:animEffect transition="in" filter="dissolve">
                                      <p:cBhvr>
                                        <p:cTn id="26" dur="500"/>
                                        <p:tgtEl>
                                          <p:spTgt spid="65538">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65538">
                                            <p:txEl>
                                              <p:pRg st="3" end="3"/>
                                            </p:txEl>
                                          </p:spTgt>
                                        </p:tgtEl>
                                        <p:attrNameLst>
                                          <p:attrName>style.visibility</p:attrName>
                                        </p:attrNameLst>
                                      </p:cBhvr>
                                      <p:to>
                                        <p:strVal val="visible"/>
                                      </p:to>
                                    </p:set>
                                    <p:animEffect transition="in" filter="dissolve">
                                      <p:cBhvr>
                                        <p:cTn id="31" dur="500"/>
                                        <p:tgtEl>
                                          <p:spTgt spid="65538">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65538">
                                            <p:txEl>
                                              <p:pRg st="4" end="4"/>
                                            </p:txEl>
                                          </p:spTgt>
                                        </p:tgtEl>
                                        <p:attrNameLst>
                                          <p:attrName>style.visibility</p:attrName>
                                        </p:attrNameLst>
                                      </p:cBhvr>
                                      <p:to>
                                        <p:strVal val="visible"/>
                                      </p:to>
                                    </p:set>
                                    <p:animEffect transition="in" filter="dissolve">
                                      <p:cBhvr>
                                        <p:cTn id="36" dur="500"/>
                                        <p:tgtEl>
                                          <p:spTgt spid="65538">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65538">
                                            <p:txEl>
                                              <p:pRg st="5" end="5"/>
                                            </p:txEl>
                                          </p:spTgt>
                                        </p:tgtEl>
                                        <p:attrNameLst>
                                          <p:attrName>style.visibility</p:attrName>
                                        </p:attrNameLst>
                                      </p:cBhvr>
                                      <p:to>
                                        <p:strVal val="visible"/>
                                      </p:to>
                                    </p:set>
                                    <p:animEffect transition="in" filter="dissolve">
                                      <p:cBhvr>
                                        <p:cTn id="41" dur="500"/>
                                        <p:tgtEl>
                                          <p:spTgt spid="65538">
                                            <p:txEl>
                                              <p:pRg st="5" end="5"/>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9" presetClass="entr" presetSubtype="0" fill="hold" grpId="0" nodeType="clickEffect">
                                  <p:stCondLst>
                                    <p:cond delay="0"/>
                                  </p:stCondLst>
                                  <p:childTnLst>
                                    <p:set>
                                      <p:cBhvr>
                                        <p:cTn id="45" dur="1" fill="hold">
                                          <p:stCondLst>
                                            <p:cond delay="0"/>
                                          </p:stCondLst>
                                        </p:cTn>
                                        <p:tgtEl>
                                          <p:spTgt spid="65538">
                                            <p:txEl>
                                              <p:pRg st="6" end="6"/>
                                            </p:txEl>
                                          </p:spTgt>
                                        </p:tgtEl>
                                        <p:attrNameLst>
                                          <p:attrName>style.visibility</p:attrName>
                                        </p:attrNameLst>
                                      </p:cBhvr>
                                      <p:to>
                                        <p:strVal val="visible"/>
                                      </p:to>
                                    </p:set>
                                    <p:animEffect transition="in" filter="dissolve">
                                      <p:cBhvr>
                                        <p:cTn id="46" dur="500"/>
                                        <p:tgtEl>
                                          <p:spTgt spid="65538">
                                            <p:txEl>
                                              <p:pRg st="6" end="6"/>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grpId="0" nodeType="clickEffect">
                                  <p:stCondLst>
                                    <p:cond delay="0"/>
                                  </p:stCondLst>
                                  <p:childTnLst>
                                    <p:set>
                                      <p:cBhvr>
                                        <p:cTn id="50" dur="1" fill="hold">
                                          <p:stCondLst>
                                            <p:cond delay="0"/>
                                          </p:stCondLst>
                                        </p:cTn>
                                        <p:tgtEl>
                                          <p:spTgt spid="65538">
                                            <p:txEl>
                                              <p:pRg st="7" end="7"/>
                                            </p:txEl>
                                          </p:spTgt>
                                        </p:tgtEl>
                                        <p:attrNameLst>
                                          <p:attrName>style.visibility</p:attrName>
                                        </p:attrNameLst>
                                      </p:cBhvr>
                                      <p:to>
                                        <p:strVal val="visible"/>
                                      </p:to>
                                    </p:set>
                                    <p:animEffect transition="in" filter="dissolve">
                                      <p:cBhvr>
                                        <p:cTn id="51" dur="500"/>
                                        <p:tgtEl>
                                          <p:spTgt spid="6553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9" grpId="0" autoUpdateAnimBg="0"/>
      <p:bldP spid="65538" grpId="0" build="p" bldLvl="5" autoUpdateAnimBg="0"/>
      <p:bldP spid="65540" grpId="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p:txBody>
          <a:bodyPr/>
          <a:lstStyle/>
          <a:p>
            <a:r>
              <a:rPr lang="de-DE" dirty="0" smtClean="0"/>
              <a:t>Fall: Faxanfrage im Autohandel</a:t>
            </a:r>
            <a:endParaRPr lang="de-DE" dirty="0"/>
          </a:p>
        </p:txBody>
      </p:sp>
      <p:sp>
        <p:nvSpPr>
          <p:cNvPr id="4" name="Datumsplatzhalter 3"/>
          <p:cNvSpPr>
            <a:spLocks noGrp="1"/>
          </p:cNvSpPr>
          <p:nvPr>
            <p:ph type="dt" sz="half"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 RA M. Hoffmann - www.ra-michael-hoffmann.de</a:t>
            </a:r>
            <a:endParaRPr lang="de-DE"/>
          </a:p>
        </p:txBody>
      </p:sp>
      <p:sp>
        <p:nvSpPr>
          <p:cNvPr id="6" name="Foliennummernplatzhalter 5"/>
          <p:cNvSpPr>
            <a:spLocks noGrp="1"/>
          </p:cNvSpPr>
          <p:nvPr>
            <p:ph type="sldNum" sz="quarter" idx="12"/>
          </p:nvPr>
        </p:nvSpPr>
        <p:spPr/>
        <p:txBody>
          <a:bodyPr/>
          <a:lstStyle/>
          <a:p>
            <a:fld id="{47356692-25AA-4A22-BD94-922EB3C1CA06}" type="slidenum">
              <a:rPr lang="de-DE" smtClean="0"/>
              <a:pPr/>
              <a:t>30</a:t>
            </a:fld>
            <a:endParaRPr lang="de-DE"/>
          </a:p>
        </p:txBody>
      </p:sp>
      <p:sp>
        <p:nvSpPr>
          <p:cNvPr id="123907" name="Rectangle 3"/>
          <p:cNvSpPr>
            <a:spLocks noGrp="1" noChangeArrowheads="1"/>
          </p:cNvSpPr>
          <p:nvPr>
            <p:ph sz="quarter" idx="1"/>
          </p:nvPr>
        </p:nvSpPr>
        <p:spPr/>
        <p:txBody>
          <a:bodyPr>
            <a:normAutofit fontScale="85000" lnSpcReduction="10000"/>
          </a:bodyPr>
          <a:lstStyle/>
          <a:p>
            <a:pPr>
              <a:buNone/>
            </a:pPr>
            <a:r>
              <a:rPr lang="de-DE" dirty="0" smtClean="0"/>
              <a:t>	</a:t>
            </a:r>
            <a:r>
              <a:rPr lang="de-DE" i="1" dirty="0" smtClean="0"/>
              <a:t> </a:t>
            </a:r>
            <a:r>
              <a:rPr lang="de-DE" b="1" i="1" dirty="0" smtClean="0">
                <a:solidFill>
                  <a:srgbClr val="FF0000"/>
                </a:solidFill>
              </a:rPr>
              <a:t>(Auslegung nach Auslegungsregeln) </a:t>
            </a:r>
          </a:p>
          <a:p>
            <a:pPr indent="0" algn="just">
              <a:buSzPct val="100000"/>
              <a:buNone/>
            </a:pPr>
            <a:r>
              <a:rPr lang="de-DE" i="1" dirty="0" smtClean="0"/>
              <a:t>Nach der Definition ist die Kaufanfrage von L zwar nicht unmittelbar unter den Begriff der „Werbung“ zu subsumieren. </a:t>
            </a:r>
          </a:p>
          <a:p>
            <a:pPr indent="0" algn="just">
              <a:buSzPct val="100000"/>
              <a:buNone/>
            </a:pPr>
            <a:r>
              <a:rPr lang="de-DE" i="1" dirty="0" smtClean="0"/>
              <a:t>Die Systematik des Gesetzes zeigt, dass es sich bei § 7 Abs. 2 UWG um eine Konkretisierung des § 7 Abs. 1 UWG handelt. Daher ist bei  Anwendung und Auslegung der einzelnen Voraussetzungen des § 7 Abs. 2 UWG auch auf den Sinn und Zweck des § 7 Abs. 1 UWG abzustellen. </a:t>
            </a:r>
            <a:br>
              <a:rPr lang="de-DE" i="1" dirty="0" smtClean="0"/>
            </a:br>
            <a:r>
              <a:rPr lang="de-DE" i="1" dirty="0" smtClean="0"/>
              <a:t>Dieser gebietet indes, dass nicht nur Nachfragehandlungen unter die Generalklausel des § 7 Abs. 1 UWG gefasst werden können, sondern auch die in Abs. 2 konkretisierten sonstigen Handlungen erfasst sein müssen. </a:t>
            </a:r>
          </a:p>
          <a:p>
            <a:pPr>
              <a:buAutoNum type="arabicPeriod" startAt="3"/>
            </a:pPr>
            <a:r>
              <a:rPr lang="de-DE" b="1" i="1" dirty="0" smtClean="0">
                <a:solidFill>
                  <a:srgbClr val="FF0000"/>
                </a:solidFill>
              </a:rPr>
              <a:t>(Zwischenergebnis formulieren)</a:t>
            </a:r>
            <a:br>
              <a:rPr lang="de-DE" b="1" i="1" dirty="0" smtClean="0">
                <a:solidFill>
                  <a:srgbClr val="FF0000"/>
                </a:solidFill>
              </a:rPr>
            </a:br>
            <a:r>
              <a:rPr lang="de-DE" i="1" dirty="0" smtClean="0"/>
              <a:t>Die Kaufanfrage des L ist Werbung i.S.d. § 7 II Nr. 3 UWG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23906"/>
                                        </p:tgtEl>
                                        <p:attrNameLst>
                                          <p:attrName>style.visibility</p:attrName>
                                        </p:attrNameLst>
                                      </p:cBhvr>
                                      <p:to>
                                        <p:strVal val="visible"/>
                                      </p:to>
                                    </p:set>
                                    <p:animEffect transition="in" filter="dissolve">
                                      <p:cBhvr>
                                        <p:cTn id="7" dur="500"/>
                                        <p:tgtEl>
                                          <p:spTgt spid="12390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3907">
                                            <p:txEl>
                                              <p:pRg st="0" end="0"/>
                                            </p:txEl>
                                          </p:spTgt>
                                        </p:tgtEl>
                                        <p:attrNameLst>
                                          <p:attrName>style.visibility</p:attrName>
                                        </p:attrNameLst>
                                      </p:cBhvr>
                                      <p:to>
                                        <p:strVal val="visible"/>
                                      </p:to>
                                    </p:set>
                                    <p:animEffect transition="in" filter="dissolve">
                                      <p:cBhvr>
                                        <p:cTn id="12" dur="500"/>
                                        <p:tgtEl>
                                          <p:spTgt spid="12390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3907">
                                            <p:txEl>
                                              <p:pRg st="1" end="1"/>
                                            </p:txEl>
                                          </p:spTgt>
                                        </p:tgtEl>
                                        <p:attrNameLst>
                                          <p:attrName>style.visibility</p:attrName>
                                        </p:attrNameLst>
                                      </p:cBhvr>
                                      <p:to>
                                        <p:strVal val="visible"/>
                                      </p:to>
                                    </p:set>
                                    <p:animEffect transition="in" filter="dissolve">
                                      <p:cBhvr>
                                        <p:cTn id="17" dur="500"/>
                                        <p:tgtEl>
                                          <p:spTgt spid="12390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23907">
                                            <p:txEl>
                                              <p:pRg st="2" end="2"/>
                                            </p:txEl>
                                          </p:spTgt>
                                        </p:tgtEl>
                                        <p:attrNameLst>
                                          <p:attrName>style.visibility</p:attrName>
                                        </p:attrNameLst>
                                      </p:cBhvr>
                                      <p:to>
                                        <p:strVal val="visible"/>
                                      </p:to>
                                    </p:set>
                                    <p:animEffect transition="in" filter="dissolve">
                                      <p:cBhvr>
                                        <p:cTn id="22" dur="500"/>
                                        <p:tgtEl>
                                          <p:spTgt spid="12390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23907">
                                            <p:txEl>
                                              <p:pRg st="3" end="3"/>
                                            </p:txEl>
                                          </p:spTgt>
                                        </p:tgtEl>
                                        <p:attrNameLst>
                                          <p:attrName>style.visibility</p:attrName>
                                        </p:attrNameLst>
                                      </p:cBhvr>
                                      <p:to>
                                        <p:strVal val="visible"/>
                                      </p:to>
                                    </p:set>
                                    <p:animEffect transition="in" filter="dissolve">
                                      <p:cBhvr>
                                        <p:cTn id="27" dur="500"/>
                                        <p:tgtEl>
                                          <p:spTgt spid="12390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06" grpId="0" autoUpdateAnimBg="0"/>
      <p:bldP spid="123907" grpId="0" build="p" bldLvl="5"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kumimoji="1" lang="de-DE" sz="4000" b="1" kern="1200" cap="none" spc="0" baseline="0" dirty="0" smtClean="0">
                <a:ln/>
                <a:gradFill>
                  <a:gsLst>
                    <a:gs pos="0">
                      <a:schemeClr val="tx2">
                        <a:lumMod val="90000"/>
                      </a:schemeClr>
                    </a:gs>
                    <a:gs pos="50000">
                      <a:schemeClr val="tx2">
                        <a:lumMod val="50000"/>
                      </a:schemeClr>
                    </a:gs>
                    <a:gs pos="100000">
                      <a:schemeClr val="tx2">
                        <a:lumMod val="25000"/>
                      </a:schemeClr>
                    </a:gs>
                  </a:gsLst>
                  <a:lin ang="5400000" scaled="0"/>
                </a:gradFill>
                <a:effectLst>
                  <a:outerShdw blurRad="50800" dist="38100" algn="tr" rotWithShape="0">
                    <a:prstClr val="black">
                      <a:alpha val="40000"/>
                    </a:prstClr>
                  </a:outerShdw>
                </a:effectLst>
                <a:latin typeface="+mj-lt"/>
                <a:ea typeface="+mj-ea"/>
                <a:cs typeface="+mj-cs"/>
              </a:rPr>
              <a:t>Fall: Faxanfrage im Autohandel</a:t>
            </a:r>
            <a:endParaRPr lang="de-DE" dirty="0"/>
          </a:p>
        </p:txBody>
      </p:sp>
      <p:sp>
        <p:nvSpPr>
          <p:cNvPr id="4" name="Datumsplatzhalter 3"/>
          <p:cNvSpPr>
            <a:spLocks noGrp="1"/>
          </p:cNvSpPr>
          <p:nvPr>
            <p:ph type="dt" sz="half"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 RA M. Hoffmann - www.ra-michael-hoffmann.de</a:t>
            </a:r>
            <a:endParaRPr lang="de-DE"/>
          </a:p>
        </p:txBody>
      </p:sp>
      <p:sp>
        <p:nvSpPr>
          <p:cNvPr id="6" name="Foliennummernplatzhalter 5"/>
          <p:cNvSpPr>
            <a:spLocks noGrp="1"/>
          </p:cNvSpPr>
          <p:nvPr>
            <p:ph type="sldNum" sz="quarter" idx="12"/>
          </p:nvPr>
        </p:nvSpPr>
        <p:spPr/>
        <p:txBody>
          <a:bodyPr/>
          <a:lstStyle/>
          <a:p>
            <a:fld id="{14C6013E-CC95-4C4B-BFC4-328834149F3C}" type="slidenum">
              <a:rPr lang="de-DE" smtClean="0"/>
              <a:pPr/>
              <a:t>31</a:t>
            </a:fld>
            <a:endParaRPr lang="de-DE"/>
          </a:p>
        </p:txBody>
      </p:sp>
      <p:sp>
        <p:nvSpPr>
          <p:cNvPr id="3" name="Inhaltsplatzhalter 2"/>
          <p:cNvSpPr>
            <a:spLocks noGrp="1"/>
          </p:cNvSpPr>
          <p:nvPr>
            <p:ph sz="quarter" idx="1"/>
          </p:nvPr>
        </p:nvSpPr>
        <p:spPr/>
        <p:txBody>
          <a:bodyPr>
            <a:normAutofit lnSpcReduction="10000"/>
          </a:bodyPr>
          <a:lstStyle/>
          <a:p>
            <a:pPr marL="609600" indent="-609600" algn="just">
              <a:buFont typeface="+mj-lt"/>
              <a:buAutoNum type="alphaLcParenR" startAt="27"/>
            </a:pPr>
            <a:r>
              <a:rPr lang="de-DE" sz="2400" b="1" cap="small" dirty="0" smtClean="0"/>
              <a:t>Exkurs: </a:t>
            </a:r>
            <a:r>
              <a:rPr lang="de-DE" sz="2400" dirty="0" smtClean="0"/>
              <a:t>Belästigende Werbung </a:t>
            </a:r>
          </a:p>
          <a:p>
            <a:pPr marL="609600" indent="-609600" algn="just">
              <a:buFont typeface="Wingdings" pitchFamily="2" charset="2"/>
              <a:buAutoNum type="alphaLcParenR" startAt="27"/>
            </a:pPr>
            <a:r>
              <a:rPr lang="de-DE" sz="2400" dirty="0" smtClean="0"/>
              <a:t>§ 7 II Nr. 1 UWG:</a:t>
            </a:r>
          </a:p>
          <a:p>
            <a:pPr marL="990600" lvl="1" indent="-533400" algn="just">
              <a:buFont typeface="Wingdings" pitchFamily="2" charset="2"/>
              <a:buAutoNum type="alphaLcParenR"/>
            </a:pPr>
            <a:r>
              <a:rPr lang="de-DE" sz="2000" dirty="0" smtClean="0"/>
              <a:t>Werbung trotz Hinweisschilds auf Briefkasten</a:t>
            </a:r>
          </a:p>
          <a:p>
            <a:pPr marL="990600" lvl="1" indent="-533400" algn="just">
              <a:buFont typeface="Wingdings" pitchFamily="2" charset="2"/>
              <a:buAutoNum type="alphaLcParenR"/>
            </a:pPr>
            <a:r>
              <a:rPr lang="de-DE" sz="2000" dirty="0" smtClean="0"/>
              <a:t>Ansprechen auf d. Straße oder </a:t>
            </a:r>
          </a:p>
          <a:p>
            <a:pPr marL="990600" lvl="1" indent="-533400" algn="just">
              <a:buFont typeface="Wingdings" pitchFamily="2" charset="2"/>
              <a:buAutoNum type="alphaLcParenR"/>
            </a:pPr>
            <a:r>
              <a:rPr lang="de-DE" sz="2000" dirty="0" smtClean="0"/>
              <a:t>Zustellen unbestellter Waren</a:t>
            </a:r>
          </a:p>
          <a:p>
            <a:pPr marL="609600" indent="-609600" algn="just">
              <a:buFont typeface="Wingdings" pitchFamily="2" charset="2"/>
              <a:buAutoNum type="alphaLcParenR" startAt="27"/>
            </a:pPr>
            <a:r>
              <a:rPr lang="de-DE" sz="2400" dirty="0" smtClean="0"/>
              <a:t>§ 7 II Nr. 2 UWG: </a:t>
            </a:r>
          </a:p>
          <a:p>
            <a:pPr marL="990600" lvl="1" indent="-533400" algn="just">
              <a:buFont typeface="Wingdings" pitchFamily="2" charset="2"/>
              <a:buAutoNum type="alphaLcParenR"/>
            </a:pPr>
            <a:r>
              <a:rPr lang="de-DE" sz="2000" dirty="0" smtClean="0"/>
              <a:t>Jedes Telefonat an einen Verbraucher ist unzulässig, es sei denn, dieser hat </a:t>
            </a:r>
            <a:r>
              <a:rPr lang="de-DE" sz="2000" b="1" u="sng" dirty="0" smtClean="0"/>
              <a:t>ausdrücklich</a:t>
            </a:r>
            <a:r>
              <a:rPr lang="de-DE" sz="2000" dirty="0" smtClean="0"/>
              <a:t> seine Einwilligung erteilt. Grund: Jeder Anruf ist erheblicher Eingriff in die Privatsphäre. Der Angerufene muss sich auf das Gespräch einlassen. </a:t>
            </a:r>
          </a:p>
          <a:p>
            <a:pPr marL="990600" lvl="1" indent="-533400" algn="just">
              <a:buFont typeface="Wingdings" pitchFamily="2" charset="2"/>
              <a:buAutoNum type="alphaLcParenR"/>
            </a:pPr>
            <a:r>
              <a:rPr lang="de-DE" sz="2000" dirty="0" smtClean="0"/>
              <a:t>Bei Gewerbetreibenden wird dies nicht als zwingend angesehen. </a:t>
            </a:r>
            <a:r>
              <a:rPr lang="de-DE" sz="2000" dirty="0" err="1" smtClean="0"/>
              <a:t>Einzelfallabhänig</a:t>
            </a:r>
            <a:r>
              <a:rPr lang="de-DE" sz="2000" dirty="0" smtClean="0"/>
              <a:t>. Frage der Störung des Betriebsablaufs. (S. Erheblichkeit i.S.d. § 3 UWG</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r>
              <a:rPr lang="de-DE" dirty="0" smtClean="0"/>
              <a:t>Fall: Faxanfrage im Autohandel</a:t>
            </a:r>
            <a:endParaRPr lang="de-DE" dirty="0"/>
          </a:p>
        </p:txBody>
      </p:sp>
      <p:sp>
        <p:nvSpPr>
          <p:cNvPr id="4" name="Datumsplatzhalter 3"/>
          <p:cNvSpPr>
            <a:spLocks noGrp="1"/>
          </p:cNvSpPr>
          <p:nvPr>
            <p:ph type="dt" sz="half"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 RA M. Hoffmann - www.ra-michael-hoffmann.de</a:t>
            </a:r>
            <a:endParaRPr lang="de-DE"/>
          </a:p>
        </p:txBody>
      </p:sp>
      <p:sp>
        <p:nvSpPr>
          <p:cNvPr id="6" name="Foliennummernplatzhalter 5"/>
          <p:cNvSpPr>
            <a:spLocks noGrp="1"/>
          </p:cNvSpPr>
          <p:nvPr>
            <p:ph type="sldNum" sz="quarter" idx="12"/>
          </p:nvPr>
        </p:nvSpPr>
        <p:spPr/>
        <p:txBody>
          <a:bodyPr/>
          <a:lstStyle/>
          <a:p>
            <a:fld id="{482256C2-20DC-4894-BEAF-AEF0DA104941}" type="slidenum">
              <a:rPr lang="de-DE" smtClean="0"/>
              <a:pPr/>
              <a:t>32</a:t>
            </a:fld>
            <a:endParaRPr lang="de-DE"/>
          </a:p>
        </p:txBody>
      </p:sp>
      <p:sp>
        <p:nvSpPr>
          <p:cNvPr id="130051" name="Rectangle 3"/>
          <p:cNvSpPr>
            <a:spLocks noGrp="1" noChangeArrowheads="1"/>
          </p:cNvSpPr>
          <p:nvPr>
            <p:ph sz="quarter" idx="1"/>
          </p:nvPr>
        </p:nvSpPr>
        <p:spPr/>
        <p:txBody>
          <a:bodyPr>
            <a:normAutofit fontScale="92500" lnSpcReduction="10000"/>
          </a:bodyPr>
          <a:lstStyle/>
          <a:p>
            <a:pPr>
              <a:buSzPct val="100000"/>
              <a:buFont typeface="+mj-lt"/>
              <a:buAutoNum type="alphaLcParenR" startAt="27"/>
            </a:pPr>
            <a:r>
              <a:rPr lang="de-DE" dirty="0" smtClean="0"/>
              <a:t>§ 7 II Nr. 3 UWG: </a:t>
            </a:r>
            <a:r>
              <a:rPr lang="de-DE" dirty="0" smtClean="0">
                <a:sym typeface="Wingdings" pitchFamily="2" charset="2"/>
              </a:rPr>
              <a:t> </a:t>
            </a:r>
            <a:r>
              <a:rPr lang="de-DE" dirty="0" smtClean="0"/>
              <a:t>Wesentliche Änderung durch das am 30.12.2008 in Kraft getretene UWG </a:t>
            </a:r>
          </a:p>
          <a:p>
            <a:pPr lvl="1">
              <a:buSzPct val="100000"/>
              <a:buFont typeface="+mj-lt"/>
              <a:buAutoNum type="arabicParenBoth"/>
            </a:pPr>
            <a:r>
              <a:rPr lang="de-DE" dirty="0" smtClean="0"/>
              <a:t>§ 7 II Nr. 3 UWG a.F.</a:t>
            </a:r>
            <a:br>
              <a:rPr lang="de-DE" dirty="0" smtClean="0"/>
            </a:br>
            <a:r>
              <a:rPr lang="de-DE" i="1" dirty="0" smtClean="0"/>
              <a:t>bei einer Werbung unter Verwendung von automatischen Anrufmaschinen, Faxgeräten oder elektronischer Post, ohne dass eine Einwilligung der Adressaten vorliegt; </a:t>
            </a:r>
          </a:p>
          <a:p>
            <a:pPr lvl="1">
              <a:buSzPct val="100000"/>
              <a:buFont typeface="+mj-lt"/>
              <a:buAutoNum type="arabicParenBoth"/>
            </a:pPr>
            <a:r>
              <a:rPr lang="de-DE" dirty="0" smtClean="0"/>
              <a:t>§ 7 II Nr. 3 UWG n.F. </a:t>
            </a:r>
            <a:br>
              <a:rPr lang="de-DE" dirty="0" smtClean="0"/>
            </a:br>
            <a:r>
              <a:rPr lang="de-DE" i="1" dirty="0" smtClean="0"/>
              <a:t>bei Werbung unter Verwendung einer automatischen Anrufmaschine, eines Faxgerätes oder elektronischer Post, ohne dass eine vorherige ausdrückliche Einwilligung des Adressaten vorliegt,</a:t>
            </a:r>
          </a:p>
          <a:p>
            <a:pPr>
              <a:buSzPct val="100000"/>
              <a:buAutoNum type="alphaLcParenR" startAt="27"/>
            </a:pPr>
            <a:r>
              <a:rPr lang="de-DE" dirty="0" smtClean="0"/>
              <a:t>§ 7 II Nr. 4 UWG: </a:t>
            </a:r>
          </a:p>
          <a:p>
            <a:pPr lvl="1">
              <a:buSzPct val="100000"/>
            </a:pPr>
            <a:r>
              <a:rPr lang="de-DE" dirty="0" smtClean="0"/>
              <a:t>Erklärt sich von selbst. </a:t>
            </a:r>
          </a:p>
          <a:p>
            <a:pPr lvl="1">
              <a:buSzPct val="100000"/>
            </a:pPr>
            <a:r>
              <a:rPr lang="de-DE" dirty="0" smtClean="0"/>
              <a:t>Ist jedoch kaum zu verfolgen.</a:t>
            </a:r>
          </a:p>
          <a:p>
            <a:pPr>
              <a:buNone/>
            </a:pPr>
            <a:r>
              <a:rPr lang="de-DE" dirty="0" smtClean="0">
                <a:solidFill>
                  <a:srgbClr val="FF0000"/>
                </a:solidFill>
              </a:rPr>
              <a:t>EXKURS ENDE</a:t>
            </a:r>
            <a:endParaRPr lang="de-DE"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30050"/>
                                        </p:tgtEl>
                                        <p:attrNameLst>
                                          <p:attrName>style.visibility</p:attrName>
                                        </p:attrNameLst>
                                      </p:cBhvr>
                                      <p:to>
                                        <p:strVal val="visible"/>
                                      </p:to>
                                    </p:set>
                                    <p:animEffect transition="in" filter="dissolve">
                                      <p:cBhvr>
                                        <p:cTn id="7" dur="500"/>
                                        <p:tgtEl>
                                          <p:spTgt spid="13005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0051">
                                            <p:txEl>
                                              <p:pRg st="0" end="0"/>
                                            </p:txEl>
                                          </p:spTgt>
                                        </p:tgtEl>
                                        <p:attrNameLst>
                                          <p:attrName>style.visibility</p:attrName>
                                        </p:attrNameLst>
                                      </p:cBhvr>
                                      <p:to>
                                        <p:strVal val="visible"/>
                                      </p:to>
                                    </p:set>
                                    <p:animEffect transition="in" filter="dissolve">
                                      <p:cBhvr>
                                        <p:cTn id="12" dur="500"/>
                                        <p:tgtEl>
                                          <p:spTgt spid="13005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0051">
                                            <p:txEl>
                                              <p:pRg st="1" end="1"/>
                                            </p:txEl>
                                          </p:spTgt>
                                        </p:tgtEl>
                                        <p:attrNameLst>
                                          <p:attrName>style.visibility</p:attrName>
                                        </p:attrNameLst>
                                      </p:cBhvr>
                                      <p:to>
                                        <p:strVal val="visible"/>
                                      </p:to>
                                    </p:set>
                                    <p:animEffect transition="in" filter="dissolve">
                                      <p:cBhvr>
                                        <p:cTn id="17" dur="500"/>
                                        <p:tgtEl>
                                          <p:spTgt spid="13005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0051">
                                            <p:txEl>
                                              <p:pRg st="2" end="2"/>
                                            </p:txEl>
                                          </p:spTgt>
                                        </p:tgtEl>
                                        <p:attrNameLst>
                                          <p:attrName>style.visibility</p:attrName>
                                        </p:attrNameLst>
                                      </p:cBhvr>
                                      <p:to>
                                        <p:strVal val="visible"/>
                                      </p:to>
                                    </p:set>
                                    <p:animEffect transition="in" filter="dissolve">
                                      <p:cBhvr>
                                        <p:cTn id="22" dur="500"/>
                                        <p:tgtEl>
                                          <p:spTgt spid="130051">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30051">
                                            <p:txEl>
                                              <p:pRg st="3" end="3"/>
                                            </p:txEl>
                                          </p:spTgt>
                                        </p:tgtEl>
                                        <p:attrNameLst>
                                          <p:attrName>style.visibility</p:attrName>
                                        </p:attrNameLst>
                                      </p:cBhvr>
                                      <p:to>
                                        <p:strVal val="visible"/>
                                      </p:to>
                                    </p:set>
                                    <p:animEffect transition="in" filter="dissolve">
                                      <p:cBhvr>
                                        <p:cTn id="27" dur="500"/>
                                        <p:tgtEl>
                                          <p:spTgt spid="130051">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30051">
                                            <p:txEl>
                                              <p:pRg st="4" end="4"/>
                                            </p:txEl>
                                          </p:spTgt>
                                        </p:tgtEl>
                                        <p:attrNameLst>
                                          <p:attrName>style.visibility</p:attrName>
                                        </p:attrNameLst>
                                      </p:cBhvr>
                                      <p:to>
                                        <p:strVal val="visible"/>
                                      </p:to>
                                    </p:set>
                                    <p:animEffect transition="in" filter="dissolve">
                                      <p:cBhvr>
                                        <p:cTn id="32" dur="500"/>
                                        <p:tgtEl>
                                          <p:spTgt spid="130051">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30051">
                                            <p:txEl>
                                              <p:pRg st="5" end="5"/>
                                            </p:txEl>
                                          </p:spTgt>
                                        </p:tgtEl>
                                        <p:attrNameLst>
                                          <p:attrName>style.visibility</p:attrName>
                                        </p:attrNameLst>
                                      </p:cBhvr>
                                      <p:to>
                                        <p:strVal val="visible"/>
                                      </p:to>
                                    </p:set>
                                    <p:animEffect transition="in" filter="dissolve">
                                      <p:cBhvr>
                                        <p:cTn id="37" dur="500"/>
                                        <p:tgtEl>
                                          <p:spTgt spid="130051">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30051">
                                            <p:txEl>
                                              <p:pRg st="6" end="6"/>
                                            </p:txEl>
                                          </p:spTgt>
                                        </p:tgtEl>
                                        <p:attrNameLst>
                                          <p:attrName>style.visibility</p:attrName>
                                        </p:attrNameLst>
                                      </p:cBhvr>
                                      <p:to>
                                        <p:strVal val="visible"/>
                                      </p:to>
                                    </p:set>
                                    <p:animEffect transition="in" filter="dissolve">
                                      <p:cBhvr>
                                        <p:cTn id="42" dur="500"/>
                                        <p:tgtEl>
                                          <p:spTgt spid="13005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50" grpId="0" autoUpdateAnimBg="0"/>
      <p:bldP spid="130051" grpId="0" build="p" bldLvl="5"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p:txBody>
          <a:bodyPr>
            <a:normAutofit fontScale="90000"/>
          </a:bodyPr>
          <a:lstStyle/>
          <a:p>
            <a:pPr marL="838200" indent="-838200"/>
            <a:r>
              <a:rPr kumimoji="1" lang="de-DE" sz="4000" b="1" kern="1200" cap="none" spc="0" baseline="0" dirty="0" smtClean="0">
                <a:ln/>
                <a:gradFill>
                  <a:gsLst>
                    <a:gs pos="0">
                      <a:schemeClr val="tx2">
                        <a:lumMod val="90000"/>
                      </a:schemeClr>
                    </a:gs>
                    <a:gs pos="50000">
                      <a:schemeClr val="tx2">
                        <a:lumMod val="50000"/>
                      </a:schemeClr>
                    </a:gs>
                    <a:gs pos="100000">
                      <a:schemeClr val="tx2">
                        <a:lumMod val="25000"/>
                      </a:schemeClr>
                    </a:gs>
                  </a:gsLst>
                  <a:lin ang="5400000" scaled="0"/>
                </a:gradFill>
                <a:effectLst>
                  <a:outerShdw blurRad="50800" dist="38100" algn="tr" rotWithShape="0">
                    <a:prstClr val="black">
                      <a:alpha val="40000"/>
                    </a:prstClr>
                  </a:outerShdw>
                </a:effectLst>
                <a:latin typeface="+mj-lt"/>
                <a:ea typeface="+mj-ea"/>
                <a:cs typeface="+mj-cs"/>
              </a:rPr>
              <a:t>Fall: Faxanfrage im Autohandel</a:t>
            </a:r>
            <a:endParaRPr lang="de-DE" dirty="0">
              <a:effectLst>
                <a:outerShdw blurRad="38100" dist="38100" dir="2700000" algn="tl">
                  <a:srgbClr val="FFFFFF"/>
                </a:outerShdw>
              </a:effectLst>
            </a:endParaRPr>
          </a:p>
        </p:txBody>
      </p:sp>
      <p:sp>
        <p:nvSpPr>
          <p:cNvPr id="4" name="Datumsplatzhalter 3"/>
          <p:cNvSpPr>
            <a:spLocks noGrp="1"/>
          </p:cNvSpPr>
          <p:nvPr>
            <p:ph type="dt" sz="half"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 RA M. Hoffmann - www.ra-michael-hoffmann.de</a:t>
            </a:r>
            <a:endParaRPr lang="de-DE"/>
          </a:p>
        </p:txBody>
      </p:sp>
      <p:sp>
        <p:nvSpPr>
          <p:cNvPr id="6" name="Foliennummernplatzhalter 5"/>
          <p:cNvSpPr>
            <a:spLocks noGrp="1"/>
          </p:cNvSpPr>
          <p:nvPr>
            <p:ph type="sldNum" sz="quarter" idx="12"/>
          </p:nvPr>
        </p:nvSpPr>
        <p:spPr/>
        <p:txBody>
          <a:bodyPr/>
          <a:lstStyle/>
          <a:p>
            <a:fld id="{21099739-D4D0-4B1B-9022-ABBA637D9033}" type="slidenum">
              <a:rPr lang="de-DE" smtClean="0"/>
              <a:pPr/>
              <a:t>33</a:t>
            </a:fld>
            <a:endParaRPr lang="de-DE"/>
          </a:p>
        </p:txBody>
      </p:sp>
      <p:sp>
        <p:nvSpPr>
          <p:cNvPr id="132099" name="Rectangle 3"/>
          <p:cNvSpPr>
            <a:spLocks noGrp="1" noChangeArrowheads="1"/>
          </p:cNvSpPr>
          <p:nvPr>
            <p:ph sz="quarter" idx="1"/>
          </p:nvPr>
        </p:nvSpPr>
        <p:spPr>
          <a:xfrm>
            <a:off x="685800" y="2057400"/>
            <a:ext cx="7772400" cy="4267200"/>
          </a:xfrm>
        </p:spPr>
        <p:txBody>
          <a:bodyPr>
            <a:normAutofit lnSpcReduction="10000"/>
          </a:bodyPr>
          <a:lstStyle/>
          <a:p>
            <a:pPr marL="0" indent="-360000" algn="just">
              <a:lnSpc>
                <a:spcPct val="90000"/>
              </a:lnSpc>
              <a:buFont typeface="Wingdings" pitchFamily="2" charset="2"/>
              <a:buAutoNum type="alphaLcParenR" startAt="2"/>
            </a:pPr>
            <a:r>
              <a:rPr lang="de-DE" sz="2400" dirty="0" smtClean="0"/>
              <a:t>Der W müsste sein ausdrückliches Einverständnis erteilt haben. </a:t>
            </a:r>
          </a:p>
          <a:p>
            <a:pPr marL="720000" lvl="1" indent="-360000" algn="just">
              <a:lnSpc>
                <a:spcPct val="90000"/>
              </a:lnSpc>
              <a:buNone/>
            </a:pPr>
            <a:r>
              <a:rPr lang="de-DE" sz="2000" smtClean="0"/>
              <a:t>Hieran könnte </a:t>
            </a:r>
            <a:r>
              <a:rPr lang="de-DE" sz="2000" dirty="0" smtClean="0"/>
              <a:t>es deshalb fehlen, weil W nicht unmittelbar anlässlich einer anderen Geschäftsverbindung die Einwilligung erteilte, eine Einwilligung aber immer „auf den konkreten Fall“ erteilt werden muss.  </a:t>
            </a:r>
          </a:p>
          <a:p>
            <a:pPr marL="720000" lvl="1" indent="-360000" algn="just">
              <a:lnSpc>
                <a:spcPct val="90000"/>
              </a:lnSpc>
              <a:buNone/>
            </a:pPr>
            <a:r>
              <a:rPr lang="de-DE" sz="2000" dirty="0" smtClean="0"/>
              <a:t>Wenn aber ein Unternehmer die Nummer seines Faxanschlusses in </a:t>
            </a:r>
            <a:r>
              <a:rPr lang="de-DE" sz="2000" dirty="0" err="1" smtClean="0"/>
              <a:t>allegemein</a:t>
            </a:r>
            <a:r>
              <a:rPr lang="de-DE" sz="2000" dirty="0" smtClean="0"/>
              <a:t> zugänglichen Verzeichnissen angibt, erklärt er nicht nur ein konkludentes, sondern </a:t>
            </a:r>
            <a:r>
              <a:rPr lang="de-DE" sz="2000" i="1" dirty="0" smtClean="0"/>
              <a:t>(nach neuem Recht)</a:t>
            </a:r>
            <a:r>
              <a:rPr lang="de-DE" sz="2000" dirty="0" smtClean="0"/>
              <a:t> sein ausdrückliches Einverständnis, dass potentielle Kunden seinen Faxanschluss bestimmungsgemäß nutzen und ihm auch Kaufanfragen übermitteln können. </a:t>
            </a:r>
          </a:p>
          <a:p>
            <a:pPr marL="390816" indent="-360000" algn="just">
              <a:lnSpc>
                <a:spcPct val="90000"/>
              </a:lnSpc>
              <a:buNone/>
            </a:pPr>
            <a:r>
              <a:rPr lang="de-DE" sz="2400" b="1" u="sng" dirty="0" smtClean="0"/>
              <a:t>ZE:</a:t>
            </a:r>
            <a:r>
              <a:rPr lang="de-DE" sz="2400" dirty="0" smtClean="0"/>
              <a:t> W hat </a:t>
            </a:r>
            <a:r>
              <a:rPr lang="de-DE" sz="2400" dirty="0"/>
              <a:t>keinen Anspruch Unterlassung </a:t>
            </a:r>
            <a:r>
              <a:rPr lang="de-DE" sz="2400" dirty="0" smtClean="0"/>
              <a:t>gegen U</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32098"/>
                                        </p:tgtEl>
                                        <p:attrNameLst>
                                          <p:attrName>style.visibility</p:attrName>
                                        </p:attrNameLst>
                                      </p:cBhvr>
                                      <p:to>
                                        <p:strVal val="visible"/>
                                      </p:to>
                                    </p:set>
                                    <p:animEffect transition="in" filter="dissolve">
                                      <p:cBhvr>
                                        <p:cTn id="7" dur="500"/>
                                        <p:tgtEl>
                                          <p:spTgt spid="13209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2099">
                                            <p:txEl>
                                              <p:pRg st="0" end="0"/>
                                            </p:txEl>
                                          </p:spTgt>
                                        </p:tgtEl>
                                        <p:attrNameLst>
                                          <p:attrName>style.visibility</p:attrName>
                                        </p:attrNameLst>
                                      </p:cBhvr>
                                      <p:to>
                                        <p:strVal val="visible"/>
                                      </p:to>
                                    </p:set>
                                    <p:animEffect transition="in" filter="dissolve">
                                      <p:cBhvr>
                                        <p:cTn id="12" dur="500"/>
                                        <p:tgtEl>
                                          <p:spTgt spid="13209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2099">
                                            <p:txEl>
                                              <p:pRg st="1" end="1"/>
                                            </p:txEl>
                                          </p:spTgt>
                                        </p:tgtEl>
                                        <p:attrNameLst>
                                          <p:attrName>style.visibility</p:attrName>
                                        </p:attrNameLst>
                                      </p:cBhvr>
                                      <p:to>
                                        <p:strVal val="visible"/>
                                      </p:to>
                                    </p:set>
                                    <p:animEffect transition="in" filter="dissolve">
                                      <p:cBhvr>
                                        <p:cTn id="17" dur="500"/>
                                        <p:tgtEl>
                                          <p:spTgt spid="13209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2099">
                                            <p:txEl>
                                              <p:pRg st="2" end="2"/>
                                            </p:txEl>
                                          </p:spTgt>
                                        </p:tgtEl>
                                        <p:attrNameLst>
                                          <p:attrName>style.visibility</p:attrName>
                                        </p:attrNameLst>
                                      </p:cBhvr>
                                      <p:to>
                                        <p:strVal val="visible"/>
                                      </p:to>
                                    </p:set>
                                    <p:animEffect transition="in" filter="dissolve">
                                      <p:cBhvr>
                                        <p:cTn id="22" dur="500"/>
                                        <p:tgtEl>
                                          <p:spTgt spid="13209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32099">
                                            <p:txEl>
                                              <p:pRg st="3" end="3"/>
                                            </p:txEl>
                                          </p:spTgt>
                                        </p:tgtEl>
                                        <p:attrNameLst>
                                          <p:attrName>style.visibility</p:attrName>
                                        </p:attrNameLst>
                                      </p:cBhvr>
                                      <p:to>
                                        <p:strVal val="visible"/>
                                      </p:to>
                                    </p:set>
                                    <p:animEffect transition="in" filter="dissolve">
                                      <p:cBhvr>
                                        <p:cTn id="27" dur="500"/>
                                        <p:tgtEl>
                                          <p:spTgt spid="13209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8" grpId="0" autoUpdateAnimBg="0"/>
      <p:bldP spid="132099" grpId="0" build="p" bldLvl="5"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p:txBody>
          <a:bodyPr/>
          <a:lstStyle/>
          <a:p>
            <a:r>
              <a:rPr lang="de-DE" dirty="0" smtClean="0"/>
              <a:t>Fall: Faxanfrage im Autohandel</a:t>
            </a:r>
            <a:endParaRPr lang="de-DE" dirty="0"/>
          </a:p>
        </p:txBody>
      </p:sp>
      <p:sp>
        <p:nvSpPr>
          <p:cNvPr id="4" name="Datumsplatzhalter 3"/>
          <p:cNvSpPr>
            <a:spLocks noGrp="1"/>
          </p:cNvSpPr>
          <p:nvPr>
            <p:ph type="dt" sz="half"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 RA M. Hoffmann - www.ra-michael-hoffmann.de</a:t>
            </a:r>
            <a:endParaRPr lang="de-DE"/>
          </a:p>
        </p:txBody>
      </p:sp>
      <p:sp>
        <p:nvSpPr>
          <p:cNvPr id="6" name="Foliennummernplatzhalter 5"/>
          <p:cNvSpPr>
            <a:spLocks noGrp="1"/>
          </p:cNvSpPr>
          <p:nvPr>
            <p:ph type="sldNum" sz="quarter" idx="12"/>
          </p:nvPr>
        </p:nvSpPr>
        <p:spPr/>
        <p:txBody>
          <a:bodyPr/>
          <a:lstStyle/>
          <a:p>
            <a:fld id="{21099739-D4D0-4B1B-9022-ABBA637D9033}" type="slidenum">
              <a:rPr lang="de-DE" smtClean="0"/>
              <a:pPr/>
              <a:t>34</a:t>
            </a:fld>
            <a:endParaRPr lang="de-DE"/>
          </a:p>
        </p:txBody>
      </p:sp>
      <p:sp>
        <p:nvSpPr>
          <p:cNvPr id="132099" name="Rectangle 3"/>
          <p:cNvSpPr>
            <a:spLocks noGrp="1" noChangeArrowheads="1"/>
          </p:cNvSpPr>
          <p:nvPr>
            <p:ph sz="quarter" idx="1"/>
          </p:nvPr>
        </p:nvSpPr>
        <p:spPr/>
        <p:txBody>
          <a:bodyPr>
            <a:normAutofit lnSpcReduction="10000"/>
          </a:bodyPr>
          <a:lstStyle/>
          <a:p>
            <a:pPr marL="0" lvl="1" indent="0">
              <a:buNone/>
            </a:pPr>
            <a:r>
              <a:rPr lang="de-DE" dirty="0" smtClean="0"/>
              <a:t>EXKURS : Alte Rechtslage!!! § 7 a.F. lautete: </a:t>
            </a:r>
          </a:p>
          <a:p>
            <a:pPr marL="0" lvl="1" indent="0">
              <a:buNone/>
            </a:pPr>
            <a:r>
              <a:rPr lang="de-DE" dirty="0" smtClean="0"/>
              <a:t>„bei einer Werbung unter Verwendung von automatischen Anrufmaschinen, Faxgeräten oder elektronischer Post, ohne dass eine Einwilligung der Adressaten vorliegt;“</a:t>
            </a:r>
          </a:p>
          <a:p>
            <a:pPr marL="0" lvl="1" indent="0">
              <a:buNone/>
            </a:pPr>
            <a:r>
              <a:rPr lang="de-DE" dirty="0" smtClean="0">
                <a:sym typeface="Wingdings" pitchFamily="2" charset="2"/>
              </a:rPr>
              <a:t> Weitere Prüfung: </a:t>
            </a:r>
            <a:r>
              <a:rPr lang="de-DE" dirty="0" smtClean="0"/>
              <a:t>W könnte jedoch durch die Angabe seiner Faxnummer konkludent seine Einwilligung erklärt haben. </a:t>
            </a:r>
          </a:p>
          <a:p>
            <a:pPr marL="0" lvl="2" indent="0">
              <a:buNone/>
            </a:pPr>
            <a:r>
              <a:rPr lang="de-DE" dirty="0" smtClean="0"/>
              <a:t>Ein Unternehmen erklärt durch die Installation des Faxgerätes noch keine Einwilligung</a:t>
            </a:r>
          </a:p>
          <a:p>
            <a:pPr marL="0" lvl="2" indent="0">
              <a:buNone/>
            </a:pPr>
            <a:r>
              <a:rPr lang="de-DE" dirty="0" smtClean="0"/>
              <a:t>Die Angabe in öffentlichen Registern (Telefonbuch etc.) erfolgt jedoch regelmäßig mit dem Ziel potentiellen Kunden im Wege der geschäftlichen Kommunikation die Kontaktaufnahme zu ermöglichen. Hierin muss eine Einwilligung zur bestimmungsgemäßen Nutzung des Anschlusses gesehen werden. </a:t>
            </a:r>
          </a:p>
          <a:p>
            <a:pPr marL="0" lvl="2" indent="0">
              <a:buNone/>
            </a:pPr>
            <a:r>
              <a:rPr lang="de-DE" dirty="0" smtClean="0"/>
              <a:t>ZE: W hat konkludent eingewilligt. </a:t>
            </a:r>
          </a:p>
          <a:p>
            <a:pPr marL="0" lvl="2" indent="0">
              <a:buNone/>
            </a:pPr>
            <a:r>
              <a:rPr lang="de-DE" dirty="0" smtClean="0"/>
              <a:t>Ein Anspruch des W </a:t>
            </a:r>
            <a:r>
              <a:rPr lang="de-DE" b="1" i="1" dirty="0" smtClean="0"/>
              <a:t>bestand </a:t>
            </a:r>
            <a:r>
              <a:rPr lang="de-DE" dirty="0" smtClean="0"/>
              <a:t>folglich nicht. </a:t>
            </a:r>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32098"/>
                                        </p:tgtEl>
                                        <p:attrNameLst>
                                          <p:attrName>style.visibility</p:attrName>
                                        </p:attrNameLst>
                                      </p:cBhvr>
                                      <p:to>
                                        <p:strVal val="visible"/>
                                      </p:to>
                                    </p:set>
                                    <p:animEffect transition="in" filter="dissolve">
                                      <p:cBhvr>
                                        <p:cTn id="7" dur="500"/>
                                        <p:tgtEl>
                                          <p:spTgt spid="13209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2099">
                                            <p:txEl>
                                              <p:pRg st="0" end="0"/>
                                            </p:txEl>
                                          </p:spTgt>
                                        </p:tgtEl>
                                        <p:attrNameLst>
                                          <p:attrName>style.visibility</p:attrName>
                                        </p:attrNameLst>
                                      </p:cBhvr>
                                      <p:to>
                                        <p:strVal val="visible"/>
                                      </p:to>
                                    </p:set>
                                    <p:animEffect transition="in" filter="dissolve">
                                      <p:cBhvr>
                                        <p:cTn id="12" dur="500"/>
                                        <p:tgtEl>
                                          <p:spTgt spid="13209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2099">
                                            <p:txEl>
                                              <p:pRg st="1" end="1"/>
                                            </p:txEl>
                                          </p:spTgt>
                                        </p:tgtEl>
                                        <p:attrNameLst>
                                          <p:attrName>style.visibility</p:attrName>
                                        </p:attrNameLst>
                                      </p:cBhvr>
                                      <p:to>
                                        <p:strVal val="visible"/>
                                      </p:to>
                                    </p:set>
                                    <p:animEffect transition="in" filter="dissolve">
                                      <p:cBhvr>
                                        <p:cTn id="17" dur="500"/>
                                        <p:tgtEl>
                                          <p:spTgt spid="13209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2099">
                                            <p:txEl>
                                              <p:pRg st="2" end="2"/>
                                            </p:txEl>
                                          </p:spTgt>
                                        </p:tgtEl>
                                        <p:attrNameLst>
                                          <p:attrName>style.visibility</p:attrName>
                                        </p:attrNameLst>
                                      </p:cBhvr>
                                      <p:to>
                                        <p:strVal val="visible"/>
                                      </p:to>
                                    </p:set>
                                    <p:animEffect transition="in" filter="dissolve">
                                      <p:cBhvr>
                                        <p:cTn id="22" dur="500"/>
                                        <p:tgtEl>
                                          <p:spTgt spid="13209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32099">
                                            <p:txEl>
                                              <p:pRg st="3" end="3"/>
                                            </p:txEl>
                                          </p:spTgt>
                                        </p:tgtEl>
                                        <p:attrNameLst>
                                          <p:attrName>style.visibility</p:attrName>
                                        </p:attrNameLst>
                                      </p:cBhvr>
                                      <p:to>
                                        <p:strVal val="visible"/>
                                      </p:to>
                                    </p:set>
                                    <p:animEffect transition="in" filter="dissolve">
                                      <p:cBhvr>
                                        <p:cTn id="27" dur="500"/>
                                        <p:tgtEl>
                                          <p:spTgt spid="13209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32099">
                                            <p:txEl>
                                              <p:pRg st="4" end="4"/>
                                            </p:txEl>
                                          </p:spTgt>
                                        </p:tgtEl>
                                        <p:attrNameLst>
                                          <p:attrName>style.visibility</p:attrName>
                                        </p:attrNameLst>
                                      </p:cBhvr>
                                      <p:to>
                                        <p:strVal val="visible"/>
                                      </p:to>
                                    </p:set>
                                    <p:animEffect transition="in" filter="dissolve">
                                      <p:cBhvr>
                                        <p:cTn id="32" dur="500"/>
                                        <p:tgtEl>
                                          <p:spTgt spid="132099">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32099">
                                            <p:txEl>
                                              <p:pRg st="5" end="5"/>
                                            </p:txEl>
                                          </p:spTgt>
                                        </p:tgtEl>
                                        <p:attrNameLst>
                                          <p:attrName>style.visibility</p:attrName>
                                        </p:attrNameLst>
                                      </p:cBhvr>
                                      <p:to>
                                        <p:strVal val="visible"/>
                                      </p:to>
                                    </p:set>
                                    <p:animEffect transition="in" filter="dissolve">
                                      <p:cBhvr>
                                        <p:cTn id="37" dur="500"/>
                                        <p:tgtEl>
                                          <p:spTgt spid="132099">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32099">
                                            <p:txEl>
                                              <p:pRg st="6" end="6"/>
                                            </p:txEl>
                                          </p:spTgt>
                                        </p:tgtEl>
                                        <p:attrNameLst>
                                          <p:attrName>style.visibility</p:attrName>
                                        </p:attrNameLst>
                                      </p:cBhvr>
                                      <p:to>
                                        <p:strVal val="visible"/>
                                      </p:to>
                                    </p:set>
                                    <p:animEffect transition="in" filter="dissolve">
                                      <p:cBhvr>
                                        <p:cTn id="42" dur="500"/>
                                        <p:tgtEl>
                                          <p:spTgt spid="13209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8" grpId="0" autoUpdateAnimBg="0"/>
      <p:bldP spid="132099"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p:txBody>
          <a:bodyPr>
            <a:normAutofit fontScale="90000"/>
          </a:bodyPr>
          <a:lstStyle/>
          <a:p>
            <a:r>
              <a:rPr lang="de-DE" sz="3600" dirty="0" smtClean="0"/>
              <a:t>Der Tatbestand des § 7 Abs. 1 UWG</a:t>
            </a:r>
            <a:endParaRPr lang="de-DE" sz="3600" dirty="0"/>
          </a:p>
        </p:txBody>
      </p:sp>
      <p:sp>
        <p:nvSpPr>
          <p:cNvPr id="4" name="Datumsplatzhalter 3"/>
          <p:cNvSpPr>
            <a:spLocks noGrp="1"/>
          </p:cNvSpPr>
          <p:nvPr>
            <p:ph type="dt" sz="half" idx="10"/>
          </p:nvPr>
        </p:nvSpPr>
        <p:spPr/>
        <p:txBody>
          <a:bodyPr/>
          <a:lstStyle/>
          <a:p>
            <a:r>
              <a:rPr lang="de-DE" smtClean="0"/>
              <a:t>06.04.2016</a:t>
            </a:r>
            <a:endParaRPr lang="de-DE"/>
          </a:p>
        </p:txBody>
      </p:sp>
      <p:sp>
        <p:nvSpPr>
          <p:cNvPr id="5" name="Fußzeilenplatzhalter 4"/>
          <p:cNvSpPr>
            <a:spLocks noGrp="1"/>
          </p:cNvSpPr>
          <p:nvPr>
            <p:ph type="ftr" sz="quarter" idx="11"/>
          </p:nvPr>
        </p:nvSpPr>
        <p:spPr/>
        <p:txBody>
          <a:bodyPr/>
          <a:lstStyle/>
          <a:p>
            <a:r>
              <a:rPr lang="de-DE" smtClean="0"/>
              <a:t>© RA M. Hoffmann - www.ra-michael-hoffmann.de</a:t>
            </a:r>
            <a:endParaRPr lang="de-DE"/>
          </a:p>
        </p:txBody>
      </p:sp>
      <p:sp>
        <p:nvSpPr>
          <p:cNvPr id="6" name="Foliennummernplatzhalter 5"/>
          <p:cNvSpPr>
            <a:spLocks noGrp="1"/>
          </p:cNvSpPr>
          <p:nvPr>
            <p:ph type="sldNum" sz="quarter" idx="12"/>
          </p:nvPr>
        </p:nvSpPr>
        <p:spPr/>
        <p:txBody>
          <a:bodyPr/>
          <a:lstStyle/>
          <a:p>
            <a:fld id="{80803111-D461-4EAB-BA61-84C614A6E864}" type="slidenum">
              <a:rPr lang="de-DE" smtClean="0"/>
              <a:pPr/>
              <a:t>35</a:t>
            </a:fld>
            <a:endParaRPr lang="de-DE"/>
          </a:p>
        </p:txBody>
      </p:sp>
      <p:sp>
        <p:nvSpPr>
          <p:cNvPr id="1027" name="Rectangle 3"/>
          <p:cNvSpPr>
            <a:spLocks noGrp="1" noChangeArrowheads="1"/>
          </p:cNvSpPr>
          <p:nvPr>
            <p:ph sz="quarter" idx="1"/>
          </p:nvPr>
        </p:nvSpPr>
        <p:spPr/>
        <p:txBody>
          <a:bodyPr>
            <a:normAutofit lnSpcReduction="10000"/>
          </a:bodyPr>
          <a:lstStyle/>
          <a:p>
            <a:pPr marL="812800" indent="-812800">
              <a:lnSpc>
                <a:spcPct val="90000"/>
              </a:lnSpc>
              <a:buFontTx/>
              <a:buAutoNum type="romanUcPeriod"/>
            </a:pPr>
            <a:r>
              <a:rPr lang="de-DE" sz="2800" dirty="0" smtClean="0"/>
              <a:t>Belästigung (§ 7 Abs. 1 S. 1) </a:t>
            </a:r>
          </a:p>
          <a:p>
            <a:pPr marL="812800" indent="-812800">
              <a:lnSpc>
                <a:spcPct val="90000"/>
              </a:lnSpc>
              <a:buFontTx/>
              <a:buAutoNum type="romanUcPeriod"/>
            </a:pPr>
            <a:r>
              <a:rPr lang="de-DE" sz="2800" dirty="0" smtClean="0"/>
              <a:t>Unzumutbarkeit der Belästigung  </a:t>
            </a:r>
            <a:br>
              <a:rPr lang="de-DE" sz="2800" dirty="0" smtClean="0"/>
            </a:br>
            <a:r>
              <a:rPr lang="de-DE" sz="2800" dirty="0" smtClean="0"/>
              <a:t>				Fertig! </a:t>
            </a:r>
          </a:p>
          <a:p>
            <a:pPr marL="812800" indent="-812800">
              <a:lnSpc>
                <a:spcPct val="90000"/>
              </a:lnSpc>
              <a:buFontTx/>
              <a:buAutoNum type="romanUcPeriod"/>
            </a:pPr>
            <a:r>
              <a:rPr lang="de-DE" sz="2800" dirty="0" smtClean="0"/>
              <a:t>Früher zusätzlich: </a:t>
            </a:r>
            <a:br>
              <a:rPr lang="de-DE" sz="2800" dirty="0" smtClean="0"/>
            </a:br>
            <a:r>
              <a:rPr lang="de-DE" sz="2800" b="1" i="1" dirty="0" smtClean="0"/>
              <a:t>Voraussetzungen des § 3 UWG</a:t>
            </a:r>
            <a:r>
              <a:rPr lang="de-DE" sz="1400" b="1" dirty="0" smtClean="0"/>
              <a:t/>
            </a:r>
            <a:br>
              <a:rPr lang="de-DE" sz="1400" b="1" dirty="0" smtClean="0"/>
            </a:br>
            <a:r>
              <a:rPr lang="de-DE" sz="1400" dirty="0" smtClean="0"/>
              <a:t> </a:t>
            </a:r>
            <a:r>
              <a:rPr lang="de-DE" sz="1600" dirty="0" smtClean="0"/>
              <a:t>§ 3 UWG lautete: „Unlautere Wettbewerbshandlungen, die geeignet sind, den Wettbewerb zum Nachteil der Mitbewerber, der Verbraucher oder der sonstigen Marktteilnehmer nicht nur unerheblich zu beeinträchtigen, wind unzulässig. </a:t>
            </a:r>
          </a:p>
          <a:p>
            <a:pPr marL="1168400" lvl="1" indent="-711200">
              <a:lnSpc>
                <a:spcPct val="90000"/>
              </a:lnSpc>
              <a:buFontTx/>
              <a:buAutoNum type="arabicPeriod"/>
            </a:pPr>
            <a:r>
              <a:rPr lang="de-DE" sz="2400" dirty="0" smtClean="0"/>
              <a:t>Wettbewerbshandlung</a:t>
            </a:r>
          </a:p>
          <a:p>
            <a:pPr marL="1168400" lvl="1" indent="-711200">
              <a:lnSpc>
                <a:spcPct val="90000"/>
              </a:lnSpc>
              <a:buFontTx/>
              <a:buAutoNum type="arabicPeriod"/>
            </a:pPr>
            <a:r>
              <a:rPr lang="de-DE" sz="2400" dirty="0" err="1" smtClean="0"/>
              <a:t>Unlauterkeit</a:t>
            </a:r>
            <a:r>
              <a:rPr lang="de-DE" sz="2400" dirty="0" smtClean="0"/>
              <a:t> der Wettbewerbshandlung</a:t>
            </a:r>
          </a:p>
          <a:p>
            <a:pPr marL="1168400" lvl="1" indent="-711200">
              <a:lnSpc>
                <a:spcPct val="90000"/>
              </a:lnSpc>
              <a:buFontTx/>
              <a:buAutoNum type="arabicPeriod"/>
            </a:pPr>
            <a:r>
              <a:rPr lang="de-DE" sz="2400" dirty="0" smtClean="0"/>
              <a:t>Geeignetheit, den Wettbewerb zum Nachteil der Mitbewerber {...} nicht nur unerheblich zu beeinträchtigen </a:t>
            </a:r>
            <a:r>
              <a:rPr lang="de-DE" sz="2400" i="1" dirty="0" smtClean="0"/>
              <a:t>(sog. </a:t>
            </a:r>
            <a:r>
              <a:rPr lang="de-DE" sz="2400" i="1" dirty="0" err="1" smtClean="0"/>
              <a:t>Relevanzgrenze</a:t>
            </a:r>
            <a:r>
              <a:rPr lang="de-DE" sz="2400" i="1" dirty="0" smtClean="0"/>
              <a:t> oder Bagatellklausel)</a:t>
            </a:r>
            <a:endParaRPr lang="de-DE" sz="2400" i="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1026"/>
                                        </p:tgtEl>
                                        <p:attrNameLst>
                                          <p:attrName>style.visibility</p:attrName>
                                        </p:attrNameLst>
                                      </p:cBhvr>
                                      <p:to>
                                        <p:strVal val="visible"/>
                                      </p:to>
                                    </p:set>
                                    <p:anim to="" calcmode="lin" valueType="num">
                                      <p:cBhvr>
                                        <p:cTn id="7" dur="1" fill="hold"/>
                                        <p:tgtEl>
                                          <p:spTgt spid="102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027">
                                            <p:txEl>
                                              <p:pRg st="0" end="0"/>
                                            </p:txEl>
                                          </p:spTgt>
                                        </p:tgtEl>
                                        <p:attrNameLst>
                                          <p:attrName>style.visibility</p:attrName>
                                        </p:attrNameLst>
                                      </p:cBhvr>
                                      <p:to>
                                        <p:strVal val="visible"/>
                                      </p:to>
                                    </p:set>
                                    <p:animEffect transition="in" filter="dissolve">
                                      <p:cBhvr>
                                        <p:cTn id="12" dur="500"/>
                                        <p:tgtEl>
                                          <p:spTgt spid="102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027">
                                            <p:txEl>
                                              <p:pRg st="1" end="1"/>
                                            </p:txEl>
                                          </p:spTgt>
                                        </p:tgtEl>
                                        <p:attrNameLst>
                                          <p:attrName>style.visibility</p:attrName>
                                        </p:attrNameLst>
                                      </p:cBhvr>
                                      <p:to>
                                        <p:strVal val="visible"/>
                                      </p:to>
                                    </p:set>
                                    <p:animEffect transition="in" filter="dissolve">
                                      <p:cBhvr>
                                        <p:cTn id="17" dur="500"/>
                                        <p:tgtEl>
                                          <p:spTgt spid="102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027">
                                            <p:txEl>
                                              <p:pRg st="2" end="2"/>
                                            </p:txEl>
                                          </p:spTgt>
                                        </p:tgtEl>
                                        <p:attrNameLst>
                                          <p:attrName>style.visibility</p:attrName>
                                        </p:attrNameLst>
                                      </p:cBhvr>
                                      <p:to>
                                        <p:strVal val="visible"/>
                                      </p:to>
                                    </p:set>
                                    <p:animEffect transition="in" filter="dissolve">
                                      <p:cBhvr>
                                        <p:cTn id="22" dur="500"/>
                                        <p:tgtEl>
                                          <p:spTgt spid="102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027">
                                            <p:txEl>
                                              <p:pRg st="3" end="3"/>
                                            </p:txEl>
                                          </p:spTgt>
                                        </p:tgtEl>
                                        <p:attrNameLst>
                                          <p:attrName>style.visibility</p:attrName>
                                        </p:attrNameLst>
                                      </p:cBhvr>
                                      <p:to>
                                        <p:strVal val="visible"/>
                                      </p:to>
                                    </p:set>
                                    <p:animEffect transition="in" filter="dissolve">
                                      <p:cBhvr>
                                        <p:cTn id="27" dur="500"/>
                                        <p:tgtEl>
                                          <p:spTgt spid="102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027">
                                            <p:txEl>
                                              <p:pRg st="4" end="4"/>
                                            </p:txEl>
                                          </p:spTgt>
                                        </p:tgtEl>
                                        <p:attrNameLst>
                                          <p:attrName>style.visibility</p:attrName>
                                        </p:attrNameLst>
                                      </p:cBhvr>
                                      <p:to>
                                        <p:strVal val="visible"/>
                                      </p:to>
                                    </p:set>
                                    <p:animEffect transition="in" filter="dissolve">
                                      <p:cBhvr>
                                        <p:cTn id="32" dur="500"/>
                                        <p:tgtEl>
                                          <p:spTgt spid="102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027">
                                            <p:txEl>
                                              <p:pRg st="5" end="5"/>
                                            </p:txEl>
                                          </p:spTgt>
                                        </p:tgtEl>
                                        <p:attrNameLst>
                                          <p:attrName>style.visibility</p:attrName>
                                        </p:attrNameLst>
                                      </p:cBhvr>
                                      <p:to>
                                        <p:strVal val="visible"/>
                                      </p:to>
                                    </p:set>
                                    <p:animEffect transition="in" filter="dissolve">
                                      <p:cBhvr>
                                        <p:cTn id="37" dur="500"/>
                                        <p:tgtEl>
                                          <p:spTgt spid="102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autoUpdateAnimBg="0"/>
      <p:bldP spid="1027" grpId="0" build="p" bldLvl="5"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146" name="Rectangle 2"/>
          <p:cNvSpPr>
            <a:spLocks noGrp="1" noChangeArrowheads="1"/>
          </p:cNvSpPr>
          <p:nvPr>
            <p:ph type="ctrTitle"/>
          </p:nvPr>
        </p:nvSpPr>
        <p:spPr/>
        <p:txBody>
          <a:bodyPr/>
          <a:lstStyle/>
          <a:p>
            <a:r>
              <a:rPr lang="de-DE" dirty="0" smtClean="0">
                <a:effectLst>
                  <a:outerShdw blurRad="38100" dist="38100" dir="2700000" algn="tl">
                    <a:srgbClr val="FFFFFF"/>
                  </a:outerShdw>
                </a:effectLst>
              </a:rPr>
              <a:t>Fortsetzung mit Foliensatz Wettbewerbs- und </a:t>
            </a:r>
            <a:r>
              <a:rPr lang="de-DE" dirty="0" err="1" smtClean="0">
                <a:effectLst>
                  <a:outerShdw blurRad="38100" dist="38100" dir="2700000" algn="tl">
                    <a:srgbClr val="FFFFFF"/>
                  </a:outerShdw>
                </a:effectLst>
              </a:rPr>
              <a:t>KartellR</a:t>
            </a:r>
            <a:r>
              <a:rPr lang="de-DE" smtClean="0">
                <a:effectLst>
                  <a:outerShdw blurRad="38100" dist="38100" dir="2700000" algn="tl">
                    <a:srgbClr val="FFFFFF"/>
                  </a:outerShdw>
                </a:effectLst>
              </a:rPr>
              <a:t> B</a:t>
            </a:r>
            <a:endParaRPr lang="de-DE" dirty="0">
              <a:effectLst>
                <a:outerShdw blurRad="38100" dist="38100" dir="2700000" algn="tl">
                  <a:srgbClr val="FFFFFF"/>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34146"/>
                                        </p:tgtEl>
                                        <p:attrNameLst>
                                          <p:attrName>style.visibility</p:attrName>
                                        </p:attrNameLst>
                                      </p:cBhvr>
                                      <p:to>
                                        <p:strVal val="visible"/>
                                      </p:to>
                                    </p:set>
                                    <p:animEffect transition="in" filter="dissolve">
                                      <p:cBhvr>
                                        <p:cTn id="7" dur="500"/>
                                        <p:tgtEl>
                                          <p:spTgt spid="134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6"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9" name="Rectangle 3"/>
          <p:cNvSpPr>
            <a:spLocks noGrp="1" noChangeArrowheads="1"/>
          </p:cNvSpPr>
          <p:nvPr>
            <p:ph type="title"/>
          </p:nvPr>
        </p:nvSpPr>
        <p:spPr/>
        <p:txBody>
          <a:bodyPr>
            <a:normAutofit fontScale="90000"/>
          </a:bodyPr>
          <a:lstStyle/>
          <a:p>
            <a:pPr marL="838200" indent="-838200"/>
            <a:r>
              <a:rPr lang="de-DE" sz="3200" u="sng" smtClean="0">
                <a:effectLst>
                  <a:outerShdw blurRad="38100" dist="38100" dir="2700000" algn="tl">
                    <a:srgbClr val="FFFFFF"/>
                  </a:outerShdw>
                </a:effectLst>
              </a:rPr>
              <a:t>Wiederholung:</a:t>
            </a:r>
            <a:r>
              <a:rPr lang="de-DE" smtClean="0">
                <a:effectLst>
                  <a:outerShdw blurRad="38100" dist="38100" dir="2700000" algn="tl">
                    <a:srgbClr val="FFFFFF"/>
                  </a:outerShdw>
                </a:effectLst>
              </a:rPr>
              <a:t> Strukturen des Rechts</a:t>
            </a:r>
            <a:endParaRPr lang="de-DE">
              <a:effectLst>
                <a:outerShdw blurRad="38100" dist="38100" dir="2700000" algn="tl">
                  <a:srgbClr val="FFFFFF"/>
                </a:outerShdw>
              </a:effectLst>
            </a:endParaRPr>
          </a:p>
        </p:txBody>
      </p:sp>
      <p:sp>
        <p:nvSpPr>
          <p:cNvPr id="5" name="Datumsplatzhalter 3"/>
          <p:cNvSpPr>
            <a:spLocks noGrp="1"/>
          </p:cNvSpPr>
          <p:nvPr>
            <p:ph type="dt" sz="half" idx="10"/>
          </p:nvPr>
        </p:nvSpPr>
        <p:spPr/>
        <p:txBody>
          <a:bodyPr/>
          <a:lstStyle/>
          <a:p>
            <a:r>
              <a:rPr lang="de-DE" smtClean="0"/>
              <a:t>06.04.2016</a:t>
            </a:r>
            <a:endParaRPr lang="de-DE"/>
          </a:p>
        </p:txBody>
      </p:sp>
      <p:sp>
        <p:nvSpPr>
          <p:cNvPr id="6" name="Fußzeilenplatzhalter 4"/>
          <p:cNvSpPr>
            <a:spLocks noGrp="1"/>
          </p:cNvSpPr>
          <p:nvPr>
            <p:ph type="ftr" sz="quarter" idx="11"/>
          </p:nvPr>
        </p:nvSpPr>
        <p:spPr/>
        <p:txBody>
          <a:bodyPr/>
          <a:lstStyle/>
          <a:p>
            <a:r>
              <a:rPr lang="de-DE" smtClean="0"/>
              <a:t>© RA M. Hoffmann - www.ra-michael-hoffmann.de</a:t>
            </a:r>
            <a:endParaRPr lang="de-DE"/>
          </a:p>
        </p:txBody>
      </p:sp>
      <p:sp>
        <p:nvSpPr>
          <p:cNvPr id="7" name="Foliennummernplatzhalter 5"/>
          <p:cNvSpPr>
            <a:spLocks noGrp="1"/>
          </p:cNvSpPr>
          <p:nvPr>
            <p:ph type="sldNum" sz="quarter" idx="12"/>
          </p:nvPr>
        </p:nvSpPr>
        <p:spPr/>
        <p:txBody>
          <a:bodyPr/>
          <a:lstStyle/>
          <a:p>
            <a:fld id="{E8793C48-7990-42FF-BD79-846C440DF459}" type="slidenum">
              <a:rPr lang="de-DE" smtClean="0"/>
              <a:pPr/>
              <a:t>4</a:t>
            </a:fld>
            <a:endParaRPr lang="de-DE"/>
          </a:p>
        </p:txBody>
      </p:sp>
      <p:sp>
        <p:nvSpPr>
          <p:cNvPr id="75778" name="Rectangle 2"/>
          <p:cNvSpPr>
            <a:spLocks noGrp="1" noChangeArrowheads="1"/>
          </p:cNvSpPr>
          <p:nvPr>
            <p:ph sz="quarter" idx="1"/>
          </p:nvPr>
        </p:nvSpPr>
        <p:spPr>
          <a:xfrm>
            <a:off x="685800" y="2743200"/>
            <a:ext cx="7772400" cy="3581400"/>
          </a:xfrm>
        </p:spPr>
        <p:txBody>
          <a:bodyPr/>
          <a:lstStyle/>
          <a:p>
            <a:pPr marL="812800" indent="-812800"/>
            <a:r>
              <a:rPr lang="de-DE" smtClean="0"/>
              <a:t>Was regelt Verwaltungsrecht?</a:t>
            </a:r>
          </a:p>
          <a:p>
            <a:pPr marL="812800" indent="-812800"/>
            <a:r>
              <a:rPr lang="de-DE" smtClean="0"/>
              <a:t>Wie kann die Behörde vorgehen?</a:t>
            </a:r>
          </a:p>
          <a:p>
            <a:pPr marL="812800" indent="-812800"/>
            <a:r>
              <a:rPr lang="de-DE" smtClean="0"/>
              <a:t>Muss die Behörde einschreiten?</a:t>
            </a:r>
          </a:p>
          <a:p>
            <a:pPr marL="812800" indent="-812800"/>
            <a:r>
              <a:rPr lang="de-DE" smtClean="0"/>
              <a:t>Worin liegt der Unterschied zum Zivilrecht? (Durchsetzbarkeit?)</a:t>
            </a:r>
            <a:endParaRPr lang="de-DE"/>
          </a:p>
        </p:txBody>
      </p:sp>
      <p:sp>
        <p:nvSpPr>
          <p:cNvPr id="75780" name="Rectangle 4"/>
          <p:cNvSpPr>
            <a:spLocks noChangeArrowheads="1"/>
          </p:cNvSpPr>
          <p:nvPr/>
        </p:nvSpPr>
        <p:spPr bwMode="auto">
          <a:xfrm>
            <a:off x="762000" y="1524000"/>
            <a:ext cx="7772400" cy="1143000"/>
          </a:xfrm>
          <a:prstGeom prst="rect">
            <a:avLst/>
          </a:prstGeom>
          <a:noFill/>
          <a:ln w="9525">
            <a:noFill/>
            <a:miter lim="800000"/>
            <a:headEnd/>
            <a:tailEnd/>
          </a:ln>
          <a:effectLst/>
        </p:spPr>
        <p:txBody>
          <a:bodyPr lIns="92075" tIns="46038" rIns="92075" bIns="46038" anchor="b"/>
          <a:lstStyle/>
          <a:p>
            <a:pPr marL="838200" indent="-838200" algn="ctr"/>
            <a:r>
              <a:rPr lang="de-DE" sz="4400" i="1">
                <a:solidFill>
                  <a:schemeClr val="tx2"/>
                </a:solidFill>
                <a:effectLst>
                  <a:outerShdw blurRad="38100" dist="38100" dir="2700000" algn="tl">
                    <a:srgbClr val="FFFFFF"/>
                  </a:outerShdw>
                </a:effectLst>
              </a:rPr>
              <a:t>Verwaltungsrecht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5779"/>
                                        </p:tgtEl>
                                        <p:attrNameLst>
                                          <p:attrName>style.visibility</p:attrName>
                                        </p:attrNameLst>
                                      </p:cBhvr>
                                      <p:to>
                                        <p:strVal val="visible"/>
                                      </p:to>
                                    </p:set>
                                    <p:animEffect transition="in" filter="dissolve">
                                      <p:cBhvr>
                                        <p:cTn id="7" dur="500"/>
                                        <p:tgtEl>
                                          <p:spTgt spid="75779"/>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75780"/>
                                        </p:tgtEl>
                                        <p:attrNameLst>
                                          <p:attrName>style.visibility</p:attrName>
                                        </p:attrNameLst>
                                      </p:cBhvr>
                                      <p:to>
                                        <p:strVal val="visible"/>
                                      </p:to>
                                    </p:set>
                                    <p:animEffect transition="in" filter="dissolve">
                                      <p:cBhvr>
                                        <p:cTn id="11" dur="500"/>
                                        <p:tgtEl>
                                          <p:spTgt spid="75780"/>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75778">
                                            <p:txEl>
                                              <p:pRg st="0" end="0"/>
                                            </p:txEl>
                                          </p:spTgt>
                                        </p:tgtEl>
                                        <p:attrNameLst>
                                          <p:attrName>style.visibility</p:attrName>
                                        </p:attrNameLst>
                                      </p:cBhvr>
                                      <p:to>
                                        <p:strVal val="visible"/>
                                      </p:to>
                                    </p:set>
                                    <p:animEffect transition="in" filter="dissolve">
                                      <p:cBhvr>
                                        <p:cTn id="16" dur="500"/>
                                        <p:tgtEl>
                                          <p:spTgt spid="75778">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75778">
                                            <p:txEl>
                                              <p:pRg st="1" end="1"/>
                                            </p:txEl>
                                          </p:spTgt>
                                        </p:tgtEl>
                                        <p:attrNameLst>
                                          <p:attrName>style.visibility</p:attrName>
                                        </p:attrNameLst>
                                      </p:cBhvr>
                                      <p:to>
                                        <p:strVal val="visible"/>
                                      </p:to>
                                    </p:set>
                                    <p:animEffect transition="in" filter="dissolve">
                                      <p:cBhvr>
                                        <p:cTn id="21" dur="500"/>
                                        <p:tgtEl>
                                          <p:spTgt spid="75778">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75778">
                                            <p:txEl>
                                              <p:pRg st="2" end="2"/>
                                            </p:txEl>
                                          </p:spTgt>
                                        </p:tgtEl>
                                        <p:attrNameLst>
                                          <p:attrName>style.visibility</p:attrName>
                                        </p:attrNameLst>
                                      </p:cBhvr>
                                      <p:to>
                                        <p:strVal val="visible"/>
                                      </p:to>
                                    </p:set>
                                    <p:animEffect transition="in" filter="dissolve">
                                      <p:cBhvr>
                                        <p:cTn id="26" dur="500"/>
                                        <p:tgtEl>
                                          <p:spTgt spid="75778">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75778">
                                            <p:txEl>
                                              <p:pRg st="3" end="3"/>
                                            </p:txEl>
                                          </p:spTgt>
                                        </p:tgtEl>
                                        <p:attrNameLst>
                                          <p:attrName>style.visibility</p:attrName>
                                        </p:attrNameLst>
                                      </p:cBhvr>
                                      <p:to>
                                        <p:strVal val="visible"/>
                                      </p:to>
                                    </p:set>
                                    <p:animEffect transition="in" filter="dissolve">
                                      <p:cBhvr>
                                        <p:cTn id="31" dur="500"/>
                                        <p:tgtEl>
                                          <p:spTgt spid="7577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9" grpId="0" autoUpdateAnimBg="0"/>
      <p:bldP spid="75778" grpId="0" build="p" bldLvl="5" autoUpdateAnimBg="0"/>
      <p:bldP spid="75780"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827" name="Rectangle 3"/>
          <p:cNvSpPr>
            <a:spLocks noGrp="1" noChangeArrowheads="1"/>
          </p:cNvSpPr>
          <p:nvPr>
            <p:ph type="title"/>
          </p:nvPr>
        </p:nvSpPr>
        <p:spPr/>
        <p:txBody>
          <a:bodyPr>
            <a:normAutofit fontScale="90000"/>
          </a:bodyPr>
          <a:lstStyle/>
          <a:p>
            <a:pPr marL="838200" indent="-838200"/>
            <a:r>
              <a:rPr lang="de-DE" sz="3200" u="sng" smtClean="0">
                <a:effectLst>
                  <a:outerShdw blurRad="38100" dist="38100" dir="2700000" algn="tl">
                    <a:srgbClr val="FFFFFF"/>
                  </a:outerShdw>
                </a:effectLst>
              </a:rPr>
              <a:t>Wiederholung:</a:t>
            </a:r>
            <a:r>
              <a:rPr lang="de-DE" sz="3200" smtClean="0">
                <a:effectLst>
                  <a:outerShdw blurRad="38100" dist="38100" dir="2700000" algn="tl">
                    <a:srgbClr val="FFFFFF"/>
                  </a:outerShdw>
                </a:effectLst>
              </a:rPr>
              <a:t> </a:t>
            </a:r>
            <a:r>
              <a:rPr lang="de-DE" smtClean="0">
                <a:effectLst>
                  <a:outerShdw blurRad="38100" dist="38100" dir="2700000" algn="tl">
                    <a:srgbClr val="FFFFFF"/>
                  </a:outerShdw>
                </a:effectLst>
              </a:rPr>
              <a:t>Strukturen des Rechts</a:t>
            </a:r>
            <a:endParaRPr lang="de-DE">
              <a:effectLst>
                <a:outerShdw blurRad="38100" dist="38100" dir="2700000" algn="tl">
                  <a:srgbClr val="FFFFFF"/>
                </a:outerShdw>
              </a:effectLst>
            </a:endParaRPr>
          </a:p>
        </p:txBody>
      </p:sp>
      <p:sp>
        <p:nvSpPr>
          <p:cNvPr id="5" name="Datumsplatzhalter 3"/>
          <p:cNvSpPr>
            <a:spLocks noGrp="1"/>
          </p:cNvSpPr>
          <p:nvPr>
            <p:ph type="dt" sz="half" idx="10"/>
          </p:nvPr>
        </p:nvSpPr>
        <p:spPr/>
        <p:txBody>
          <a:bodyPr/>
          <a:lstStyle/>
          <a:p>
            <a:r>
              <a:rPr lang="de-DE" smtClean="0"/>
              <a:t>06.04.2016</a:t>
            </a:r>
            <a:endParaRPr lang="de-DE"/>
          </a:p>
        </p:txBody>
      </p:sp>
      <p:sp>
        <p:nvSpPr>
          <p:cNvPr id="6" name="Fußzeilenplatzhalter 4"/>
          <p:cNvSpPr>
            <a:spLocks noGrp="1"/>
          </p:cNvSpPr>
          <p:nvPr>
            <p:ph type="ftr" sz="quarter" idx="11"/>
          </p:nvPr>
        </p:nvSpPr>
        <p:spPr/>
        <p:txBody>
          <a:bodyPr/>
          <a:lstStyle/>
          <a:p>
            <a:r>
              <a:rPr lang="de-DE" smtClean="0"/>
              <a:t>© RA M. Hoffmann - www.ra-michael-hoffmann.de</a:t>
            </a:r>
            <a:endParaRPr lang="de-DE"/>
          </a:p>
        </p:txBody>
      </p:sp>
      <p:sp>
        <p:nvSpPr>
          <p:cNvPr id="7" name="Foliennummernplatzhalter 5"/>
          <p:cNvSpPr>
            <a:spLocks noGrp="1"/>
          </p:cNvSpPr>
          <p:nvPr>
            <p:ph type="sldNum" sz="quarter" idx="12"/>
          </p:nvPr>
        </p:nvSpPr>
        <p:spPr/>
        <p:txBody>
          <a:bodyPr/>
          <a:lstStyle/>
          <a:p>
            <a:fld id="{474E074A-01AB-42FC-A5D1-7309DE3FD110}" type="slidenum">
              <a:rPr lang="de-DE" smtClean="0"/>
              <a:pPr/>
              <a:t>5</a:t>
            </a:fld>
            <a:endParaRPr lang="de-DE"/>
          </a:p>
        </p:txBody>
      </p:sp>
      <p:sp>
        <p:nvSpPr>
          <p:cNvPr id="77828" name="Rectangle 4"/>
          <p:cNvSpPr>
            <a:spLocks noChangeArrowheads="1"/>
          </p:cNvSpPr>
          <p:nvPr/>
        </p:nvSpPr>
        <p:spPr bwMode="auto">
          <a:xfrm>
            <a:off x="762000" y="1524000"/>
            <a:ext cx="7772400" cy="1143000"/>
          </a:xfrm>
          <a:prstGeom prst="rect">
            <a:avLst/>
          </a:prstGeom>
          <a:noFill/>
          <a:ln w="9525">
            <a:noFill/>
            <a:miter lim="800000"/>
            <a:headEnd/>
            <a:tailEnd/>
          </a:ln>
          <a:effectLst/>
        </p:spPr>
        <p:txBody>
          <a:bodyPr lIns="92075" tIns="46038" rIns="92075" bIns="46038" anchor="b"/>
          <a:lstStyle/>
          <a:p>
            <a:pPr marL="838200" indent="-838200" algn="ctr"/>
            <a:r>
              <a:rPr lang="de-DE" sz="4400" i="1">
                <a:solidFill>
                  <a:schemeClr val="tx2"/>
                </a:solidFill>
                <a:effectLst>
                  <a:outerShdw blurRad="38100" dist="38100" dir="2700000" algn="tl">
                    <a:srgbClr val="FFFFFF"/>
                  </a:outerShdw>
                </a:effectLst>
              </a:rPr>
              <a:t>Verwaltungsrecht</a:t>
            </a:r>
          </a:p>
        </p:txBody>
      </p:sp>
      <p:sp>
        <p:nvSpPr>
          <p:cNvPr id="77831" name="Text Box 7"/>
          <p:cNvSpPr txBox="1">
            <a:spLocks noChangeArrowheads="1"/>
          </p:cNvSpPr>
          <p:nvPr/>
        </p:nvSpPr>
        <p:spPr bwMode="auto">
          <a:xfrm>
            <a:off x="685800" y="2743200"/>
            <a:ext cx="7772400" cy="4113213"/>
          </a:xfrm>
          <a:prstGeom prst="rect">
            <a:avLst/>
          </a:prstGeom>
          <a:noFill/>
          <a:ln w="12700">
            <a:noFill/>
            <a:miter lim="800000"/>
            <a:headEnd type="none" w="sm" len="sm"/>
            <a:tailEnd type="none" w="sm" len="sm"/>
          </a:ln>
          <a:effectLst/>
        </p:spPr>
        <p:txBody>
          <a:bodyPr>
            <a:spAutoFit/>
          </a:bodyPr>
          <a:lstStyle/>
          <a:p>
            <a:pPr>
              <a:spcBef>
                <a:spcPct val="50000"/>
              </a:spcBef>
            </a:pPr>
            <a:r>
              <a:rPr lang="de-DE" sz="2200" i="1" u="sng">
                <a:latin typeface="Arial" charset="0"/>
              </a:rPr>
              <a:t>§ 35 VwVfG</a:t>
            </a:r>
            <a:r>
              <a:rPr lang="de-DE" sz="2200" i="1">
                <a:latin typeface="Arial" charset="0"/>
              </a:rPr>
              <a:t> </a:t>
            </a:r>
          </a:p>
          <a:p>
            <a:pPr>
              <a:spcBef>
                <a:spcPct val="50000"/>
              </a:spcBef>
            </a:pPr>
            <a:r>
              <a:rPr lang="de-DE" sz="2200" baseline="30000">
                <a:latin typeface="Arial" charset="0"/>
              </a:rPr>
              <a:t>1</a:t>
            </a:r>
            <a:r>
              <a:rPr lang="de-DE" sz="2200">
                <a:latin typeface="Arial" charset="0"/>
              </a:rPr>
              <a:t>Verwaltungsakt ist jede Verfügung, Entscheidung oder andere hoheitliche Maßnahme, die eine Behörde zur Regelung eines Einzelfalls auf dem Gebiet des öffentlichen Rechts trifft und die auf unmittelbare Rechtswirkung nach außen gerichtet ist. </a:t>
            </a:r>
          </a:p>
          <a:p>
            <a:pPr>
              <a:spcBef>
                <a:spcPct val="50000"/>
              </a:spcBef>
            </a:pPr>
            <a:r>
              <a:rPr lang="de-DE" sz="2200" baseline="30000">
                <a:latin typeface="Arial" charset="0"/>
              </a:rPr>
              <a:t>2</a:t>
            </a:r>
            <a:r>
              <a:rPr lang="de-DE" sz="2200">
                <a:latin typeface="Arial" charset="0"/>
              </a:rPr>
              <a:t>Allgemeinverfügung ist ein Verwaltungsakt, der sich an einen nach allgemeinen Merkmalen bestimmten oder bestimmbaren Personenkreis richtet oder die öffentlich-rechtliche Eigenschaft einer Sache oder ihre Benutzung durch die Allgemeinheit betrifft.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7827"/>
                                        </p:tgtEl>
                                        <p:attrNameLst>
                                          <p:attrName>style.visibility</p:attrName>
                                        </p:attrNameLst>
                                      </p:cBhvr>
                                      <p:to>
                                        <p:strVal val="visible"/>
                                      </p:to>
                                    </p:set>
                                    <p:animEffect transition="in" filter="dissolve">
                                      <p:cBhvr>
                                        <p:cTn id="7" dur="500"/>
                                        <p:tgtEl>
                                          <p:spTgt spid="77827"/>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77828"/>
                                        </p:tgtEl>
                                        <p:attrNameLst>
                                          <p:attrName>style.visibility</p:attrName>
                                        </p:attrNameLst>
                                      </p:cBhvr>
                                      <p:to>
                                        <p:strVal val="visible"/>
                                      </p:to>
                                    </p:set>
                                    <p:animEffect transition="in" filter="dissolve">
                                      <p:cBhvr>
                                        <p:cTn id="11" dur="500"/>
                                        <p:tgtEl>
                                          <p:spTgt spid="77828"/>
                                        </p:tgtEl>
                                      </p:cBhvr>
                                    </p:animEffect>
                                  </p:childTnLst>
                                </p:cTn>
                              </p:par>
                            </p:childTnLst>
                          </p:cTn>
                        </p:par>
                      </p:childTnLst>
                    </p:cTn>
                  </p:par>
                  <p:par>
                    <p:cTn id="12" fill="hold">
                      <p:stCondLst>
                        <p:cond delay="indefinite"/>
                      </p:stCondLst>
                      <p:childTnLst>
                        <p:par>
                          <p:cTn id="13" fill="hold">
                            <p:stCondLst>
                              <p:cond delay="0"/>
                            </p:stCondLst>
                            <p:childTnLst>
                              <p:par>
                                <p:cTn id="14" presetID="5" presetClass="entr" presetSubtype="5" fill="hold" grpId="0" nodeType="clickEffect">
                                  <p:stCondLst>
                                    <p:cond delay="0"/>
                                  </p:stCondLst>
                                  <p:childTnLst>
                                    <p:set>
                                      <p:cBhvr>
                                        <p:cTn id="15" dur="1" fill="hold">
                                          <p:stCondLst>
                                            <p:cond delay="0"/>
                                          </p:stCondLst>
                                        </p:cTn>
                                        <p:tgtEl>
                                          <p:spTgt spid="77831"/>
                                        </p:tgtEl>
                                        <p:attrNameLst>
                                          <p:attrName>style.visibility</p:attrName>
                                        </p:attrNameLst>
                                      </p:cBhvr>
                                      <p:to>
                                        <p:strVal val="visible"/>
                                      </p:to>
                                    </p:set>
                                    <p:animEffect transition="in" filter="checkerboard(down)">
                                      <p:cBhvr>
                                        <p:cTn id="16" dur="500"/>
                                        <p:tgtEl>
                                          <p:spTgt spid="778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7" grpId="0" autoUpdateAnimBg="0"/>
      <p:bldP spid="77828" grpId="0" autoUpdateAnimBg="0"/>
      <p:bldP spid="77831"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normAutofit fontScale="90000"/>
          </a:bodyPr>
          <a:lstStyle/>
          <a:p>
            <a:pPr marL="838200" indent="-838200"/>
            <a:r>
              <a:rPr lang="de-DE" sz="3200" u="sng" smtClean="0">
                <a:effectLst>
                  <a:outerShdw blurRad="38100" dist="38100" dir="2700000" algn="tl">
                    <a:srgbClr val="FFFFFF"/>
                  </a:outerShdw>
                </a:effectLst>
              </a:rPr>
              <a:t>Wiederholung:</a:t>
            </a:r>
            <a:r>
              <a:rPr lang="de-DE" sz="3200" smtClean="0">
                <a:effectLst>
                  <a:outerShdw blurRad="38100" dist="38100" dir="2700000" algn="tl">
                    <a:srgbClr val="FFFFFF"/>
                  </a:outerShdw>
                </a:effectLst>
              </a:rPr>
              <a:t> </a:t>
            </a:r>
            <a:r>
              <a:rPr lang="de-DE" smtClean="0">
                <a:effectLst>
                  <a:outerShdw blurRad="38100" dist="38100" dir="2700000" algn="tl">
                    <a:srgbClr val="FFFFFF"/>
                  </a:outerShdw>
                </a:effectLst>
              </a:rPr>
              <a:t>Strukturen des Rechts</a:t>
            </a:r>
            <a:endParaRPr lang="de-DE">
              <a:effectLst>
                <a:outerShdw blurRad="38100" dist="38100" dir="2700000" algn="tl">
                  <a:srgbClr val="FFFFFF"/>
                </a:outerShdw>
              </a:effectLst>
            </a:endParaRPr>
          </a:p>
        </p:txBody>
      </p:sp>
      <p:sp>
        <p:nvSpPr>
          <p:cNvPr id="5" name="Datumsplatzhalter 3"/>
          <p:cNvSpPr>
            <a:spLocks noGrp="1"/>
          </p:cNvSpPr>
          <p:nvPr>
            <p:ph type="dt" sz="half" idx="10"/>
          </p:nvPr>
        </p:nvSpPr>
        <p:spPr/>
        <p:txBody>
          <a:bodyPr/>
          <a:lstStyle/>
          <a:p>
            <a:r>
              <a:rPr lang="de-DE" smtClean="0"/>
              <a:t>06.04.2016</a:t>
            </a:r>
            <a:endParaRPr lang="de-DE"/>
          </a:p>
        </p:txBody>
      </p:sp>
      <p:sp>
        <p:nvSpPr>
          <p:cNvPr id="6" name="Fußzeilenplatzhalter 4"/>
          <p:cNvSpPr>
            <a:spLocks noGrp="1"/>
          </p:cNvSpPr>
          <p:nvPr>
            <p:ph type="ftr" sz="quarter" idx="11"/>
          </p:nvPr>
        </p:nvSpPr>
        <p:spPr/>
        <p:txBody>
          <a:bodyPr/>
          <a:lstStyle/>
          <a:p>
            <a:r>
              <a:rPr lang="de-DE" smtClean="0"/>
              <a:t>© RA M. Hoffmann - www.ra-michael-hoffmann.de</a:t>
            </a:r>
            <a:endParaRPr lang="de-DE"/>
          </a:p>
        </p:txBody>
      </p:sp>
      <p:sp>
        <p:nvSpPr>
          <p:cNvPr id="7" name="Foliennummernplatzhalter 5"/>
          <p:cNvSpPr>
            <a:spLocks noGrp="1"/>
          </p:cNvSpPr>
          <p:nvPr>
            <p:ph type="sldNum" sz="quarter" idx="12"/>
          </p:nvPr>
        </p:nvSpPr>
        <p:spPr/>
        <p:txBody>
          <a:bodyPr/>
          <a:lstStyle/>
          <a:p>
            <a:fld id="{7D6A4CF9-AF1F-4A44-BD96-C5047B965E04}" type="slidenum">
              <a:rPr lang="de-DE" smtClean="0"/>
              <a:pPr/>
              <a:t>6</a:t>
            </a:fld>
            <a:endParaRPr lang="de-DE"/>
          </a:p>
        </p:txBody>
      </p:sp>
      <p:sp>
        <p:nvSpPr>
          <p:cNvPr id="79875" name="Rectangle 3"/>
          <p:cNvSpPr>
            <a:spLocks noChangeArrowheads="1"/>
          </p:cNvSpPr>
          <p:nvPr/>
        </p:nvSpPr>
        <p:spPr bwMode="auto">
          <a:xfrm>
            <a:off x="762000" y="1524000"/>
            <a:ext cx="7772400" cy="1143000"/>
          </a:xfrm>
          <a:prstGeom prst="rect">
            <a:avLst/>
          </a:prstGeom>
          <a:noFill/>
          <a:ln w="9525">
            <a:noFill/>
            <a:miter lim="800000"/>
            <a:headEnd/>
            <a:tailEnd/>
          </a:ln>
          <a:effectLst/>
        </p:spPr>
        <p:txBody>
          <a:bodyPr lIns="92075" tIns="46038" rIns="92075" bIns="46038" anchor="b"/>
          <a:lstStyle/>
          <a:p>
            <a:pPr marL="838200" indent="-838200" algn="ctr"/>
            <a:r>
              <a:rPr lang="de-DE" sz="4400" i="1">
                <a:solidFill>
                  <a:schemeClr val="tx2"/>
                </a:solidFill>
                <a:effectLst>
                  <a:outerShdw blurRad="38100" dist="38100" dir="2700000" algn="tl">
                    <a:srgbClr val="FFFFFF"/>
                  </a:outerShdw>
                </a:effectLst>
              </a:rPr>
              <a:t>Verwaltungsrecht</a:t>
            </a:r>
          </a:p>
        </p:txBody>
      </p:sp>
      <p:sp>
        <p:nvSpPr>
          <p:cNvPr id="79876" name="Text Box 4"/>
          <p:cNvSpPr txBox="1">
            <a:spLocks noChangeArrowheads="1"/>
          </p:cNvSpPr>
          <p:nvPr/>
        </p:nvSpPr>
        <p:spPr bwMode="auto">
          <a:xfrm>
            <a:off x="685800" y="2743200"/>
            <a:ext cx="7772400" cy="4054475"/>
          </a:xfrm>
          <a:prstGeom prst="rect">
            <a:avLst/>
          </a:prstGeom>
          <a:noFill/>
          <a:ln w="12700">
            <a:noFill/>
            <a:miter lim="800000"/>
            <a:headEnd type="none" w="sm" len="sm"/>
            <a:tailEnd type="none" w="sm" len="sm"/>
          </a:ln>
          <a:effectLst/>
        </p:spPr>
        <p:txBody>
          <a:bodyPr>
            <a:spAutoFit/>
          </a:bodyPr>
          <a:lstStyle/>
          <a:p>
            <a:pPr>
              <a:spcBef>
                <a:spcPct val="50000"/>
              </a:spcBef>
            </a:pPr>
            <a:r>
              <a:rPr lang="de-DE" sz="2000">
                <a:latin typeface="Arial" charset="0"/>
                <a:cs typeface="Arial" charset="0"/>
              </a:rPr>
              <a:t>(1) </a:t>
            </a:r>
            <a:r>
              <a:rPr lang="de-DE" sz="2000" baseline="30000">
                <a:latin typeface="Arial" charset="0"/>
                <a:cs typeface="Arial" charset="0"/>
              </a:rPr>
              <a:t>1</a:t>
            </a:r>
            <a:r>
              <a:rPr lang="de-DE" sz="2000">
                <a:latin typeface="Arial" charset="0"/>
                <a:cs typeface="Arial" charset="0"/>
              </a:rPr>
              <a:t>Widerspruch und Anfechtungsklage haben aufschiebende Wirkung. {...} </a:t>
            </a:r>
            <a:br>
              <a:rPr lang="de-DE" sz="2000">
                <a:latin typeface="Arial" charset="0"/>
                <a:cs typeface="Arial" charset="0"/>
              </a:rPr>
            </a:br>
            <a:r>
              <a:rPr lang="de-DE" sz="2000">
                <a:latin typeface="Arial" charset="0"/>
                <a:cs typeface="Arial" charset="0"/>
              </a:rPr>
              <a:t>(2) </a:t>
            </a:r>
            <a:r>
              <a:rPr lang="de-DE" sz="2000" baseline="30000">
                <a:latin typeface="Arial" charset="0"/>
                <a:cs typeface="Arial" charset="0"/>
              </a:rPr>
              <a:t>1</a:t>
            </a:r>
            <a:r>
              <a:rPr lang="de-DE" sz="2000">
                <a:latin typeface="Arial" charset="0"/>
                <a:cs typeface="Arial" charset="0"/>
              </a:rPr>
              <a:t>Die aufschiebende Wirkung entfällt nur 1. bei der Anforderung von öffentlichen Abgaben und Kosten, 2. bei unaufschiebbaren Anordnungen und Maßnahmen von Polizeivollzugsbeamten, 3. in anderen durch Bundesgesetz oder für Landesrecht durch Landesgesetz vorgeschriebenen Fällen, insbesondere für Widersprüche und Klagen Dritter gegen Verwaltungsakte, die Investitionen oder die Schaffung von Arbeitsplätzen betreffen, 4. in den Fällen, in denen die sofortige Vollziehung im öffentlichen Interesse oder im überwiegenden Interesse eines Beteiligten von der Behörde, die den Verwaltungsakt erlassen oder über den Widerspruch zu entscheiden hat, besonders angeordnet wird.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9874"/>
                                        </p:tgtEl>
                                        <p:attrNameLst>
                                          <p:attrName>style.visibility</p:attrName>
                                        </p:attrNameLst>
                                      </p:cBhvr>
                                      <p:to>
                                        <p:strVal val="visible"/>
                                      </p:to>
                                    </p:set>
                                    <p:animEffect transition="in" filter="dissolve">
                                      <p:cBhvr>
                                        <p:cTn id="7" dur="500"/>
                                        <p:tgtEl>
                                          <p:spTgt spid="79874"/>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79875"/>
                                        </p:tgtEl>
                                        <p:attrNameLst>
                                          <p:attrName>style.visibility</p:attrName>
                                        </p:attrNameLst>
                                      </p:cBhvr>
                                      <p:to>
                                        <p:strVal val="visible"/>
                                      </p:to>
                                    </p:set>
                                    <p:animEffect transition="in" filter="dissolve">
                                      <p:cBhvr>
                                        <p:cTn id="11" dur="500"/>
                                        <p:tgtEl>
                                          <p:spTgt spid="79875"/>
                                        </p:tgtEl>
                                      </p:cBhvr>
                                    </p:animEffect>
                                  </p:childTnLst>
                                </p:cTn>
                              </p:par>
                            </p:childTnLst>
                          </p:cTn>
                        </p:par>
                      </p:childTnLst>
                    </p:cTn>
                  </p:par>
                  <p:par>
                    <p:cTn id="12" fill="hold">
                      <p:stCondLst>
                        <p:cond delay="indefinite"/>
                      </p:stCondLst>
                      <p:childTnLst>
                        <p:par>
                          <p:cTn id="13" fill="hold">
                            <p:stCondLst>
                              <p:cond delay="0"/>
                            </p:stCondLst>
                            <p:childTnLst>
                              <p:par>
                                <p:cTn id="14" presetID="5" presetClass="entr" presetSubtype="5" fill="hold" grpId="0" nodeType="clickEffect">
                                  <p:stCondLst>
                                    <p:cond delay="0"/>
                                  </p:stCondLst>
                                  <p:childTnLst>
                                    <p:set>
                                      <p:cBhvr>
                                        <p:cTn id="15" dur="1" fill="hold">
                                          <p:stCondLst>
                                            <p:cond delay="0"/>
                                          </p:stCondLst>
                                        </p:cTn>
                                        <p:tgtEl>
                                          <p:spTgt spid="79876"/>
                                        </p:tgtEl>
                                        <p:attrNameLst>
                                          <p:attrName>style.visibility</p:attrName>
                                        </p:attrNameLst>
                                      </p:cBhvr>
                                      <p:to>
                                        <p:strVal val="visible"/>
                                      </p:to>
                                    </p:set>
                                    <p:animEffect transition="in" filter="checkerboard(down)">
                                      <p:cBhvr>
                                        <p:cTn id="16" dur="500"/>
                                        <p:tgtEl>
                                          <p:spTgt spid="798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4" grpId="0" autoUpdateAnimBg="0"/>
      <p:bldP spid="79875" grpId="0" autoUpdateAnimBg="0"/>
      <p:bldP spid="79876"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5" name="Rectangle 3"/>
          <p:cNvSpPr>
            <a:spLocks noGrp="1" noChangeArrowheads="1"/>
          </p:cNvSpPr>
          <p:nvPr>
            <p:ph type="title"/>
          </p:nvPr>
        </p:nvSpPr>
        <p:spPr/>
        <p:txBody>
          <a:bodyPr/>
          <a:lstStyle/>
          <a:p>
            <a:pPr algn="ctr"/>
            <a:r>
              <a:rPr lang="de-DE" sz="2900" dirty="0" smtClean="0"/>
              <a:t>Wiederholung: Strukturen des Rechts</a:t>
            </a:r>
            <a:br>
              <a:rPr lang="de-DE" sz="2900" dirty="0" smtClean="0"/>
            </a:br>
            <a:r>
              <a:rPr lang="de-DE" sz="2900" dirty="0" smtClean="0"/>
              <a:t>Der Aufbau des BGB</a:t>
            </a:r>
            <a:endParaRPr lang="de-DE" sz="2900" dirty="0"/>
          </a:p>
        </p:txBody>
      </p:sp>
      <p:sp>
        <p:nvSpPr>
          <p:cNvPr id="5" name="Datumsplatzhalter 3"/>
          <p:cNvSpPr>
            <a:spLocks noGrp="1"/>
          </p:cNvSpPr>
          <p:nvPr>
            <p:ph type="dt" sz="half" idx="10"/>
          </p:nvPr>
        </p:nvSpPr>
        <p:spPr/>
        <p:txBody>
          <a:bodyPr/>
          <a:lstStyle/>
          <a:p>
            <a:r>
              <a:rPr lang="de-DE" smtClean="0"/>
              <a:t>06.04.2016</a:t>
            </a:r>
            <a:endParaRPr lang="de-DE"/>
          </a:p>
        </p:txBody>
      </p:sp>
      <p:sp>
        <p:nvSpPr>
          <p:cNvPr id="6" name="Fußzeilenplatzhalter 4"/>
          <p:cNvSpPr>
            <a:spLocks noGrp="1"/>
          </p:cNvSpPr>
          <p:nvPr>
            <p:ph type="ftr" sz="quarter" idx="11"/>
          </p:nvPr>
        </p:nvSpPr>
        <p:spPr/>
        <p:txBody>
          <a:bodyPr/>
          <a:lstStyle/>
          <a:p>
            <a:r>
              <a:rPr lang="de-DE" smtClean="0"/>
              <a:t>© RA M. Hoffmann - www.ra-michael-hoffmann.de</a:t>
            </a:r>
            <a:endParaRPr lang="de-DE"/>
          </a:p>
        </p:txBody>
      </p:sp>
      <p:sp>
        <p:nvSpPr>
          <p:cNvPr id="7" name="Foliennummernplatzhalter 5"/>
          <p:cNvSpPr>
            <a:spLocks noGrp="1"/>
          </p:cNvSpPr>
          <p:nvPr>
            <p:ph type="sldNum" sz="quarter" idx="12"/>
          </p:nvPr>
        </p:nvSpPr>
        <p:spPr/>
        <p:txBody>
          <a:bodyPr/>
          <a:lstStyle/>
          <a:p>
            <a:fld id="{3C3DA380-0BC7-45EB-A785-5F9148BB5623}" type="slidenum">
              <a:rPr lang="de-DE" smtClean="0"/>
              <a:pPr/>
              <a:t>7</a:t>
            </a:fld>
            <a:endParaRPr lang="de-DE"/>
          </a:p>
        </p:txBody>
      </p:sp>
      <p:sp>
        <p:nvSpPr>
          <p:cNvPr id="69634" name="Rectangle 2"/>
          <p:cNvSpPr>
            <a:spLocks noGrp="1" noChangeArrowheads="1"/>
          </p:cNvSpPr>
          <p:nvPr>
            <p:ph sz="quarter" idx="1"/>
          </p:nvPr>
        </p:nvSpPr>
        <p:spPr/>
        <p:txBody>
          <a:bodyPr/>
          <a:lstStyle/>
          <a:p>
            <a:r>
              <a:rPr lang="de-DE" smtClean="0"/>
              <a:t>BGB AT</a:t>
            </a:r>
          </a:p>
          <a:p>
            <a:pPr lvl="1"/>
            <a:r>
              <a:rPr lang="de-DE" smtClean="0"/>
              <a:t>Personen</a:t>
            </a:r>
          </a:p>
          <a:p>
            <a:pPr lvl="1"/>
            <a:r>
              <a:rPr lang="de-DE" smtClean="0"/>
              <a:t>Sachen, Tiere, Rechte</a:t>
            </a:r>
          </a:p>
          <a:p>
            <a:pPr lvl="1"/>
            <a:r>
              <a:rPr lang="de-DE" smtClean="0"/>
              <a:t>Rechtsgeschäfte</a:t>
            </a:r>
          </a:p>
          <a:p>
            <a:r>
              <a:rPr lang="de-DE" smtClean="0"/>
              <a:t>Schuldrecht</a:t>
            </a:r>
          </a:p>
          <a:p>
            <a:r>
              <a:rPr lang="de-DE" smtClean="0"/>
              <a:t>Sachenrecht</a:t>
            </a:r>
          </a:p>
          <a:p>
            <a:r>
              <a:rPr lang="de-DE" smtClean="0"/>
              <a:t>Familienrecht</a:t>
            </a:r>
          </a:p>
          <a:p>
            <a:r>
              <a:rPr lang="de-DE" smtClean="0"/>
              <a:t>Erbrecht</a:t>
            </a:r>
            <a:endParaRPr lang="de-D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69635"/>
                                        </p:tgtEl>
                                        <p:attrNameLst>
                                          <p:attrName>style.visibility</p:attrName>
                                        </p:attrNameLst>
                                      </p:cBhvr>
                                      <p:to>
                                        <p:strVal val="visible"/>
                                      </p:to>
                                    </p:set>
                                    <p:animEffect transition="in" filter="dissolve">
                                      <p:cBhvr>
                                        <p:cTn id="7" dur="500"/>
                                        <p:tgtEl>
                                          <p:spTgt spid="6963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9634">
                                            <p:txEl>
                                              <p:pRg st="0" end="0"/>
                                            </p:txEl>
                                          </p:spTgt>
                                        </p:tgtEl>
                                        <p:attrNameLst>
                                          <p:attrName>style.visibility</p:attrName>
                                        </p:attrNameLst>
                                      </p:cBhvr>
                                      <p:to>
                                        <p:strVal val="visible"/>
                                      </p:to>
                                    </p:set>
                                    <p:animEffect transition="in" filter="dissolve">
                                      <p:cBhvr>
                                        <p:cTn id="12" dur="500"/>
                                        <p:tgtEl>
                                          <p:spTgt spid="6963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9634">
                                            <p:txEl>
                                              <p:pRg st="1" end="1"/>
                                            </p:txEl>
                                          </p:spTgt>
                                        </p:tgtEl>
                                        <p:attrNameLst>
                                          <p:attrName>style.visibility</p:attrName>
                                        </p:attrNameLst>
                                      </p:cBhvr>
                                      <p:to>
                                        <p:strVal val="visible"/>
                                      </p:to>
                                    </p:set>
                                    <p:animEffect transition="in" filter="dissolve">
                                      <p:cBhvr>
                                        <p:cTn id="17" dur="500"/>
                                        <p:tgtEl>
                                          <p:spTgt spid="6963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9634">
                                            <p:txEl>
                                              <p:pRg st="2" end="2"/>
                                            </p:txEl>
                                          </p:spTgt>
                                        </p:tgtEl>
                                        <p:attrNameLst>
                                          <p:attrName>style.visibility</p:attrName>
                                        </p:attrNameLst>
                                      </p:cBhvr>
                                      <p:to>
                                        <p:strVal val="visible"/>
                                      </p:to>
                                    </p:set>
                                    <p:animEffect transition="in" filter="dissolve">
                                      <p:cBhvr>
                                        <p:cTn id="22" dur="500"/>
                                        <p:tgtEl>
                                          <p:spTgt spid="6963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69634">
                                            <p:txEl>
                                              <p:pRg st="3" end="3"/>
                                            </p:txEl>
                                          </p:spTgt>
                                        </p:tgtEl>
                                        <p:attrNameLst>
                                          <p:attrName>style.visibility</p:attrName>
                                        </p:attrNameLst>
                                      </p:cBhvr>
                                      <p:to>
                                        <p:strVal val="visible"/>
                                      </p:to>
                                    </p:set>
                                    <p:animEffect transition="in" filter="dissolve">
                                      <p:cBhvr>
                                        <p:cTn id="27" dur="500"/>
                                        <p:tgtEl>
                                          <p:spTgt spid="6963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69634">
                                            <p:txEl>
                                              <p:pRg st="4" end="4"/>
                                            </p:txEl>
                                          </p:spTgt>
                                        </p:tgtEl>
                                        <p:attrNameLst>
                                          <p:attrName>style.visibility</p:attrName>
                                        </p:attrNameLst>
                                      </p:cBhvr>
                                      <p:to>
                                        <p:strVal val="visible"/>
                                      </p:to>
                                    </p:set>
                                    <p:animEffect transition="in" filter="dissolve">
                                      <p:cBhvr>
                                        <p:cTn id="32" dur="500"/>
                                        <p:tgtEl>
                                          <p:spTgt spid="69634">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69634">
                                            <p:txEl>
                                              <p:pRg st="5" end="5"/>
                                            </p:txEl>
                                          </p:spTgt>
                                        </p:tgtEl>
                                        <p:attrNameLst>
                                          <p:attrName>style.visibility</p:attrName>
                                        </p:attrNameLst>
                                      </p:cBhvr>
                                      <p:to>
                                        <p:strVal val="visible"/>
                                      </p:to>
                                    </p:set>
                                    <p:animEffect transition="in" filter="dissolve">
                                      <p:cBhvr>
                                        <p:cTn id="37" dur="500"/>
                                        <p:tgtEl>
                                          <p:spTgt spid="6963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69634">
                                            <p:txEl>
                                              <p:pRg st="6" end="6"/>
                                            </p:txEl>
                                          </p:spTgt>
                                        </p:tgtEl>
                                        <p:attrNameLst>
                                          <p:attrName>style.visibility</p:attrName>
                                        </p:attrNameLst>
                                      </p:cBhvr>
                                      <p:to>
                                        <p:strVal val="visible"/>
                                      </p:to>
                                    </p:set>
                                    <p:animEffect transition="in" filter="dissolve">
                                      <p:cBhvr>
                                        <p:cTn id="42" dur="500"/>
                                        <p:tgtEl>
                                          <p:spTgt spid="69634">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69634">
                                            <p:txEl>
                                              <p:pRg st="7" end="7"/>
                                            </p:txEl>
                                          </p:spTgt>
                                        </p:tgtEl>
                                        <p:attrNameLst>
                                          <p:attrName>style.visibility</p:attrName>
                                        </p:attrNameLst>
                                      </p:cBhvr>
                                      <p:to>
                                        <p:strVal val="visible"/>
                                      </p:to>
                                    </p:set>
                                    <p:animEffect transition="in" filter="dissolve">
                                      <p:cBhvr>
                                        <p:cTn id="47" dur="500"/>
                                        <p:tgtEl>
                                          <p:spTgt spid="6963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5" grpId="0" autoUpdateAnimBg="0"/>
      <p:bldP spid="69634" grpId="0" build="p" bldLvl="5"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7" name="Rectangle 3"/>
          <p:cNvSpPr>
            <a:spLocks noGrp="1" noChangeArrowheads="1"/>
          </p:cNvSpPr>
          <p:nvPr>
            <p:ph type="title"/>
          </p:nvPr>
        </p:nvSpPr>
        <p:spPr/>
        <p:txBody>
          <a:bodyPr>
            <a:normAutofit fontScale="90000"/>
          </a:bodyPr>
          <a:lstStyle/>
          <a:p>
            <a:pPr marL="838200" indent="-838200"/>
            <a:r>
              <a:rPr lang="de-DE" sz="3200" u="sng" smtClean="0">
                <a:effectLst>
                  <a:outerShdw blurRad="38100" dist="38100" dir="2700000" algn="tl">
                    <a:srgbClr val="FFFFFF"/>
                  </a:outerShdw>
                </a:effectLst>
              </a:rPr>
              <a:t>Wiederholung:</a:t>
            </a:r>
            <a:r>
              <a:rPr lang="de-DE" sz="3200" smtClean="0">
                <a:effectLst>
                  <a:outerShdw blurRad="38100" dist="38100" dir="2700000" algn="tl">
                    <a:srgbClr val="FFFFFF"/>
                  </a:outerShdw>
                </a:effectLst>
              </a:rPr>
              <a:t> </a:t>
            </a:r>
            <a:r>
              <a:rPr lang="de-DE" smtClean="0">
                <a:effectLst>
                  <a:outerShdw blurRad="38100" dist="38100" dir="2700000" algn="tl">
                    <a:srgbClr val="FFFFFF"/>
                  </a:outerShdw>
                </a:effectLst>
              </a:rPr>
              <a:t>Strukturen des Rechts</a:t>
            </a:r>
            <a:endParaRPr lang="de-DE">
              <a:effectLst>
                <a:outerShdw blurRad="38100" dist="38100" dir="2700000" algn="tl">
                  <a:srgbClr val="FFFFFF"/>
                </a:outerShdw>
              </a:effectLst>
            </a:endParaRPr>
          </a:p>
        </p:txBody>
      </p:sp>
      <p:sp>
        <p:nvSpPr>
          <p:cNvPr id="5" name="Datumsplatzhalter 3"/>
          <p:cNvSpPr>
            <a:spLocks noGrp="1"/>
          </p:cNvSpPr>
          <p:nvPr>
            <p:ph type="dt" sz="half" idx="10"/>
          </p:nvPr>
        </p:nvSpPr>
        <p:spPr/>
        <p:txBody>
          <a:bodyPr/>
          <a:lstStyle/>
          <a:p>
            <a:r>
              <a:rPr lang="de-DE" smtClean="0"/>
              <a:t>06.04.2016</a:t>
            </a:r>
            <a:endParaRPr lang="de-DE"/>
          </a:p>
        </p:txBody>
      </p:sp>
      <p:sp>
        <p:nvSpPr>
          <p:cNvPr id="6" name="Fußzeilenplatzhalter 4"/>
          <p:cNvSpPr>
            <a:spLocks noGrp="1"/>
          </p:cNvSpPr>
          <p:nvPr>
            <p:ph type="ftr" sz="quarter" idx="11"/>
          </p:nvPr>
        </p:nvSpPr>
        <p:spPr/>
        <p:txBody>
          <a:bodyPr/>
          <a:lstStyle/>
          <a:p>
            <a:r>
              <a:rPr lang="de-DE" smtClean="0"/>
              <a:t>© RA M. Hoffmann - www.ra-michael-hoffmann.de</a:t>
            </a:r>
            <a:endParaRPr lang="de-DE"/>
          </a:p>
        </p:txBody>
      </p:sp>
      <p:sp>
        <p:nvSpPr>
          <p:cNvPr id="7" name="Foliennummernplatzhalter 5"/>
          <p:cNvSpPr>
            <a:spLocks noGrp="1"/>
          </p:cNvSpPr>
          <p:nvPr>
            <p:ph type="sldNum" sz="quarter" idx="12"/>
          </p:nvPr>
        </p:nvSpPr>
        <p:spPr/>
        <p:txBody>
          <a:bodyPr/>
          <a:lstStyle/>
          <a:p>
            <a:fld id="{01FC7D33-654E-4F4A-A5D1-21370F6DE1BE}" type="slidenum">
              <a:rPr lang="de-DE" smtClean="0"/>
              <a:pPr/>
              <a:t>8</a:t>
            </a:fld>
            <a:endParaRPr lang="de-DE"/>
          </a:p>
        </p:txBody>
      </p:sp>
      <p:sp>
        <p:nvSpPr>
          <p:cNvPr id="67586" name="Rectangle 2"/>
          <p:cNvSpPr>
            <a:spLocks noGrp="1" noChangeArrowheads="1"/>
          </p:cNvSpPr>
          <p:nvPr>
            <p:ph sz="quarter" idx="1"/>
          </p:nvPr>
        </p:nvSpPr>
        <p:spPr>
          <a:xfrm>
            <a:off x="685800" y="2743200"/>
            <a:ext cx="7772400" cy="3581400"/>
          </a:xfrm>
        </p:spPr>
        <p:txBody>
          <a:bodyPr/>
          <a:lstStyle/>
          <a:p>
            <a:pPr marL="812800" indent="-812800">
              <a:buFontTx/>
              <a:buAutoNum type="romanUcPeriod"/>
            </a:pPr>
            <a:r>
              <a:rPr lang="de-DE" smtClean="0"/>
              <a:t>Vertragliche Ansprüche</a:t>
            </a:r>
          </a:p>
          <a:p>
            <a:pPr marL="812800" indent="-812800">
              <a:buFontTx/>
              <a:buAutoNum type="romanUcPeriod"/>
            </a:pPr>
            <a:r>
              <a:rPr lang="de-DE" smtClean="0"/>
              <a:t>Quasivertragliche Ansprüche</a:t>
            </a:r>
          </a:p>
          <a:p>
            <a:pPr marL="812800" indent="-812800">
              <a:buFontTx/>
              <a:buAutoNum type="romanUcPeriod"/>
            </a:pPr>
            <a:r>
              <a:rPr lang="de-DE" smtClean="0"/>
              <a:t>Sachenrechtliche Ansprüche</a:t>
            </a:r>
          </a:p>
          <a:p>
            <a:pPr marL="812800" indent="-812800">
              <a:buFontTx/>
              <a:buAutoNum type="romanUcPeriod"/>
            </a:pPr>
            <a:r>
              <a:rPr lang="de-DE" smtClean="0"/>
              <a:t>Ansprüche aus Delikt</a:t>
            </a:r>
          </a:p>
          <a:p>
            <a:pPr marL="812800" indent="-812800">
              <a:buFontTx/>
              <a:buAutoNum type="romanUcPeriod"/>
            </a:pPr>
            <a:r>
              <a:rPr lang="de-DE" smtClean="0"/>
              <a:t>Bereicherungsrechtliche Ansprüche</a:t>
            </a:r>
            <a:endParaRPr lang="de-DE"/>
          </a:p>
        </p:txBody>
      </p:sp>
      <p:sp>
        <p:nvSpPr>
          <p:cNvPr id="67588" name="Rectangle 4"/>
          <p:cNvSpPr>
            <a:spLocks noChangeArrowheads="1"/>
          </p:cNvSpPr>
          <p:nvPr/>
        </p:nvSpPr>
        <p:spPr bwMode="auto">
          <a:xfrm>
            <a:off x="762000" y="1524000"/>
            <a:ext cx="7772400" cy="1143000"/>
          </a:xfrm>
          <a:prstGeom prst="rect">
            <a:avLst/>
          </a:prstGeom>
          <a:noFill/>
          <a:ln w="9525">
            <a:noFill/>
            <a:miter lim="800000"/>
            <a:headEnd/>
            <a:tailEnd/>
          </a:ln>
          <a:effectLst/>
        </p:spPr>
        <p:txBody>
          <a:bodyPr lIns="92075" tIns="46038" rIns="92075" bIns="46038" anchor="b"/>
          <a:lstStyle/>
          <a:p>
            <a:pPr marL="838200" indent="-838200" algn="ctr"/>
            <a:r>
              <a:rPr lang="de-DE" sz="4400" i="1">
                <a:solidFill>
                  <a:schemeClr val="tx2"/>
                </a:solidFill>
                <a:effectLst>
                  <a:outerShdw blurRad="38100" dist="38100" dir="2700000" algn="tl">
                    <a:srgbClr val="FFFFFF"/>
                  </a:outerShdw>
                </a:effectLst>
              </a:rPr>
              <a:t>System d. Ansprüche i. ZivilR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67587"/>
                                        </p:tgtEl>
                                        <p:attrNameLst>
                                          <p:attrName>style.visibility</p:attrName>
                                        </p:attrNameLst>
                                      </p:cBhvr>
                                      <p:to>
                                        <p:strVal val="visible"/>
                                      </p:to>
                                    </p:set>
                                    <p:animEffect transition="in" filter="dissolve">
                                      <p:cBhvr>
                                        <p:cTn id="7" dur="500"/>
                                        <p:tgtEl>
                                          <p:spTgt spid="67587"/>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67588"/>
                                        </p:tgtEl>
                                        <p:attrNameLst>
                                          <p:attrName>style.visibility</p:attrName>
                                        </p:attrNameLst>
                                      </p:cBhvr>
                                      <p:to>
                                        <p:strVal val="visible"/>
                                      </p:to>
                                    </p:set>
                                    <p:animEffect transition="in" filter="dissolve">
                                      <p:cBhvr>
                                        <p:cTn id="11" dur="500"/>
                                        <p:tgtEl>
                                          <p:spTgt spid="67588"/>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67586">
                                            <p:txEl>
                                              <p:pRg st="0" end="0"/>
                                            </p:txEl>
                                          </p:spTgt>
                                        </p:tgtEl>
                                        <p:attrNameLst>
                                          <p:attrName>style.visibility</p:attrName>
                                        </p:attrNameLst>
                                      </p:cBhvr>
                                      <p:to>
                                        <p:strVal val="visible"/>
                                      </p:to>
                                    </p:set>
                                    <p:animEffect transition="in" filter="dissolve">
                                      <p:cBhvr>
                                        <p:cTn id="16" dur="500"/>
                                        <p:tgtEl>
                                          <p:spTgt spid="67586">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67586">
                                            <p:txEl>
                                              <p:pRg st="1" end="1"/>
                                            </p:txEl>
                                          </p:spTgt>
                                        </p:tgtEl>
                                        <p:attrNameLst>
                                          <p:attrName>style.visibility</p:attrName>
                                        </p:attrNameLst>
                                      </p:cBhvr>
                                      <p:to>
                                        <p:strVal val="visible"/>
                                      </p:to>
                                    </p:set>
                                    <p:animEffect transition="in" filter="dissolve">
                                      <p:cBhvr>
                                        <p:cTn id="21" dur="500"/>
                                        <p:tgtEl>
                                          <p:spTgt spid="67586">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67586">
                                            <p:txEl>
                                              <p:pRg st="2" end="2"/>
                                            </p:txEl>
                                          </p:spTgt>
                                        </p:tgtEl>
                                        <p:attrNameLst>
                                          <p:attrName>style.visibility</p:attrName>
                                        </p:attrNameLst>
                                      </p:cBhvr>
                                      <p:to>
                                        <p:strVal val="visible"/>
                                      </p:to>
                                    </p:set>
                                    <p:animEffect transition="in" filter="dissolve">
                                      <p:cBhvr>
                                        <p:cTn id="26" dur="500"/>
                                        <p:tgtEl>
                                          <p:spTgt spid="67586">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67586">
                                            <p:txEl>
                                              <p:pRg st="3" end="3"/>
                                            </p:txEl>
                                          </p:spTgt>
                                        </p:tgtEl>
                                        <p:attrNameLst>
                                          <p:attrName>style.visibility</p:attrName>
                                        </p:attrNameLst>
                                      </p:cBhvr>
                                      <p:to>
                                        <p:strVal val="visible"/>
                                      </p:to>
                                    </p:set>
                                    <p:animEffect transition="in" filter="dissolve">
                                      <p:cBhvr>
                                        <p:cTn id="31" dur="500"/>
                                        <p:tgtEl>
                                          <p:spTgt spid="67586">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67586">
                                            <p:txEl>
                                              <p:pRg st="4" end="4"/>
                                            </p:txEl>
                                          </p:spTgt>
                                        </p:tgtEl>
                                        <p:attrNameLst>
                                          <p:attrName>style.visibility</p:attrName>
                                        </p:attrNameLst>
                                      </p:cBhvr>
                                      <p:to>
                                        <p:strVal val="visible"/>
                                      </p:to>
                                    </p:set>
                                    <p:animEffect transition="in" filter="dissolve">
                                      <p:cBhvr>
                                        <p:cTn id="36" dur="500"/>
                                        <p:tgtEl>
                                          <p:spTgt spid="6758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7" grpId="0" autoUpdateAnimBg="0"/>
      <p:bldP spid="67586" grpId="0" build="p" bldLvl="5" autoUpdateAnimBg="0"/>
      <p:bldP spid="67588"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971" name="Rectangle 3"/>
          <p:cNvSpPr>
            <a:spLocks noGrp="1" noChangeArrowheads="1"/>
          </p:cNvSpPr>
          <p:nvPr>
            <p:ph type="title"/>
          </p:nvPr>
        </p:nvSpPr>
        <p:spPr/>
        <p:txBody>
          <a:bodyPr>
            <a:normAutofit fontScale="90000"/>
          </a:bodyPr>
          <a:lstStyle/>
          <a:p>
            <a:pPr marL="838200" indent="-838200"/>
            <a:r>
              <a:rPr lang="de-DE" sz="3200" u="sng" smtClean="0">
                <a:effectLst>
                  <a:outerShdw blurRad="38100" dist="38100" dir="2700000" algn="tl">
                    <a:srgbClr val="FFFFFF"/>
                  </a:outerShdw>
                </a:effectLst>
              </a:rPr>
              <a:t>Wiederholung:</a:t>
            </a:r>
            <a:r>
              <a:rPr lang="de-DE" sz="3200" smtClean="0">
                <a:effectLst>
                  <a:outerShdw blurRad="38100" dist="38100" dir="2700000" algn="tl">
                    <a:srgbClr val="FFFFFF"/>
                  </a:outerShdw>
                </a:effectLst>
              </a:rPr>
              <a:t> </a:t>
            </a:r>
            <a:r>
              <a:rPr lang="de-DE" smtClean="0">
                <a:effectLst>
                  <a:outerShdw blurRad="38100" dist="38100" dir="2700000" algn="tl">
                    <a:srgbClr val="FFFFFF"/>
                  </a:outerShdw>
                </a:effectLst>
              </a:rPr>
              <a:t>Strukturen des Rechts</a:t>
            </a:r>
            <a:endParaRPr lang="de-DE" dirty="0">
              <a:effectLst>
                <a:outerShdw blurRad="38100" dist="38100" dir="2700000" algn="tl">
                  <a:srgbClr val="FFFFFF"/>
                </a:outerShdw>
              </a:effectLst>
            </a:endParaRPr>
          </a:p>
        </p:txBody>
      </p:sp>
      <p:sp>
        <p:nvSpPr>
          <p:cNvPr id="5" name="Datumsplatzhalter 3"/>
          <p:cNvSpPr>
            <a:spLocks noGrp="1"/>
          </p:cNvSpPr>
          <p:nvPr>
            <p:ph type="dt" sz="half" idx="10"/>
          </p:nvPr>
        </p:nvSpPr>
        <p:spPr/>
        <p:txBody>
          <a:bodyPr/>
          <a:lstStyle/>
          <a:p>
            <a:r>
              <a:rPr lang="de-DE" smtClean="0"/>
              <a:t>06.04.2016</a:t>
            </a:r>
            <a:endParaRPr lang="de-DE"/>
          </a:p>
        </p:txBody>
      </p:sp>
      <p:sp>
        <p:nvSpPr>
          <p:cNvPr id="6" name="Fußzeilenplatzhalter 4"/>
          <p:cNvSpPr>
            <a:spLocks noGrp="1"/>
          </p:cNvSpPr>
          <p:nvPr>
            <p:ph type="ftr" sz="quarter" idx="11"/>
          </p:nvPr>
        </p:nvSpPr>
        <p:spPr/>
        <p:txBody>
          <a:bodyPr/>
          <a:lstStyle/>
          <a:p>
            <a:r>
              <a:rPr lang="de-DE" smtClean="0"/>
              <a:t>© RA M. Hoffmann - www.ra-michael-hoffmann.de</a:t>
            </a:r>
            <a:endParaRPr lang="de-DE"/>
          </a:p>
        </p:txBody>
      </p:sp>
      <p:sp>
        <p:nvSpPr>
          <p:cNvPr id="7" name="Foliennummernplatzhalter 5"/>
          <p:cNvSpPr>
            <a:spLocks noGrp="1"/>
          </p:cNvSpPr>
          <p:nvPr>
            <p:ph type="sldNum" sz="quarter" idx="12"/>
          </p:nvPr>
        </p:nvSpPr>
        <p:spPr/>
        <p:txBody>
          <a:bodyPr/>
          <a:lstStyle/>
          <a:p>
            <a:fld id="{125A706F-DB0D-4E0B-A764-B622FC3B38DF}" type="slidenum">
              <a:rPr lang="de-DE" smtClean="0"/>
              <a:pPr/>
              <a:t>9</a:t>
            </a:fld>
            <a:endParaRPr lang="de-DE"/>
          </a:p>
        </p:txBody>
      </p:sp>
      <p:sp>
        <p:nvSpPr>
          <p:cNvPr id="83970" name="Rectangle 2"/>
          <p:cNvSpPr>
            <a:spLocks noGrp="1" noChangeArrowheads="1"/>
          </p:cNvSpPr>
          <p:nvPr>
            <p:ph sz="quarter" idx="1"/>
          </p:nvPr>
        </p:nvSpPr>
        <p:spPr>
          <a:xfrm>
            <a:off x="685800" y="2743200"/>
            <a:ext cx="7772400" cy="3581400"/>
          </a:xfrm>
        </p:spPr>
        <p:txBody>
          <a:bodyPr/>
          <a:lstStyle/>
          <a:p>
            <a:pPr marL="812800" indent="-812800">
              <a:buFont typeface="Symbol" pitchFamily="18" charset="2"/>
              <a:buChar char="a"/>
            </a:pPr>
            <a:r>
              <a:rPr lang="de-DE" smtClean="0">
                <a:sym typeface="Symbol" pitchFamily="18" charset="2"/>
              </a:rPr>
              <a:t>Der Anspruch muss entstanden sein</a:t>
            </a:r>
          </a:p>
          <a:p>
            <a:pPr marL="812800" indent="-812800">
              <a:buFont typeface="Symbol" pitchFamily="18" charset="2"/>
              <a:buChar char="b"/>
            </a:pPr>
            <a:r>
              <a:rPr lang="de-DE" smtClean="0">
                <a:sym typeface="Symbol" pitchFamily="18" charset="2"/>
              </a:rPr>
              <a:t>Der Anspruch darf nach Entstehung nicht untergegangen sein.</a:t>
            </a:r>
          </a:p>
          <a:p>
            <a:pPr marL="812800" indent="-812800">
              <a:buFont typeface="Symbol" pitchFamily="18" charset="2"/>
              <a:buChar char="c"/>
            </a:pPr>
            <a:r>
              <a:rPr lang="de-DE" smtClean="0">
                <a:sym typeface="Symbol" pitchFamily="18" charset="2"/>
              </a:rPr>
              <a:t>Der Anspruch muss noch durchsetzbar sein.</a:t>
            </a:r>
            <a:endParaRPr lang="de-DE">
              <a:sym typeface="Symbol" pitchFamily="18" charset="2"/>
            </a:endParaRPr>
          </a:p>
        </p:txBody>
      </p:sp>
      <p:sp>
        <p:nvSpPr>
          <p:cNvPr id="83972" name="Rectangle 4"/>
          <p:cNvSpPr>
            <a:spLocks noChangeArrowheads="1"/>
          </p:cNvSpPr>
          <p:nvPr/>
        </p:nvSpPr>
        <p:spPr bwMode="auto">
          <a:xfrm>
            <a:off x="762000" y="1524000"/>
            <a:ext cx="7772400" cy="1143000"/>
          </a:xfrm>
          <a:prstGeom prst="rect">
            <a:avLst/>
          </a:prstGeom>
          <a:noFill/>
          <a:ln w="9525">
            <a:noFill/>
            <a:miter lim="800000"/>
            <a:headEnd/>
            <a:tailEnd/>
          </a:ln>
          <a:effectLst/>
        </p:spPr>
        <p:txBody>
          <a:bodyPr lIns="92075" tIns="46038" rIns="92075" bIns="46038" anchor="b"/>
          <a:lstStyle/>
          <a:p>
            <a:pPr marL="838200" indent="-838200" algn="ctr"/>
            <a:r>
              <a:rPr lang="de-DE" sz="4400" i="1">
                <a:solidFill>
                  <a:schemeClr val="tx2"/>
                </a:solidFill>
                <a:effectLst>
                  <a:outerShdw blurRad="38100" dist="38100" dir="2700000" algn="tl">
                    <a:srgbClr val="FFFFFF"/>
                  </a:outerShdw>
                </a:effectLst>
              </a:rPr>
              <a:t>Vor. d. Inanspr.n. d. Gegners.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83971"/>
                                        </p:tgtEl>
                                        <p:attrNameLst>
                                          <p:attrName>style.visibility</p:attrName>
                                        </p:attrNameLst>
                                      </p:cBhvr>
                                      <p:to>
                                        <p:strVal val="visible"/>
                                      </p:to>
                                    </p:set>
                                    <p:animEffect transition="in" filter="dissolve">
                                      <p:cBhvr>
                                        <p:cTn id="7" dur="500"/>
                                        <p:tgtEl>
                                          <p:spTgt spid="83971"/>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83972"/>
                                        </p:tgtEl>
                                        <p:attrNameLst>
                                          <p:attrName>style.visibility</p:attrName>
                                        </p:attrNameLst>
                                      </p:cBhvr>
                                      <p:to>
                                        <p:strVal val="visible"/>
                                      </p:to>
                                    </p:set>
                                    <p:animEffect transition="in" filter="dissolve">
                                      <p:cBhvr>
                                        <p:cTn id="11" dur="500"/>
                                        <p:tgtEl>
                                          <p:spTgt spid="83972"/>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83970">
                                            <p:txEl>
                                              <p:pRg st="0" end="0"/>
                                            </p:txEl>
                                          </p:spTgt>
                                        </p:tgtEl>
                                        <p:attrNameLst>
                                          <p:attrName>style.visibility</p:attrName>
                                        </p:attrNameLst>
                                      </p:cBhvr>
                                      <p:to>
                                        <p:strVal val="visible"/>
                                      </p:to>
                                    </p:set>
                                    <p:animEffect transition="in" filter="dissolve">
                                      <p:cBhvr>
                                        <p:cTn id="16" dur="500"/>
                                        <p:tgtEl>
                                          <p:spTgt spid="83970">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83970">
                                            <p:txEl>
                                              <p:pRg st="1" end="1"/>
                                            </p:txEl>
                                          </p:spTgt>
                                        </p:tgtEl>
                                        <p:attrNameLst>
                                          <p:attrName>style.visibility</p:attrName>
                                        </p:attrNameLst>
                                      </p:cBhvr>
                                      <p:to>
                                        <p:strVal val="visible"/>
                                      </p:to>
                                    </p:set>
                                    <p:animEffect transition="in" filter="dissolve">
                                      <p:cBhvr>
                                        <p:cTn id="21" dur="500"/>
                                        <p:tgtEl>
                                          <p:spTgt spid="83970">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83970">
                                            <p:txEl>
                                              <p:pRg st="2" end="2"/>
                                            </p:txEl>
                                          </p:spTgt>
                                        </p:tgtEl>
                                        <p:attrNameLst>
                                          <p:attrName>style.visibility</p:attrName>
                                        </p:attrNameLst>
                                      </p:cBhvr>
                                      <p:to>
                                        <p:strVal val="visible"/>
                                      </p:to>
                                    </p:set>
                                    <p:animEffect transition="in" filter="dissolve">
                                      <p:cBhvr>
                                        <p:cTn id="26" dur="500"/>
                                        <p:tgtEl>
                                          <p:spTgt spid="8397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1" grpId="0" autoUpdateAnimBg="0"/>
      <p:bldP spid="83970" grpId="0" build="p" bldLvl="5" autoUpdateAnimBg="0"/>
      <p:bldP spid="83972" grpId="0" autoUpdateAnimBg="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ctylos">
  <a:themeElements>
    <a:clrScheme name="Dactylos">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actylos">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actylos">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0</TotalTime>
  <Words>3024</Words>
  <Application>Microsoft Office PowerPoint</Application>
  <PresentationFormat>Bildschirmpräsentation (4:3)</PresentationFormat>
  <Paragraphs>577</Paragraphs>
  <Slides>36</Slides>
  <Notes>34</Notes>
  <HiddenSlides>0</HiddenSlides>
  <MMClips>0</MMClips>
  <ScaleCrop>false</ScaleCrop>
  <HeadingPairs>
    <vt:vector size="4" baseType="variant">
      <vt:variant>
        <vt:lpstr>Design</vt:lpstr>
      </vt:variant>
      <vt:variant>
        <vt:i4>1</vt:i4>
      </vt:variant>
      <vt:variant>
        <vt:lpstr>Folientitel</vt:lpstr>
      </vt:variant>
      <vt:variant>
        <vt:i4>36</vt:i4>
      </vt:variant>
    </vt:vector>
  </HeadingPairs>
  <TitlesOfParts>
    <vt:vector size="37" baseType="lpstr">
      <vt:lpstr>Dactylos</vt:lpstr>
      <vt:lpstr>Wettbewerbs- &amp; Kartellrecht</vt:lpstr>
      <vt:lpstr>Einordnung des Wettbewerbs- und Kartellrechts</vt:lpstr>
      <vt:lpstr>Wiederholung: Strukturen des Rechts</vt:lpstr>
      <vt:lpstr>Wiederholung: Strukturen des Rechts</vt:lpstr>
      <vt:lpstr>Wiederholung: Strukturen des Rechts</vt:lpstr>
      <vt:lpstr>Wiederholung: Strukturen des Rechts</vt:lpstr>
      <vt:lpstr>Wiederholung: Strukturen des Rechts Der Aufbau des BGB</vt:lpstr>
      <vt:lpstr>Wiederholung: Strukturen des Rechts</vt:lpstr>
      <vt:lpstr>Wiederholung: Strukturen des Rechts</vt:lpstr>
      <vt:lpstr>Wiederholung: Strukturen des Rechts</vt:lpstr>
      <vt:lpstr>Wiederholung: Strukturen des Rechts</vt:lpstr>
      <vt:lpstr>Überblick - Grundbegriffe</vt:lpstr>
      <vt:lpstr>Überblick - Schutzrichtung</vt:lpstr>
      <vt:lpstr>Überblick – System des Wettbewerbsrechts</vt:lpstr>
      <vt:lpstr>Überblick – System des Wettbewerbsrechts</vt:lpstr>
      <vt:lpstr>Überblick –UWG – a.F.</vt:lpstr>
      <vt:lpstr>Überblick –UWG – a.F.</vt:lpstr>
      <vt:lpstr>Überblick –UWG n.F.</vt:lpstr>
      <vt:lpstr>Überblick –UWG n.F.</vt:lpstr>
      <vt:lpstr>Überblick – UWG – Systematik a.F.</vt:lpstr>
      <vt:lpstr>Überblick – UWG – Systematik n.F.</vt:lpstr>
      <vt:lpstr>Fall: BGH I ZR 75/06  Urt. v. 17. Juli 2008</vt:lpstr>
      <vt:lpstr>Fall: Faxanfrage im Autohandel</vt:lpstr>
      <vt:lpstr>Fall: Faxanfrage im Autohandel</vt:lpstr>
      <vt:lpstr>Fall: Faxanfrage im Autohandel</vt:lpstr>
      <vt:lpstr>Systematik des § 7 UWG</vt:lpstr>
      <vt:lpstr>Fall: Faxanfrage im Autohandel</vt:lpstr>
      <vt:lpstr>Fall: Faxanfrage im Autohandel</vt:lpstr>
      <vt:lpstr>Exkurs – Auslegung von Gesetzen</vt:lpstr>
      <vt:lpstr>Fall: Faxanfrage im Autohandel</vt:lpstr>
      <vt:lpstr>Fall: Faxanfrage im Autohandel</vt:lpstr>
      <vt:lpstr>Fall: Faxanfrage im Autohandel</vt:lpstr>
      <vt:lpstr>Fall: Faxanfrage im Autohandel</vt:lpstr>
      <vt:lpstr>Fall: Faxanfrage im Autohandel</vt:lpstr>
      <vt:lpstr>Der Tatbestand des § 7 Abs. 1 UWG</vt:lpstr>
      <vt:lpstr>Fortsetzung mit Foliensatz Wettbewerbs- und KartellR B</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Wettbewerbs- &amp; Kartellrecht</dc:title>
  <dc:subject>Vorlesung 2008/2009</dc:subject>
  <dc:creator>Michael Hoffmann</dc:creator>
  <cp:lastModifiedBy>Kanzlei</cp:lastModifiedBy>
  <cp:revision>127</cp:revision>
  <cp:lastPrinted>1601-01-01T00:00:00Z</cp:lastPrinted>
  <dcterms:created xsi:type="dcterms:W3CDTF">2004-10-25T08:46:57Z</dcterms:created>
  <dcterms:modified xsi:type="dcterms:W3CDTF">2016-04-06T12:25:48Z</dcterms:modified>
</cp:coreProperties>
</file>