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diagrams/quickStyle1.xml" ContentType="application/vnd.openxmlformats-officedocument.drawingml.diagramStyl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35"/>
  </p:notesMasterIdLst>
  <p:handoutMasterIdLst>
    <p:handoutMasterId r:id="rId36"/>
  </p:handoutMasterIdLst>
  <p:sldIdLst>
    <p:sldId id="264" r:id="rId2"/>
    <p:sldId id="262" r:id="rId3"/>
    <p:sldId id="278" r:id="rId4"/>
    <p:sldId id="283" r:id="rId5"/>
    <p:sldId id="284" r:id="rId6"/>
    <p:sldId id="285" r:id="rId7"/>
    <p:sldId id="280" r:id="rId8"/>
    <p:sldId id="279" r:id="rId9"/>
    <p:sldId id="286" r:id="rId10"/>
    <p:sldId id="287" r:id="rId11"/>
    <p:sldId id="288" r:id="rId12"/>
    <p:sldId id="276" r:id="rId13"/>
    <p:sldId id="265" r:id="rId14"/>
    <p:sldId id="274" r:id="rId15"/>
    <p:sldId id="275" r:id="rId16"/>
    <p:sldId id="290" r:id="rId17"/>
    <p:sldId id="291" r:id="rId18"/>
    <p:sldId id="304" r:id="rId19"/>
    <p:sldId id="272" r:id="rId20"/>
    <p:sldId id="295" r:id="rId21"/>
    <p:sldId id="296" r:id="rId22"/>
    <p:sldId id="297" r:id="rId23"/>
    <p:sldId id="337" r:id="rId24"/>
    <p:sldId id="298" r:id="rId25"/>
    <p:sldId id="338" r:id="rId26"/>
    <p:sldId id="334" r:id="rId27"/>
    <p:sldId id="336" r:id="rId28"/>
    <p:sldId id="335" r:id="rId29"/>
    <p:sldId id="301" r:id="rId30"/>
    <p:sldId id="302" r:id="rId31"/>
    <p:sldId id="305" r:id="rId32"/>
    <p:sldId id="308" r:id="rId33"/>
    <p:sldId id="303" r:id="rId34"/>
  </p:sldIdLst>
  <p:sldSz cx="9144000" cy="6858000" type="screen4x3"/>
  <p:notesSz cx="6797675" cy="9926638"/>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showPr showNarration="1">
    <p:present/>
    <p:sldAll/>
    <p:penClr>
      <a:schemeClr val="tx1"/>
    </p:penClr>
  </p:showPr>
  <p:clrMru>
    <a:srgbClr val="996600"/>
    <a:srgbClr val="FF9900"/>
    <a:srgbClr val="663300"/>
    <a:srgbClr val="894400"/>
    <a:srgbClr val="A45100"/>
    <a:srgbClr val="B75B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1" autoAdjust="0"/>
    <p:restoredTop sz="86444" autoAdjust="0"/>
  </p:normalViewPr>
  <p:slideViewPr>
    <p:cSldViewPr>
      <p:cViewPr varScale="1">
        <p:scale>
          <a:sx n="60" d="100"/>
          <a:sy n="60" d="100"/>
        </p:scale>
        <p:origin x="-1338" y="-84"/>
      </p:cViewPr>
      <p:guideLst>
        <p:guide orient="horz" pos="1248"/>
        <p:guide pos="384"/>
      </p:guideLst>
    </p:cSldViewPr>
  </p:slideViewPr>
  <p:outlineViewPr>
    <p:cViewPr>
      <p:scale>
        <a:sx n="33" d="100"/>
        <a:sy n="33" d="100"/>
      </p:scale>
      <p:origin x="42" y="11352"/>
    </p:cViewPr>
    <p:sldLst>
      <p:sld r:id="rId1" collapse="1"/>
      <p:sld r:id="rId2" collapse="1"/>
    </p:sldLst>
  </p:outlineViewPr>
  <p:notesTextViewPr>
    <p:cViewPr>
      <p:scale>
        <a:sx n="100" d="100"/>
        <a:sy n="100" d="100"/>
      </p:scale>
      <p:origin x="0" y="0"/>
    </p:cViewPr>
  </p:notesTextViewPr>
  <p:notesViewPr>
    <p:cSldViewPr>
      <p:cViewPr varScale="1">
        <p:scale>
          <a:sx n="53" d="100"/>
          <a:sy n="53" d="100"/>
        </p:scale>
        <p:origin x="-2808" y="-108"/>
      </p:cViewPr>
      <p:guideLst>
        <p:guide orient="horz" pos="3127"/>
        <p:guide pos="214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slide" Target="slides/slide17.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230314-881B-4CB0-81EE-DFF02DF48ABA}" type="doc">
      <dgm:prSet loTypeId="urn:microsoft.com/office/officeart/2005/8/layout/hierarchy3" loCatId="relationship" qsTypeId="urn:microsoft.com/office/officeart/2005/8/quickstyle/3d4" qsCatId="3D" csTypeId="urn:microsoft.com/office/officeart/2005/8/colors/accent1_4" csCatId="accent1" phldr="1"/>
      <dgm:spPr/>
      <dgm:t>
        <a:bodyPr/>
        <a:lstStyle/>
        <a:p>
          <a:endParaRPr lang="de-DE"/>
        </a:p>
      </dgm:t>
    </dgm:pt>
    <dgm:pt modelId="{0DFE2765-6313-4264-9447-E808F5BA1757}">
      <dgm:prSet phldrT="[Text]"/>
      <dgm:spPr/>
      <dgm:t>
        <a:bodyPr/>
        <a:lstStyle/>
        <a:p>
          <a:r>
            <a:rPr lang="de-DE"/>
            <a:t>§ 3 UWG</a:t>
          </a:r>
        </a:p>
        <a:p>
          <a:r>
            <a:rPr lang="de-DE"/>
            <a:t>Generalklausel</a:t>
          </a:r>
        </a:p>
      </dgm:t>
    </dgm:pt>
    <dgm:pt modelId="{BAB056F8-E0D1-435B-8A45-3510AB50045E}" type="parTrans" cxnId="{627AD94B-DF70-4650-A3C8-72A4939BB6C4}">
      <dgm:prSet/>
      <dgm:spPr/>
      <dgm:t>
        <a:bodyPr/>
        <a:lstStyle/>
        <a:p>
          <a:endParaRPr lang="de-DE"/>
        </a:p>
      </dgm:t>
    </dgm:pt>
    <dgm:pt modelId="{D96995C1-3BFE-44C9-8D22-168B009E84E8}" type="sibTrans" cxnId="{627AD94B-DF70-4650-A3C8-72A4939BB6C4}">
      <dgm:prSet/>
      <dgm:spPr/>
      <dgm:t>
        <a:bodyPr/>
        <a:lstStyle/>
        <a:p>
          <a:endParaRPr lang="de-DE"/>
        </a:p>
      </dgm:t>
    </dgm:pt>
    <dgm:pt modelId="{E9348E9F-49AE-4CB4-80D3-50E4B14CD66D}">
      <dgm:prSet phldrT="[Text]"/>
      <dgm:spPr/>
      <dgm:t>
        <a:bodyPr/>
        <a:lstStyle/>
        <a:p>
          <a:r>
            <a:rPr lang="de-DE"/>
            <a:t>§ 4</a:t>
          </a:r>
        </a:p>
        <a:p>
          <a:r>
            <a:rPr lang="de-DE"/>
            <a:t>einzelne Unzulässige geschäftliche Handlungen</a:t>
          </a:r>
        </a:p>
        <a:p>
          <a:endParaRPr lang="de-DE"/>
        </a:p>
      </dgm:t>
    </dgm:pt>
    <dgm:pt modelId="{263AADB9-95D4-4F43-806F-8A0F8F466357}" type="parTrans" cxnId="{05F66350-1E79-48DF-9FCC-DB17CDCCF441}">
      <dgm:prSet/>
      <dgm:spPr/>
      <dgm:t>
        <a:bodyPr/>
        <a:lstStyle/>
        <a:p>
          <a:endParaRPr lang="de-DE"/>
        </a:p>
      </dgm:t>
    </dgm:pt>
    <dgm:pt modelId="{71C2C283-FE84-4341-AD19-677DC91E68B1}" type="sibTrans" cxnId="{05F66350-1E79-48DF-9FCC-DB17CDCCF441}">
      <dgm:prSet/>
      <dgm:spPr/>
      <dgm:t>
        <a:bodyPr/>
        <a:lstStyle/>
        <a:p>
          <a:endParaRPr lang="de-DE"/>
        </a:p>
      </dgm:t>
    </dgm:pt>
    <dgm:pt modelId="{77A36315-FA6F-43DD-8143-A4FE38CCA957}">
      <dgm:prSet phldrT="[Text]"/>
      <dgm:spPr/>
      <dgm:t>
        <a:bodyPr/>
        <a:lstStyle/>
        <a:p>
          <a:r>
            <a:rPr lang="de-DE"/>
            <a:t>§ 5 </a:t>
          </a:r>
        </a:p>
        <a:p>
          <a:r>
            <a:rPr lang="de-DE"/>
            <a:t>Irreführende Werbung durch aktives Tun </a:t>
          </a:r>
        </a:p>
      </dgm:t>
    </dgm:pt>
    <dgm:pt modelId="{2E5C0B38-9E5E-4A53-8798-9A3A9159CE16}" type="parTrans" cxnId="{CEF28390-B86D-4282-841B-BC18B55D02DE}">
      <dgm:prSet/>
      <dgm:spPr/>
      <dgm:t>
        <a:bodyPr/>
        <a:lstStyle/>
        <a:p>
          <a:endParaRPr lang="de-DE"/>
        </a:p>
      </dgm:t>
    </dgm:pt>
    <dgm:pt modelId="{47799C20-24BD-4333-9954-846E3E50D312}" type="sibTrans" cxnId="{CEF28390-B86D-4282-841B-BC18B55D02DE}">
      <dgm:prSet/>
      <dgm:spPr/>
      <dgm:t>
        <a:bodyPr/>
        <a:lstStyle/>
        <a:p>
          <a:endParaRPr lang="de-DE"/>
        </a:p>
      </dgm:t>
    </dgm:pt>
    <dgm:pt modelId="{A89B9B60-F605-4064-B933-5672BD852FA4}">
      <dgm:prSet phldrT="[Text]"/>
      <dgm:spPr/>
      <dgm:t>
        <a:bodyPr/>
        <a:lstStyle/>
        <a:p>
          <a:r>
            <a:rPr lang="de-DE"/>
            <a:t>§ 7 UWG</a:t>
          </a:r>
        </a:p>
        <a:p>
          <a:r>
            <a:rPr lang="de-DE"/>
            <a:t>unzumutbare Belästigung</a:t>
          </a:r>
        </a:p>
      </dgm:t>
    </dgm:pt>
    <dgm:pt modelId="{68C2DD5A-6245-49C8-B638-932C4ACD8F01}" type="parTrans" cxnId="{A528BC1D-FE55-4084-9177-4D071B3543D9}">
      <dgm:prSet/>
      <dgm:spPr/>
      <dgm:t>
        <a:bodyPr/>
        <a:lstStyle/>
        <a:p>
          <a:endParaRPr lang="de-DE"/>
        </a:p>
      </dgm:t>
    </dgm:pt>
    <dgm:pt modelId="{7DE8CD7D-074B-4BE9-9A78-15FBBDB4EC73}" type="sibTrans" cxnId="{A528BC1D-FE55-4084-9177-4D071B3543D9}">
      <dgm:prSet/>
      <dgm:spPr/>
      <dgm:t>
        <a:bodyPr/>
        <a:lstStyle/>
        <a:p>
          <a:endParaRPr lang="de-DE"/>
        </a:p>
      </dgm:t>
    </dgm:pt>
    <dgm:pt modelId="{5B3A6CCB-26DD-4A69-B65A-E51918A3AD54}">
      <dgm:prSet phldrT="[Text]"/>
      <dgm:spPr/>
      <dgm:t>
        <a:bodyPr/>
        <a:lstStyle/>
        <a:p>
          <a:r>
            <a:rPr lang="de-DE"/>
            <a:t>insbesondere Werbung </a:t>
          </a:r>
        </a:p>
        <a:p>
          <a:r>
            <a:rPr lang="de-DE"/>
            <a:t>(§ 7 Abs. 1 S. 2 UWG)</a:t>
          </a:r>
        </a:p>
      </dgm:t>
    </dgm:pt>
    <dgm:pt modelId="{1975441E-B24A-4D72-ABEF-552CBEC1556A}" type="parTrans" cxnId="{CFF795D8-90DA-443A-9C69-9BA04D650EB6}">
      <dgm:prSet/>
      <dgm:spPr/>
      <dgm:t>
        <a:bodyPr/>
        <a:lstStyle/>
        <a:p>
          <a:endParaRPr lang="de-DE"/>
        </a:p>
      </dgm:t>
    </dgm:pt>
    <dgm:pt modelId="{A546B569-F022-4321-99E8-293F92802D4B}" type="sibTrans" cxnId="{CFF795D8-90DA-443A-9C69-9BA04D650EB6}">
      <dgm:prSet/>
      <dgm:spPr/>
      <dgm:t>
        <a:bodyPr/>
        <a:lstStyle/>
        <a:p>
          <a:endParaRPr lang="de-DE"/>
        </a:p>
      </dgm:t>
    </dgm:pt>
    <dgm:pt modelId="{5E01B50A-2528-4C3F-8134-73B2EC0EE4D6}">
      <dgm:prSet phldrT="[Text]"/>
      <dgm:spPr/>
      <dgm:t>
        <a:bodyPr/>
        <a:lstStyle/>
        <a:p>
          <a:r>
            <a:rPr lang="de-DE"/>
            <a:t>Einzelne Beispiele </a:t>
          </a:r>
        </a:p>
        <a:p>
          <a:r>
            <a:rPr lang="de-DE"/>
            <a:t>§ 7 Abs. 2 UWG </a:t>
          </a:r>
        </a:p>
      </dgm:t>
    </dgm:pt>
    <dgm:pt modelId="{8D0DF282-99D7-4D59-914A-3B579FBA8A2F}" type="parTrans" cxnId="{1804B821-BE76-4B24-AF8A-D83639BAC2EC}">
      <dgm:prSet/>
      <dgm:spPr/>
      <dgm:t>
        <a:bodyPr/>
        <a:lstStyle/>
        <a:p>
          <a:endParaRPr lang="de-DE"/>
        </a:p>
      </dgm:t>
    </dgm:pt>
    <dgm:pt modelId="{63F6EBEA-0282-4616-9B26-53819F59F5EB}" type="sibTrans" cxnId="{1804B821-BE76-4B24-AF8A-D83639BAC2EC}">
      <dgm:prSet/>
      <dgm:spPr/>
      <dgm:t>
        <a:bodyPr/>
        <a:lstStyle/>
        <a:p>
          <a:endParaRPr lang="de-DE"/>
        </a:p>
      </dgm:t>
    </dgm:pt>
    <dgm:pt modelId="{D8ED1358-4811-45D6-A676-3934928EE658}">
      <dgm:prSet phldrT="[Text]"/>
      <dgm:spPr/>
      <dgm:t>
        <a:bodyPr/>
        <a:lstStyle/>
        <a:p>
          <a:r>
            <a:rPr lang="de-DE"/>
            <a:t>§ 5a</a:t>
          </a:r>
        </a:p>
        <a:p>
          <a:r>
            <a:rPr lang="de-DE"/>
            <a:t>Irreführende Werbung durch pflichtwidriges Unterlassen</a:t>
          </a:r>
        </a:p>
      </dgm:t>
    </dgm:pt>
    <dgm:pt modelId="{77FE415E-5106-42A8-A6FB-1AC15B59BC2F}" type="parTrans" cxnId="{6C0EDBDA-E8D2-4B46-AFB3-C9D5E02C8B3F}">
      <dgm:prSet/>
      <dgm:spPr/>
      <dgm:t>
        <a:bodyPr/>
        <a:lstStyle/>
        <a:p>
          <a:endParaRPr lang="de-DE"/>
        </a:p>
      </dgm:t>
    </dgm:pt>
    <dgm:pt modelId="{938B0B1C-50CF-456D-837C-8355F3D64BCE}" type="sibTrans" cxnId="{6C0EDBDA-E8D2-4B46-AFB3-C9D5E02C8B3F}">
      <dgm:prSet/>
      <dgm:spPr/>
      <dgm:t>
        <a:bodyPr/>
        <a:lstStyle/>
        <a:p>
          <a:endParaRPr lang="de-DE"/>
        </a:p>
      </dgm:t>
    </dgm:pt>
    <dgm:pt modelId="{4D6CF39D-3F24-4215-8A69-CDE9D562DB9D}">
      <dgm:prSet phldrT="[Text]"/>
      <dgm:spPr/>
      <dgm:t>
        <a:bodyPr/>
        <a:lstStyle/>
        <a:p>
          <a:r>
            <a:rPr lang="de-DE"/>
            <a:t>§6 </a:t>
          </a:r>
        </a:p>
        <a:p>
          <a:r>
            <a:rPr lang="de-DE"/>
            <a:t>Vergleichende Werbung</a:t>
          </a:r>
        </a:p>
      </dgm:t>
    </dgm:pt>
    <dgm:pt modelId="{5743A6E0-A195-4977-9042-EC0C26B0A442}" type="parTrans" cxnId="{7FB1C85F-BECD-4A40-B791-38DDE33272D8}">
      <dgm:prSet/>
      <dgm:spPr/>
      <dgm:t>
        <a:bodyPr/>
        <a:lstStyle/>
        <a:p>
          <a:endParaRPr lang="de-DE"/>
        </a:p>
      </dgm:t>
    </dgm:pt>
    <dgm:pt modelId="{A9DA0C69-6511-40E6-A63B-D3F739818570}" type="sibTrans" cxnId="{7FB1C85F-BECD-4A40-B791-38DDE33272D8}">
      <dgm:prSet/>
      <dgm:spPr/>
      <dgm:t>
        <a:bodyPr/>
        <a:lstStyle/>
        <a:p>
          <a:endParaRPr lang="de-DE"/>
        </a:p>
      </dgm:t>
    </dgm:pt>
    <dgm:pt modelId="{09E32012-0D32-48FB-B1F8-95208FDE4C6D}">
      <dgm:prSet phldrT="[Text]" custT="1"/>
      <dgm:spPr/>
      <dgm:t>
        <a:bodyPr/>
        <a:lstStyle/>
        <a:p>
          <a:r>
            <a:rPr lang="de-DE" sz="1000" b="1"/>
            <a:t>Ausnahme </a:t>
          </a:r>
        </a:p>
        <a:p>
          <a:r>
            <a:rPr lang="de-DE" sz="500"/>
            <a:t>Keine spürbare Beeinträchtigung </a:t>
          </a:r>
        </a:p>
      </dgm:t>
    </dgm:pt>
    <dgm:pt modelId="{202E6F15-613F-44F5-93C6-CACA10887773}" type="parTrans" cxnId="{F0644248-D7DC-44D5-A602-8B6B2BD86431}">
      <dgm:prSet/>
      <dgm:spPr/>
      <dgm:t>
        <a:bodyPr/>
        <a:lstStyle/>
        <a:p>
          <a:endParaRPr lang="de-DE"/>
        </a:p>
      </dgm:t>
    </dgm:pt>
    <dgm:pt modelId="{9A40FD7A-CCC7-4DF4-93C9-3AA7171C5ECB}" type="sibTrans" cxnId="{F0644248-D7DC-44D5-A602-8B6B2BD86431}">
      <dgm:prSet/>
      <dgm:spPr/>
      <dgm:t>
        <a:bodyPr/>
        <a:lstStyle/>
        <a:p>
          <a:endParaRPr lang="de-DE"/>
        </a:p>
      </dgm:t>
    </dgm:pt>
    <dgm:pt modelId="{F1A30D62-A8BD-4823-A21C-7034C092C423}">
      <dgm:prSet custT="1"/>
      <dgm:spPr/>
      <dgm:t>
        <a:bodyPr/>
        <a:lstStyle/>
        <a:p>
          <a:r>
            <a:rPr lang="de-DE" sz="1000" b="1"/>
            <a:t>Ausnahme</a:t>
          </a:r>
        </a:p>
        <a:p>
          <a:r>
            <a:rPr lang="de-DE" sz="500" b="0"/>
            <a:t>§ 7 Abs. 3 UWG</a:t>
          </a:r>
        </a:p>
      </dgm:t>
    </dgm:pt>
    <dgm:pt modelId="{EA7540D3-B6F0-45B3-9234-2FC621D681B6}" type="parTrans" cxnId="{81988249-BBF2-4994-97F9-602C2D56A8EB}">
      <dgm:prSet/>
      <dgm:spPr/>
      <dgm:t>
        <a:bodyPr/>
        <a:lstStyle/>
        <a:p>
          <a:endParaRPr lang="de-DE"/>
        </a:p>
      </dgm:t>
    </dgm:pt>
    <dgm:pt modelId="{A1ABCA68-023B-4C82-A640-B88FF5CAE1AE}" type="sibTrans" cxnId="{81988249-BBF2-4994-97F9-602C2D56A8EB}">
      <dgm:prSet/>
      <dgm:spPr/>
      <dgm:t>
        <a:bodyPr/>
        <a:lstStyle/>
        <a:p>
          <a:endParaRPr lang="de-DE"/>
        </a:p>
      </dgm:t>
    </dgm:pt>
    <dgm:pt modelId="{2115B3AD-9844-4566-89F7-B84796F15634}" type="pres">
      <dgm:prSet presAssocID="{BF230314-881B-4CB0-81EE-DFF02DF48ABA}" presName="diagram" presStyleCnt="0">
        <dgm:presLayoutVars>
          <dgm:chPref val="1"/>
          <dgm:dir/>
          <dgm:animOne val="branch"/>
          <dgm:animLvl val="lvl"/>
          <dgm:resizeHandles/>
        </dgm:presLayoutVars>
      </dgm:prSet>
      <dgm:spPr/>
      <dgm:t>
        <a:bodyPr/>
        <a:lstStyle/>
        <a:p>
          <a:endParaRPr lang="de-DE"/>
        </a:p>
      </dgm:t>
    </dgm:pt>
    <dgm:pt modelId="{20166F49-DC81-4AF9-BA8A-F23AE126FCEB}" type="pres">
      <dgm:prSet presAssocID="{0DFE2765-6313-4264-9447-E808F5BA1757}" presName="root" presStyleCnt="0"/>
      <dgm:spPr/>
      <dgm:t>
        <a:bodyPr/>
        <a:lstStyle/>
        <a:p>
          <a:endParaRPr lang="de-DE"/>
        </a:p>
      </dgm:t>
    </dgm:pt>
    <dgm:pt modelId="{B9C1D30F-60FB-4867-9072-7DD136B3FAA8}" type="pres">
      <dgm:prSet presAssocID="{0DFE2765-6313-4264-9447-E808F5BA1757}" presName="rootComposite" presStyleCnt="0"/>
      <dgm:spPr/>
      <dgm:t>
        <a:bodyPr/>
        <a:lstStyle/>
        <a:p>
          <a:endParaRPr lang="de-DE"/>
        </a:p>
      </dgm:t>
    </dgm:pt>
    <dgm:pt modelId="{BED5C6DB-A273-4CF4-A6A5-D5541651D5A3}" type="pres">
      <dgm:prSet presAssocID="{0DFE2765-6313-4264-9447-E808F5BA1757}" presName="rootText" presStyleLbl="node1" presStyleIdx="0" presStyleCnt="2" custScaleX="297284"/>
      <dgm:spPr/>
      <dgm:t>
        <a:bodyPr/>
        <a:lstStyle/>
        <a:p>
          <a:endParaRPr lang="de-DE"/>
        </a:p>
      </dgm:t>
    </dgm:pt>
    <dgm:pt modelId="{067CA8DB-B98F-4065-8A99-CE0FBF281DDE}" type="pres">
      <dgm:prSet presAssocID="{0DFE2765-6313-4264-9447-E808F5BA1757}" presName="rootConnector" presStyleLbl="node1" presStyleIdx="0" presStyleCnt="2"/>
      <dgm:spPr/>
      <dgm:t>
        <a:bodyPr/>
        <a:lstStyle/>
        <a:p>
          <a:endParaRPr lang="de-DE"/>
        </a:p>
      </dgm:t>
    </dgm:pt>
    <dgm:pt modelId="{70A40B1A-0A20-4F11-8294-744B63F6378A}" type="pres">
      <dgm:prSet presAssocID="{0DFE2765-6313-4264-9447-E808F5BA1757}" presName="childShape" presStyleCnt="0"/>
      <dgm:spPr/>
      <dgm:t>
        <a:bodyPr/>
        <a:lstStyle/>
        <a:p>
          <a:endParaRPr lang="de-DE"/>
        </a:p>
      </dgm:t>
    </dgm:pt>
    <dgm:pt modelId="{A420545C-E3E0-45B5-B299-6EE5764C9B16}" type="pres">
      <dgm:prSet presAssocID="{263AADB9-95D4-4F43-806F-8A0F8F466357}" presName="Name13" presStyleLbl="parChTrans1D2" presStyleIdx="0" presStyleCnt="8" custSzX="262412"/>
      <dgm:spPr/>
      <dgm:t>
        <a:bodyPr/>
        <a:lstStyle/>
        <a:p>
          <a:endParaRPr lang="de-DE"/>
        </a:p>
      </dgm:t>
    </dgm:pt>
    <dgm:pt modelId="{FA4708A0-0890-43E9-809A-FA9BCDCAC47B}" type="pres">
      <dgm:prSet presAssocID="{E9348E9F-49AE-4CB4-80D3-50E4B14CD66D}" presName="childText" presStyleLbl="bgAcc1" presStyleIdx="0" presStyleCnt="8" custScaleX="297284">
        <dgm:presLayoutVars>
          <dgm:bulletEnabled val="1"/>
        </dgm:presLayoutVars>
      </dgm:prSet>
      <dgm:spPr/>
      <dgm:t>
        <a:bodyPr/>
        <a:lstStyle/>
        <a:p>
          <a:endParaRPr lang="de-DE"/>
        </a:p>
      </dgm:t>
    </dgm:pt>
    <dgm:pt modelId="{48134FA5-AFD4-4140-A30D-53E6200CDA13}" type="pres">
      <dgm:prSet presAssocID="{2E5C0B38-9E5E-4A53-8798-9A3A9159CE16}" presName="Name13" presStyleLbl="parChTrans1D2" presStyleIdx="1" presStyleCnt="8" custSzX="262412"/>
      <dgm:spPr/>
      <dgm:t>
        <a:bodyPr/>
        <a:lstStyle/>
        <a:p>
          <a:endParaRPr lang="de-DE"/>
        </a:p>
      </dgm:t>
    </dgm:pt>
    <dgm:pt modelId="{565BE7D6-4BF2-443C-A666-0F5B88A43F31}" type="pres">
      <dgm:prSet presAssocID="{77A36315-FA6F-43DD-8143-A4FE38CCA957}" presName="childText" presStyleLbl="bgAcc1" presStyleIdx="1" presStyleCnt="8" custScaleX="297284" custLinFactNeighborY="-654">
        <dgm:presLayoutVars>
          <dgm:bulletEnabled val="1"/>
        </dgm:presLayoutVars>
      </dgm:prSet>
      <dgm:spPr/>
      <dgm:t>
        <a:bodyPr/>
        <a:lstStyle/>
        <a:p>
          <a:endParaRPr lang="de-DE"/>
        </a:p>
      </dgm:t>
    </dgm:pt>
    <dgm:pt modelId="{2D3D8F1F-5DC3-4A7F-9F59-B030C779A6E9}" type="pres">
      <dgm:prSet presAssocID="{77FE415E-5106-42A8-A6FB-1AC15B59BC2F}" presName="Name13" presStyleLbl="parChTrans1D2" presStyleIdx="2" presStyleCnt="8" custSzX="262412"/>
      <dgm:spPr/>
      <dgm:t>
        <a:bodyPr/>
        <a:lstStyle/>
        <a:p>
          <a:endParaRPr lang="de-DE"/>
        </a:p>
      </dgm:t>
    </dgm:pt>
    <dgm:pt modelId="{EEB7D4A5-A072-4ED0-A45F-E4ADBD4ABB22}" type="pres">
      <dgm:prSet presAssocID="{D8ED1358-4811-45D6-A676-3934928EE658}" presName="childText" presStyleLbl="bgAcc1" presStyleIdx="2" presStyleCnt="8" custScaleX="297284">
        <dgm:presLayoutVars>
          <dgm:bulletEnabled val="1"/>
        </dgm:presLayoutVars>
      </dgm:prSet>
      <dgm:spPr/>
      <dgm:t>
        <a:bodyPr/>
        <a:lstStyle/>
        <a:p>
          <a:endParaRPr lang="de-DE"/>
        </a:p>
      </dgm:t>
    </dgm:pt>
    <dgm:pt modelId="{B1269F2C-D173-4230-9E5A-82698ACEAB1C}" type="pres">
      <dgm:prSet presAssocID="{5743A6E0-A195-4977-9042-EC0C26B0A442}" presName="Name13" presStyleLbl="parChTrans1D2" presStyleIdx="3" presStyleCnt="8" custSzX="262412"/>
      <dgm:spPr/>
      <dgm:t>
        <a:bodyPr/>
        <a:lstStyle/>
        <a:p>
          <a:endParaRPr lang="de-DE"/>
        </a:p>
      </dgm:t>
    </dgm:pt>
    <dgm:pt modelId="{11F2B5D9-735B-4018-95DB-E7779BB83E47}" type="pres">
      <dgm:prSet presAssocID="{4D6CF39D-3F24-4215-8A69-CDE9D562DB9D}" presName="childText" presStyleLbl="bgAcc1" presStyleIdx="3" presStyleCnt="8" custScaleX="297284">
        <dgm:presLayoutVars>
          <dgm:bulletEnabled val="1"/>
        </dgm:presLayoutVars>
      </dgm:prSet>
      <dgm:spPr/>
      <dgm:t>
        <a:bodyPr/>
        <a:lstStyle/>
        <a:p>
          <a:endParaRPr lang="de-DE"/>
        </a:p>
      </dgm:t>
    </dgm:pt>
    <dgm:pt modelId="{3ACB5BD3-39A0-482F-8204-1F67F30268A0}" type="pres">
      <dgm:prSet presAssocID="{202E6F15-613F-44F5-93C6-CACA10887773}" presName="Name13" presStyleLbl="parChTrans1D2" presStyleIdx="4" presStyleCnt="8" custSzX="262412"/>
      <dgm:spPr/>
      <dgm:t>
        <a:bodyPr/>
        <a:lstStyle/>
        <a:p>
          <a:endParaRPr lang="de-DE"/>
        </a:p>
      </dgm:t>
    </dgm:pt>
    <dgm:pt modelId="{F3132734-6038-46EA-BD41-CAD8CF63501E}" type="pres">
      <dgm:prSet presAssocID="{09E32012-0D32-48FB-B1F8-95208FDE4C6D}" presName="childText" presStyleLbl="bgAcc1" presStyleIdx="4" presStyleCnt="8" custScaleX="297284">
        <dgm:presLayoutVars>
          <dgm:bulletEnabled val="1"/>
        </dgm:presLayoutVars>
      </dgm:prSet>
      <dgm:spPr/>
      <dgm:t>
        <a:bodyPr/>
        <a:lstStyle/>
        <a:p>
          <a:endParaRPr lang="de-DE"/>
        </a:p>
      </dgm:t>
    </dgm:pt>
    <dgm:pt modelId="{A8135623-CACC-4EFD-ADB4-08CD21475D04}" type="pres">
      <dgm:prSet presAssocID="{A89B9B60-F605-4064-B933-5672BD852FA4}" presName="root" presStyleCnt="0"/>
      <dgm:spPr/>
      <dgm:t>
        <a:bodyPr/>
        <a:lstStyle/>
        <a:p>
          <a:endParaRPr lang="de-DE"/>
        </a:p>
      </dgm:t>
    </dgm:pt>
    <dgm:pt modelId="{B26EC557-F76C-453D-9F84-B185D72EB0B9}" type="pres">
      <dgm:prSet presAssocID="{A89B9B60-F605-4064-B933-5672BD852FA4}" presName="rootComposite" presStyleCnt="0"/>
      <dgm:spPr/>
      <dgm:t>
        <a:bodyPr/>
        <a:lstStyle/>
        <a:p>
          <a:endParaRPr lang="de-DE"/>
        </a:p>
      </dgm:t>
    </dgm:pt>
    <dgm:pt modelId="{2BA3F566-956E-4EFE-B5FD-7913B3D5EC81}" type="pres">
      <dgm:prSet presAssocID="{A89B9B60-F605-4064-B933-5672BD852FA4}" presName="rootText" presStyleLbl="node1" presStyleIdx="1" presStyleCnt="2" custScaleX="297284"/>
      <dgm:spPr/>
      <dgm:t>
        <a:bodyPr/>
        <a:lstStyle/>
        <a:p>
          <a:endParaRPr lang="de-DE"/>
        </a:p>
      </dgm:t>
    </dgm:pt>
    <dgm:pt modelId="{C53275CB-02B9-4AA2-85F0-C798440017A7}" type="pres">
      <dgm:prSet presAssocID="{A89B9B60-F605-4064-B933-5672BD852FA4}" presName="rootConnector" presStyleLbl="node1" presStyleIdx="1" presStyleCnt="2"/>
      <dgm:spPr/>
      <dgm:t>
        <a:bodyPr/>
        <a:lstStyle/>
        <a:p>
          <a:endParaRPr lang="de-DE"/>
        </a:p>
      </dgm:t>
    </dgm:pt>
    <dgm:pt modelId="{1E90E588-2C08-44BF-B192-33FCA3727956}" type="pres">
      <dgm:prSet presAssocID="{A89B9B60-F605-4064-B933-5672BD852FA4}" presName="childShape" presStyleCnt="0"/>
      <dgm:spPr/>
      <dgm:t>
        <a:bodyPr/>
        <a:lstStyle/>
        <a:p>
          <a:endParaRPr lang="de-DE"/>
        </a:p>
      </dgm:t>
    </dgm:pt>
    <dgm:pt modelId="{A0C8689D-AA0E-4DD3-821B-D4127DEE9D0F}" type="pres">
      <dgm:prSet presAssocID="{1975441E-B24A-4D72-ABEF-552CBEC1556A}" presName="Name13" presStyleLbl="parChTrans1D2" presStyleIdx="5" presStyleCnt="8" custSzX="262412"/>
      <dgm:spPr/>
      <dgm:t>
        <a:bodyPr/>
        <a:lstStyle/>
        <a:p>
          <a:endParaRPr lang="de-DE"/>
        </a:p>
      </dgm:t>
    </dgm:pt>
    <dgm:pt modelId="{18CD2784-5AF5-4B7B-B84F-13C97A046E67}" type="pres">
      <dgm:prSet presAssocID="{5B3A6CCB-26DD-4A69-B65A-E51918A3AD54}" presName="childText" presStyleLbl="bgAcc1" presStyleIdx="5" presStyleCnt="8" custScaleX="297284">
        <dgm:presLayoutVars>
          <dgm:bulletEnabled val="1"/>
        </dgm:presLayoutVars>
      </dgm:prSet>
      <dgm:spPr/>
      <dgm:t>
        <a:bodyPr/>
        <a:lstStyle/>
        <a:p>
          <a:endParaRPr lang="de-DE"/>
        </a:p>
      </dgm:t>
    </dgm:pt>
    <dgm:pt modelId="{4CB1E2C6-A186-4BAB-94AD-865FFA0B784F}" type="pres">
      <dgm:prSet presAssocID="{8D0DF282-99D7-4D59-914A-3B579FBA8A2F}" presName="Name13" presStyleLbl="parChTrans1D2" presStyleIdx="6" presStyleCnt="8" custSzX="262412"/>
      <dgm:spPr/>
      <dgm:t>
        <a:bodyPr/>
        <a:lstStyle/>
        <a:p>
          <a:endParaRPr lang="de-DE"/>
        </a:p>
      </dgm:t>
    </dgm:pt>
    <dgm:pt modelId="{0CBFB70B-10D2-4E9D-BF67-F45BBE4C6FDD}" type="pres">
      <dgm:prSet presAssocID="{5E01B50A-2528-4C3F-8134-73B2EC0EE4D6}" presName="childText" presStyleLbl="bgAcc1" presStyleIdx="6" presStyleCnt="8" custScaleX="297284">
        <dgm:presLayoutVars>
          <dgm:bulletEnabled val="1"/>
        </dgm:presLayoutVars>
      </dgm:prSet>
      <dgm:spPr/>
      <dgm:t>
        <a:bodyPr/>
        <a:lstStyle/>
        <a:p>
          <a:endParaRPr lang="de-DE"/>
        </a:p>
      </dgm:t>
    </dgm:pt>
    <dgm:pt modelId="{BBFE54B4-A5D9-4C01-B572-BF0A532BDC85}" type="pres">
      <dgm:prSet presAssocID="{EA7540D3-B6F0-45B3-9234-2FC621D681B6}" presName="Name13" presStyleLbl="parChTrans1D2" presStyleIdx="7" presStyleCnt="8" custSzX="262412"/>
      <dgm:spPr/>
      <dgm:t>
        <a:bodyPr/>
        <a:lstStyle/>
        <a:p>
          <a:endParaRPr lang="de-DE"/>
        </a:p>
      </dgm:t>
    </dgm:pt>
    <dgm:pt modelId="{131B9D76-7B75-4D58-800C-143B057B3E27}" type="pres">
      <dgm:prSet presAssocID="{F1A30D62-A8BD-4823-A21C-7034C092C423}" presName="childText" presStyleLbl="bgAcc1" presStyleIdx="7" presStyleCnt="8" custScaleX="297284">
        <dgm:presLayoutVars>
          <dgm:bulletEnabled val="1"/>
        </dgm:presLayoutVars>
      </dgm:prSet>
      <dgm:spPr/>
      <dgm:t>
        <a:bodyPr/>
        <a:lstStyle/>
        <a:p>
          <a:endParaRPr lang="de-DE"/>
        </a:p>
      </dgm:t>
    </dgm:pt>
  </dgm:ptLst>
  <dgm:cxnLst>
    <dgm:cxn modelId="{496DF478-B56C-4072-8DF6-EB8DC30B55EA}" type="presOf" srcId="{5E01B50A-2528-4C3F-8134-73B2EC0EE4D6}" destId="{0CBFB70B-10D2-4E9D-BF67-F45BBE4C6FDD}" srcOrd="0" destOrd="0" presId="urn:microsoft.com/office/officeart/2005/8/layout/hierarchy3"/>
    <dgm:cxn modelId="{E9C926F9-604A-4294-8E29-AAA67FD8777B}" type="presOf" srcId="{E9348E9F-49AE-4CB4-80D3-50E4B14CD66D}" destId="{FA4708A0-0890-43E9-809A-FA9BCDCAC47B}" srcOrd="0" destOrd="0" presId="urn:microsoft.com/office/officeart/2005/8/layout/hierarchy3"/>
    <dgm:cxn modelId="{627AD94B-DF70-4650-A3C8-72A4939BB6C4}" srcId="{BF230314-881B-4CB0-81EE-DFF02DF48ABA}" destId="{0DFE2765-6313-4264-9447-E808F5BA1757}" srcOrd="0" destOrd="0" parTransId="{BAB056F8-E0D1-435B-8A45-3510AB50045E}" sibTransId="{D96995C1-3BFE-44C9-8D22-168B009E84E8}"/>
    <dgm:cxn modelId="{73176440-A298-42F5-8263-67CA5920BB13}" type="presOf" srcId="{202E6F15-613F-44F5-93C6-CACA10887773}" destId="{3ACB5BD3-39A0-482F-8204-1F67F30268A0}" srcOrd="0" destOrd="0" presId="urn:microsoft.com/office/officeart/2005/8/layout/hierarchy3"/>
    <dgm:cxn modelId="{3C4DDE86-48B5-471C-8734-2A20F66786EC}" type="presOf" srcId="{BF230314-881B-4CB0-81EE-DFF02DF48ABA}" destId="{2115B3AD-9844-4566-89F7-B84796F15634}" srcOrd="0" destOrd="0" presId="urn:microsoft.com/office/officeart/2005/8/layout/hierarchy3"/>
    <dgm:cxn modelId="{EE20C45E-707C-4C72-AAB5-40FBC5A8BCA0}" type="presOf" srcId="{0DFE2765-6313-4264-9447-E808F5BA1757}" destId="{BED5C6DB-A273-4CF4-A6A5-D5541651D5A3}" srcOrd="0" destOrd="0" presId="urn:microsoft.com/office/officeart/2005/8/layout/hierarchy3"/>
    <dgm:cxn modelId="{D5076BB7-E111-449F-9E7A-EE2F63AE3AA3}" type="presOf" srcId="{4D6CF39D-3F24-4215-8A69-CDE9D562DB9D}" destId="{11F2B5D9-735B-4018-95DB-E7779BB83E47}" srcOrd="0" destOrd="0" presId="urn:microsoft.com/office/officeart/2005/8/layout/hierarchy3"/>
    <dgm:cxn modelId="{4EBE4819-0AE3-49A3-9548-4695F619CEB6}" type="presOf" srcId="{A89B9B60-F605-4064-B933-5672BD852FA4}" destId="{2BA3F566-956E-4EFE-B5FD-7913B3D5EC81}" srcOrd="0" destOrd="0" presId="urn:microsoft.com/office/officeart/2005/8/layout/hierarchy3"/>
    <dgm:cxn modelId="{9692E8A5-4B0C-4932-A875-ECB3B0356220}" type="presOf" srcId="{0DFE2765-6313-4264-9447-E808F5BA1757}" destId="{067CA8DB-B98F-4065-8A99-CE0FBF281DDE}" srcOrd="1" destOrd="0" presId="urn:microsoft.com/office/officeart/2005/8/layout/hierarchy3"/>
    <dgm:cxn modelId="{702C5702-9C6A-4CA7-9B03-9EF2CF5D1F73}" type="presOf" srcId="{263AADB9-95D4-4F43-806F-8A0F8F466357}" destId="{A420545C-E3E0-45B5-B299-6EE5764C9B16}" srcOrd="0" destOrd="0" presId="urn:microsoft.com/office/officeart/2005/8/layout/hierarchy3"/>
    <dgm:cxn modelId="{A528BC1D-FE55-4084-9177-4D071B3543D9}" srcId="{BF230314-881B-4CB0-81EE-DFF02DF48ABA}" destId="{A89B9B60-F605-4064-B933-5672BD852FA4}" srcOrd="1" destOrd="0" parTransId="{68C2DD5A-6245-49C8-B638-932C4ACD8F01}" sibTransId="{7DE8CD7D-074B-4BE9-9A78-15FBBDB4EC73}"/>
    <dgm:cxn modelId="{1804B821-BE76-4B24-AF8A-D83639BAC2EC}" srcId="{A89B9B60-F605-4064-B933-5672BD852FA4}" destId="{5E01B50A-2528-4C3F-8134-73B2EC0EE4D6}" srcOrd="1" destOrd="0" parTransId="{8D0DF282-99D7-4D59-914A-3B579FBA8A2F}" sibTransId="{63F6EBEA-0282-4616-9B26-53819F59F5EB}"/>
    <dgm:cxn modelId="{81988249-BBF2-4994-97F9-602C2D56A8EB}" srcId="{A89B9B60-F605-4064-B933-5672BD852FA4}" destId="{F1A30D62-A8BD-4823-A21C-7034C092C423}" srcOrd="2" destOrd="0" parTransId="{EA7540D3-B6F0-45B3-9234-2FC621D681B6}" sibTransId="{A1ABCA68-023B-4C82-A640-B88FF5CAE1AE}"/>
    <dgm:cxn modelId="{6B7FC11A-A426-44CE-B0A6-9F36046FEB7A}" type="presOf" srcId="{5B3A6CCB-26DD-4A69-B65A-E51918A3AD54}" destId="{18CD2784-5AF5-4B7B-B84F-13C97A046E67}" srcOrd="0" destOrd="0" presId="urn:microsoft.com/office/officeart/2005/8/layout/hierarchy3"/>
    <dgm:cxn modelId="{E21486C2-68F8-454A-A250-41E04B05C659}" type="presOf" srcId="{D8ED1358-4811-45D6-A676-3934928EE658}" destId="{EEB7D4A5-A072-4ED0-A45F-E4ADBD4ABB22}" srcOrd="0" destOrd="0" presId="urn:microsoft.com/office/officeart/2005/8/layout/hierarchy3"/>
    <dgm:cxn modelId="{2361AEED-9417-48CC-803F-4E8088D20F67}" type="presOf" srcId="{8D0DF282-99D7-4D59-914A-3B579FBA8A2F}" destId="{4CB1E2C6-A186-4BAB-94AD-865FFA0B784F}" srcOrd="0" destOrd="0" presId="urn:microsoft.com/office/officeart/2005/8/layout/hierarchy3"/>
    <dgm:cxn modelId="{B84D7B9A-EC3C-4258-AF5F-72A4265E4928}" type="presOf" srcId="{A89B9B60-F605-4064-B933-5672BD852FA4}" destId="{C53275CB-02B9-4AA2-85F0-C798440017A7}" srcOrd="1" destOrd="0" presId="urn:microsoft.com/office/officeart/2005/8/layout/hierarchy3"/>
    <dgm:cxn modelId="{6CD14B05-8678-4775-9080-5D509AF7E223}" type="presOf" srcId="{5743A6E0-A195-4977-9042-EC0C26B0A442}" destId="{B1269F2C-D173-4230-9E5A-82698ACEAB1C}" srcOrd="0" destOrd="0" presId="urn:microsoft.com/office/officeart/2005/8/layout/hierarchy3"/>
    <dgm:cxn modelId="{20B6C3D2-B341-4D9D-88D0-44F562BF4732}" type="presOf" srcId="{77FE415E-5106-42A8-A6FB-1AC15B59BC2F}" destId="{2D3D8F1F-5DC3-4A7F-9F59-B030C779A6E9}" srcOrd="0" destOrd="0" presId="urn:microsoft.com/office/officeart/2005/8/layout/hierarchy3"/>
    <dgm:cxn modelId="{CFF795D8-90DA-443A-9C69-9BA04D650EB6}" srcId="{A89B9B60-F605-4064-B933-5672BD852FA4}" destId="{5B3A6CCB-26DD-4A69-B65A-E51918A3AD54}" srcOrd="0" destOrd="0" parTransId="{1975441E-B24A-4D72-ABEF-552CBEC1556A}" sibTransId="{A546B569-F022-4321-99E8-293F92802D4B}"/>
    <dgm:cxn modelId="{6B62AF90-1B32-4693-B847-0123F15CADC1}" type="presOf" srcId="{2E5C0B38-9E5E-4A53-8798-9A3A9159CE16}" destId="{48134FA5-AFD4-4140-A30D-53E6200CDA13}" srcOrd="0" destOrd="0" presId="urn:microsoft.com/office/officeart/2005/8/layout/hierarchy3"/>
    <dgm:cxn modelId="{05F66350-1E79-48DF-9FCC-DB17CDCCF441}" srcId="{0DFE2765-6313-4264-9447-E808F5BA1757}" destId="{E9348E9F-49AE-4CB4-80D3-50E4B14CD66D}" srcOrd="0" destOrd="0" parTransId="{263AADB9-95D4-4F43-806F-8A0F8F466357}" sibTransId="{71C2C283-FE84-4341-AD19-677DC91E68B1}"/>
    <dgm:cxn modelId="{CEF28390-B86D-4282-841B-BC18B55D02DE}" srcId="{0DFE2765-6313-4264-9447-E808F5BA1757}" destId="{77A36315-FA6F-43DD-8143-A4FE38CCA957}" srcOrd="1" destOrd="0" parTransId="{2E5C0B38-9E5E-4A53-8798-9A3A9159CE16}" sibTransId="{47799C20-24BD-4333-9954-846E3E50D312}"/>
    <dgm:cxn modelId="{3E8BD7DA-C667-4371-B1B2-39E376C5E2B2}" type="presOf" srcId="{EA7540D3-B6F0-45B3-9234-2FC621D681B6}" destId="{BBFE54B4-A5D9-4C01-B572-BF0A532BDC85}" srcOrd="0" destOrd="0" presId="urn:microsoft.com/office/officeart/2005/8/layout/hierarchy3"/>
    <dgm:cxn modelId="{7FB1C85F-BECD-4A40-B791-38DDE33272D8}" srcId="{0DFE2765-6313-4264-9447-E808F5BA1757}" destId="{4D6CF39D-3F24-4215-8A69-CDE9D562DB9D}" srcOrd="3" destOrd="0" parTransId="{5743A6E0-A195-4977-9042-EC0C26B0A442}" sibTransId="{A9DA0C69-6511-40E6-A63B-D3F739818570}"/>
    <dgm:cxn modelId="{218BD64C-6F91-4DFA-B4D5-536B72424B52}" type="presOf" srcId="{1975441E-B24A-4D72-ABEF-552CBEC1556A}" destId="{A0C8689D-AA0E-4DD3-821B-D4127DEE9D0F}" srcOrd="0" destOrd="0" presId="urn:microsoft.com/office/officeart/2005/8/layout/hierarchy3"/>
    <dgm:cxn modelId="{6C0EDBDA-E8D2-4B46-AFB3-C9D5E02C8B3F}" srcId="{0DFE2765-6313-4264-9447-E808F5BA1757}" destId="{D8ED1358-4811-45D6-A676-3934928EE658}" srcOrd="2" destOrd="0" parTransId="{77FE415E-5106-42A8-A6FB-1AC15B59BC2F}" sibTransId="{938B0B1C-50CF-456D-837C-8355F3D64BCE}"/>
    <dgm:cxn modelId="{F0644248-D7DC-44D5-A602-8B6B2BD86431}" srcId="{0DFE2765-6313-4264-9447-E808F5BA1757}" destId="{09E32012-0D32-48FB-B1F8-95208FDE4C6D}" srcOrd="4" destOrd="0" parTransId="{202E6F15-613F-44F5-93C6-CACA10887773}" sibTransId="{9A40FD7A-CCC7-4DF4-93C9-3AA7171C5ECB}"/>
    <dgm:cxn modelId="{267ACD2E-1FE6-4D55-9F9F-079D1A1BD8F6}" type="presOf" srcId="{09E32012-0D32-48FB-B1F8-95208FDE4C6D}" destId="{F3132734-6038-46EA-BD41-CAD8CF63501E}" srcOrd="0" destOrd="0" presId="urn:microsoft.com/office/officeart/2005/8/layout/hierarchy3"/>
    <dgm:cxn modelId="{EDCBEC06-D419-4C3F-B4CD-08A62184948F}" type="presOf" srcId="{77A36315-FA6F-43DD-8143-A4FE38CCA957}" destId="{565BE7D6-4BF2-443C-A666-0F5B88A43F31}" srcOrd="0" destOrd="0" presId="urn:microsoft.com/office/officeart/2005/8/layout/hierarchy3"/>
    <dgm:cxn modelId="{3A555943-D4DF-4C41-9806-4D4DC2483F58}" type="presOf" srcId="{F1A30D62-A8BD-4823-A21C-7034C092C423}" destId="{131B9D76-7B75-4D58-800C-143B057B3E27}" srcOrd="0" destOrd="0" presId="urn:microsoft.com/office/officeart/2005/8/layout/hierarchy3"/>
    <dgm:cxn modelId="{DC639BDB-078F-41EB-8645-BC52F366A608}" type="presParOf" srcId="{2115B3AD-9844-4566-89F7-B84796F15634}" destId="{20166F49-DC81-4AF9-BA8A-F23AE126FCEB}" srcOrd="0" destOrd="0" presId="urn:microsoft.com/office/officeart/2005/8/layout/hierarchy3"/>
    <dgm:cxn modelId="{39A636C1-5CF8-443F-8BD6-ADF59E115552}" type="presParOf" srcId="{20166F49-DC81-4AF9-BA8A-F23AE126FCEB}" destId="{B9C1D30F-60FB-4867-9072-7DD136B3FAA8}" srcOrd="0" destOrd="0" presId="urn:microsoft.com/office/officeart/2005/8/layout/hierarchy3"/>
    <dgm:cxn modelId="{FCEA74A6-8A42-470D-8E7F-9251FA3C2CF0}" type="presParOf" srcId="{B9C1D30F-60FB-4867-9072-7DD136B3FAA8}" destId="{BED5C6DB-A273-4CF4-A6A5-D5541651D5A3}" srcOrd="0" destOrd="0" presId="urn:microsoft.com/office/officeart/2005/8/layout/hierarchy3"/>
    <dgm:cxn modelId="{DC359931-A98F-48F9-8913-BD6EF127C00B}" type="presParOf" srcId="{B9C1D30F-60FB-4867-9072-7DD136B3FAA8}" destId="{067CA8DB-B98F-4065-8A99-CE0FBF281DDE}" srcOrd="1" destOrd="0" presId="urn:microsoft.com/office/officeart/2005/8/layout/hierarchy3"/>
    <dgm:cxn modelId="{AC32CCE4-EEAC-4C77-9F46-BB0B2150C084}" type="presParOf" srcId="{20166F49-DC81-4AF9-BA8A-F23AE126FCEB}" destId="{70A40B1A-0A20-4F11-8294-744B63F6378A}" srcOrd="1" destOrd="0" presId="urn:microsoft.com/office/officeart/2005/8/layout/hierarchy3"/>
    <dgm:cxn modelId="{89B9D83A-A487-4791-A504-FDA65ECE9C1A}" type="presParOf" srcId="{70A40B1A-0A20-4F11-8294-744B63F6378A}" destId="{A420545C-E3E0-45B5-B299-6EE5764C9B16}" srcOrd="0" destOrd="0" presId="urn:microsoft.com/office/officeart/2005/8/layout/hierarchy3"/>
    <dgm:cxn modelId="{F1A9FB21-0771-4C80-8159-6DA54015F6C9}" type="presParOf" srcId="{70A40B1A-0A20-4F11-8294-744B63F6378A}" destId="{FA4708A0-0890-43E9-809A-FA9BCDCAC47B}" srcOrd="1" destOrd="0" presId="urn:microsoft.com/office/officeart/2005/8/layout/hierarchy3"/>
    <dgm:cxn modelId="{176BED9B-538F-4D5A-B689-9E3B37139E7C}" type="presParOf" srcId="{70A40B1A-0A20-4F11-8294-744B63F6378A}" destId="{48134FA5-AFD4-4140-A30D-53E6200CDA13}" srcOrd="2" destOrd="0" presId="urn:microsoft.com/office/officeart/2005/8/layout/hierarchy3"/>
    <dgm:cxn modelId="{42EB5E14-5B12-4CB0-AD8B-E40020FFF9E7}" type="presParOf" srcId="{70A40B1A-0A20-4F11-8294-744B63F6378A}" destId="{565BE7D6-4BF2-443C-A666-0F5B88A43F31}" srcOrd="3" destOrd="0" presId="urn:microsoft.com/office/officeart/2005/8/layout/hierarchy3"/>
    <dgm:cxn modelId="{59556FD1-3541-41A7-8B93-E4B3339B3DF7}" type="presParOf" srcId="{70A40B1A-0A20-4F11-8294-744B63F6378A}" destId="{2D3D8F1F-5DC3-4A7F-9F59-B030C779A6E9}" srcOrd="4" destOrd="0" presId="urn:microsoft.com/office/officeart/2005/8/layout/hierarchy3"/>
    <dgm:cxn modelId="{F38E8E93-7FD7-4FBD-A68E-46076DA7881A}" type="presParOf" srcId="{70A40B1A-0A20-4F11-8294-744B63F6378A}" destId="{EEB7D4A5-A072-4ED0-A45F-E4ADBD4ABB22}" srcOrd="5" destOrd="0" presId="urn:microsoft.com/office/officeart/2005/8/layout/hierarchy3"/>
    <dgm:cxn modelId="{9D914CD9-C579-4E68-9282-04E857DAE29C}" type="presParOf" srcId="{70A40B1A-0A20-4F11-8294-744B63F6378A}" destId="{B1269F2C-D173-4230-9E5A-82698ACEAB1C}" srcOrd="6" destOrd="0" presId="urn:microsoft.com/office/officeart/2005/8/layout/hierarchy3"/>
    <dgm:cxn modelId="{4C3F97F6-D3B5-45B1-BB5D-B629EE185437}" type="presParOf" srcId="{70A40B1A-0A20-4F11-8294-744B63F6378A}" destId="{11F2B5D9-735B-4018-95DB-E7779BB83E47}" srcOrd="7" destOrd="0" presId="urn:microsoft.com/office/officeart/2005/8/layout/hierarchy3"/>
    <dgm:cxn modelId="{D7402BB3-A88B-4800-9091-55DCB6CD746E}" type="presParOf" srcId="{70A40B1A-0A20-4F11-8294-744B63F6378A}" destId="{3ACB5BD3-39A0-482F-8204-1F67F30268A0}" srcOrd="8" destOrd="0" presId="urn:microsoft.com/office/officeart/2005/8/layout/hierarchy3"/>
    <dgm:cxn modelId="{1F44821F-CF41-4D5E-85AA-7544C1AE36BB}" type="presParOf" srcId="{70A40B1A-0A20-4F11-8294-744B63F6378A}" destId="{F3132734-6038-46EA-BD41-CAD8CF63501E}" srcOrd="9" destOrd="0" presId="urn:microsoft.com/office/officeart/2005/8/layout/hierarchy3"/>
    <dgm:cxn modelId="{4A7AA572-A64B-4C1B-B784-5AFD565DCA0F}" type="presParOf" srcId="{2115B3AD-9844-4566-89F7-B84796F15634}" destId="{A8135623-CACC-4EFD-ADB4-08CD21475D04}" srcOrd="1" destOrd="0" presId="urn:microsoft.com/office/officeart/2005/8/layout/hierarchy3"/>
    <dgm:cxn modelId="{EB193CD9-2412-4C91-A3C2-9713EFD135E2}" type="presParOf" srcId="{A8135623-CACC-4EFD-ADB4-08CD21475D04}" destId="{B26EC557-F76C-453D-9F84-B185D72EB0B9}" srcOrd="0" destOrd="0" presId="urn:microsoft.com/office/officeart/2005/8/layout/hierarchy3"/>
    <dgm:cxn modelId="{A0DE3641-9462-4502-BB0D-AA1538D6976E}" type="presParOf" srcId="{B26EC557-F76C-453D-9F84-B185D72EB0B9}" destId="{2BA3F566-956E-4EFE-B5FD-7913B3D5EC81}" srcOrd="0" destOrd="0" presId="urn:microsoft.com/office/officeart/2005/8/layout/hierarchy3"/>
    <dgm:cxn modelId="{08573120-0A80-4A01-AAB0-DB7ECACA9C17}" type="presParOf" srcId="{B26EC557-F76C-453D-9F84-B185D72EB0B9}" destId="{C53275CB-02B9-4AA2-85F0-C798440017A7}" srcOrd="1" destOrd="0" presId="urn:microsoft.com/office/officeart/2005/8/layout/hierarchy3"/>
    <dgm:cxn modelId="{3EAF6CEF-C3EE-449B-B333-31D1AEB53343}" type="presParOf" srcId="{A8135623-CACC-4EFD-ADB4-08CD21475D04}" destId="{1E90E588-2C08-44BF-B192-33FCA3727956}" srcOrd="1" destOrd="0" presId="urn:microsoft.com/office/officeart/2005/8/layout/hierarchy3"/>
    <dgm:cxn modelId="{B96A787A-791F-47DE-882F-4BB3F635E00C}" type="presParOf" srcId="{1E90E588-2C08-44BF-B192-33FCA3727956}" destId="{A0C8689D-AA0E-4DD3-821B-D4127DEE9D0F}" srcOrd="0" destOrd="0" presId="urn:microsoft.com/office/officeart/2005/8/layout/hierarchy3"/>
    <dgm:cxn modelId="{2E9DACE8-F303-41AA-B4D6-472559BAB8AD}" type="presParOf" srcId="{1E90E588-2C08-44BF-B192-33FCA3727956}" destId="{18CD2784-5AF5-4B7B-B84F-13C97A046E67}" srcOrd="1" destOrd="0" presId="urn:microsoft.com/office/officeart/2005/8/layout/hierarchy3"/>
    <dgm:cxn modelId="{F1F04502-547B-4FF4-9CBA-42CE5D64A2AA}" type="presParOf" srcId="{1E90E588-2C08-44BF-B192-33FCA3727956}" destId="{4CB1E2C6-A186-4BAB-94AD-865FFA0B784F}" srcOrd="2" destOrd="0" presId="urn:microsoft.com/office/officeart/2005/8/layout/hierarchy3"/>
    <dgm:cxn modelId="{CE0C43BB-65F3-4AAE-A720-626528A7ECAE}" type="presParOf" srcId="{1E90E588-2C08-44BF-B192-33FCA3727956}" destId="{0CBFB70B-10D2-4E9D-BF67-F45BBE4C6FDD}" srcOrd="3" destOrd="0" presId="urn:microsoft.com/office/officeart/2005/8/layout/hierarchy3"/>
    <dgm:cxn modelId="{90073CF0-9AC8-4808-BAE9-3BC51747E379}" type="presParOf" srcId="{1E90E588-2C08-44BF-B192-33FCA3727956}" destId="{BBFE54B4-A5D9-4C01-B572-BF0A532BDC85}" srcOrd="4" destOrd="0" presId="urn:microsoft.com/office/officeart/2005/8/layout/hierarchy3"/>
    <dgm:cxn modelId="{DBBA6C35-D44C-4352-8124-8052D924C8C0}" type="presParOf" srcId="{1E90E588-2C08-44BF-B192-33FCA3727956}" destId="{131B9D76-7B75-4D58-800C-143B057B3E27}" srcOrd="5" destOrd="0" presId="urn:microsoft.com/office/officeart/2005/8/layout/hierarchy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1026"/>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91139" name="Rectangle 1027"/>
          <p:cNvSpPr>
            <a:spLocks noGrp="1" noChangeArrowheads="1"/>
          </p:cNvSpPr>
          <p:nvPr>
            <p:ph type="dt" sz="quarter" idx="1"/>
          </p:nvPr>
        </p:nvSpPr>
        <p:spPr bwMode="auto">
          <a:xfrm>
            <a:off x="3852016"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91140" name="Rectangle 1028"/>
          <p:cNvSpPr>
            <a:spLocks noGrp="1" noChangeArrowheads="1"/>
          </p:cNvSpPr>
          <p:nvPr>
            <p:ph type="ftr" sz="quarter" idx="2"/>
          </p:nvPr>
        </p:nvSpPr>
        <p:spPr bwMode="auto">
          <a:xfrm>
            <a:off x="0" y="9430306"/>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91141" name="Rectangle 1029"/>
          <p:cNvSpPr>
            <a:spLocks noGrp="1" noChangeArrowheads="1"/>
          </p:cNvSpPr>
          <p:nvPr>
            <p:ph type="sldNum" sz="quarter" idx="3"/>
          </p:nvPr>
        </p:nvSpPr>
        <p:spPr bwMode="auto">
          <a:xfrm>
            <a:off x="3852016" y="9430306"/>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8C90C18-374D-4B6A-9584-0BE562E9B0B2}" type="slidenum">
              <a:rPr lang="de-DE"/>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1026"/>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36867" name="Rectangle 1027"/>
          <p:cNvSpPr>
            <a:spLocks noGrp="1" noChangeArrowheads="1"/>
          </p:cNvSpPr>
          <p:nvPr>
            <p:ph type="dt" idx="1"/>
          </p:nvPr>
        </p:nvSpPr>
        <p:spPr bwMode="auto">
          <a:xfrm>
            <a:off x="3852016"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e-DE"/>
          </a:p>
        </p:txBody>
      </p:sp>
      <p:sp>
        <p:nvSpPr>
          <p:cNvPr id="36868" name="Rectangle 1028"/>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36869" name="Rectangle 1029"/>
          <p:cNvSpPr>
            <a:spLocks noGrp="1" noChangeArrowheads="1"/>
          </p:cNvSpPr>
          <p:nvPr>
            <p:ph type="body" sz="quarter" idx="3"/>
          </p:nvPr>
        </p:nvSpPr>
        <p:spPr bwMode="auto">
          <a:xfrm>
            <a:off x="906358" y="4715154"/>
            <a:ext cx="4984962"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36870" name="Rectangle 1030"/>
          <p:cNvSpPr>
            <a:spLocks noGrp="1" noChangeArrowheads="1"/>
          </p:cNvSpPr>
          <p:nvPr>
            <p:ph type="ftr" sz="quarter" idx="4"/>
          </p:nvPr>
        </p:nvSpPr>
        <p:spPr bwMode="auto">
          <a:xfrm>
            <a:off x="0" y="9430306"/>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e-DE"/>
          </a:p>
        </p:txBody>
      </p:sp>
      <p:sp>
        <p:nvSpPr>
          <p:cNvPr id="36871" name="Rectangle 1031"/>
          <p:cNvSpPr>
            <a:spLocks noGrp="1" noChangeArrowheads="1"/>
          </p:cNvSpPr>
          <p:nvPr>
            <p:ph type="sldNum" sz="quarter" idx="5"/>
          </p:nvPr>
        </p:nvSpPr>
        <p:spPr bwMode="auto">
          <a:xfrm>
            <a:off x="3852016" y="9430306"/>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60A294E-D419-4F9B-B59F-8416881FA07E}" type="slidenum">
              <a:rPr lang="de-DE"/>
              <a:pPr/>
              <a:t>‹Nr.›</a:t>
            </a:fld>
            <a:endParaRPr lang="de-D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charset="0"/>
        <a:ea typeface="+mn-ea"/>
        <a:cs typeface="+mn-cs"/>
      </a:defRPr>
    </a:lvl1pPr>
    <a:lvl2pPr marL="457200" algn="l" rtl="0" fontAlgn="base">
      <a:spcBef>
        <a:spcPct val="30000"/>
      </a:spcBef>
      <a:spcAft>
        <a:spcPct val="0"/>
      </a:spcAft>
      <a:defRPr kumimoji="1" sz="1200" kern="1200">
        <a:solidFill>
          <a:schemeClr val="tx1"/>
        </a:solidFill>
        <a:latin typeface="Times New Roman" charset="0"/>
        <a:ea typeface="+mn-ea"/>
        <a:cs typeface="+mn-cs"/>
      </a:defRPr>
    </a:lvl2pPr>
    <a:lvl3pPr marL="914400" algn="l" rtl="0" fontAlgn="base">
      <a:spcBef>
        <a:spcPct val="30000"/>
      </a:spcBef>
      <a:spcAft>
        <a:spcPct val="0"/>
      </a:spcAft>
      <a:defRPr kumimoji="1" sz="1200" kern="1200">
        <a:solidFill>
          <a:schemeClr val="tx1"/>
        </a:solidFill>
        <a:latin typeface="Times New Roman" charset="0"/>
        <a:ea typeface="+mn-ea"/>
        <a:cs typeface="+mn-cs"/>
      </a:defRPr>
    </a:lvl3pPr>
    <a:lvl4pPr marL="1371600" algn="l" rtl="0" fontAlgn="base">
      <a:spcBef>
        <a:spcPct val="30000"/>
      </a:spcBef>
      <a:spcAft>
        <a:spcPct val="0"/>
      </a:spcAft>
      <a:defRPr kumimoji="1" sz="1200" kern="1200">
        <a:solidFill>
          <a:schemeClr val="tx1"/>
        </a:solidFill>
        <a:latin typeface="Times New Roman" charset="0"/>
        <a:ea typeface="+mn-ea"/>
        <a:cs typeface="+mn-cs"/>
      </a:defRPr>
    </a:lvl4pPr>
    <a:lvl5pPr marL="1828800" algn="l" rtl="0" fontAlgn="base">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r>
              <a:rPr lang="de-DE"/>
              <a:t>Warum diese Reihenfolge?</a:t>
            </a:r>
          </a:p>
          <a:p>
            <a:endParaRPr 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r>
              <a:rPr lang="de-DE"/>
              <a:t>Warum diese Reihenfolge?</a:t>
            </a:r>
          </a:p>
          <a:p>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r>
              <a:rPr lang="de-DE"/>
              <a:t>Hier ist zunächst nur zu klären, dass die einzelnen Begriffe fallen. </a:t>
            </a:r>
          </a:p>
          <a:p>
            <a:r>
              <a:rPr lang="de-DE"/>
              <a:t>Was ist Wettbewerbsrecht. </a:t>
            </a:r>
          </a:p>
          <a:p>
            <a:r>
              <a:rPr lang="de-DE"/>
              <a:t>Welche Gewerblichen Schutzrechte gibt es. (Marken, Patent, Gebrauchsmuster, Geschmaktsmuster, Gesetz ./. Den unlauteren Wettbewerb (UWG). </a:t>
            </a:r>
          </a:p>
          <a:p>
            <a:r>
              <a:rPr lang="de-DE"/>
              <a:t>Erst dann </a:t>
            </a:r>
          </a:p>
          <a:p>
            <a:r>
              <a:rPr lang="de-DE"/>
              <a:t>Abgrenzung zum </a:t>
            </a:r>
            <a:r>
              <a:rPr lang="de-DE" b="1"/>
              <a:t>Kartellrecht. </a:t>
            </a:r>
          </a:p>
          <a:p>
            <a:r>
              <a:rPr lang="de-DE"/>
              <a:t>UWG, PreisangabenVO</a:t>
            </a:r>
          </a:p>
          <a:p>
            <a:r>
              <a:rPr lang="de-DE"/>
              <a:t>Urheberrecht als Schutzrecht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160A294E-D419-4F9B-B59F-8416881FA07E}" type="slidenum">
              <a:rPr lang="de-DE" smtClean="0"/>
              <a:pPr/>
              <a:t>13</a:t>
            </a:fld>
            <a:endParaRPr 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847850" y="233363"/>
            <a:ext cx="3101975" cy="2325687"/>
          </a:xfrm>
          <a:ln/>
        </p:spPr>
      </p:sp>
      <p:sp>
        <p:nvSpPr>
          <p:cNvPr id="56323" name="Rectangle 3"/>
          <p:cNvSpPr>
            <a:spLocks noGrp="1" noChangeArrowheads="1"/>
          </p:cNvSpPr>
          <p:nvPr>
            <p:ph type="body" idx="1"/>
          </p:nvPr>
        </p:nvSpPr>
        <p:spPr>
          <a:xfrm>
            <a:off x="283216" y="2636747"/>
            <a:ext cx="6231245" cy="6979716"/>
          </a:xfrm>
        </p:spPr>
        <p:txBody>
          <a:bodyPr/>
          <a:lstStyle/>
          <a:p>
            <a:r>
              <a:rPr lang="de-DE" dirty="0"/>
              <a:t>Zu 1.	Definition: Fehlanzeige.</a:t>
            </a:r>
          </a:p>
          <a:p>
            <a:r>
              <a:rPr lang="de-DE" dirty="0"/>
              <a:t>	Wettbewerbsrecht im engeren Sinne = UWG einschl. Nebengesetze (</a:t>
            </a:r>
            <a:r>
              <a:rPr lang="de-DE" dirty="0" err="1"/>
              <a:t>Preisang.VO</a:t>
            </a:r>
            <a:r>
              <a:rPr lang="de-DE" dirty="0"/>
              <a:t>)</a:t>
            </a:r>
          </a:p>
          <a:p>
            <a:r>
              <a:rPr lang="de-DE" dirty="0"/>
              <a:t>	Wettbewerbsrecht im weiteren Sinne = GWB (Kartellgesetz)</a:t>
            </a:r>
          </a:p>
          <a:p>
            <a:r>
              <a:rPr lang="de-DE" dirty="0"/>
              <a:t>	ganz weit gefasst sogar auch Rechtsgebiet gewerblicher Rechtschutz</a:t>
            </a:r>
          </a:p>
          <a:p>
            <a:r>
              <a:rPr lang="de-DE" dirty="0"/>
              <a:t>Zu 2.	Kartellrecht ist öffentliches Recht. </a:t>
            </a:r>
          </a:p>
          <a:p>
            <a:r>
              <a:rPr lang="de-DE" dirty="0"/>
              <a:t>	Durch die Kartellbehörden soll die elementare Grundlage der in Deutschland im GG garantierten sozialen Marktwirtschaft gesichert werden. </a:t>
            </a:r>
          </a:p>
          <a:p>
            <a:r>
              <a:rPr lang="de-DE" dirty="0"/>
              <a:t>	</a:t>
            </a:r>
            <a:r>
              <a:rPr lang="de-DE" dirty="0">
                <a:sym typeface="Wingdings" pitchFamily="2" charset="2"/>
              </a:rPr>
              <a:t> Der Zugang zu den Märkten muss erhalten bleiben. </a:t>
            </a:r>
          </a:p>
          <a:p>
            <a:r>
              <a:rPr lang="de-DE" dirty="0">
                <a:sym typeface="Wingdings" pitchFamily="2" charset="2"/>
              </a:rPr>
              <a:t>	Bedeutet dies, dass nun jeder seinen Laden eröffnen kann, wie er möchte. </a:t>
            </a:r>
            <a:r>
              <a:rPr lang="de-DE" dirty="0" err="1">
                <a:sym typeface="Wingdings" pitchFamily="2" charset="2"/>
              </a:rPr>
              <a:t>Metzermeister</a:t>
            </a:r>
            <a:r>
              <a:rPr lang="de-DE" dirty="0">
                <a:sym typeface="Wingdings" pitchFamily="2" charset="2"/>
              </a:rPr>
              <a:t> M möchte plötzlich Bäckermeister sein? Nein. Hier steht Art. 12 GG 	entgegen. Die grundgesetzlich garantierte Berufswahlfreiheit darf aufgrund der üblichen Erfordernisse, durchaus eingeschränkt werden. Aber es darf niemanden 	vorgeschrieben werden, welchen Beruf er zu ergreifen hat. </a:t>
            </a:r>
          </a:p>
          <a:p>
            <a:r>
              <a:rPr lang="de-DE" b="1" dirty="0">
                <a:sym typeface="Wingdings" pitchFamily="2" charset="2"/>
              </a:rPr>
              <a:t>Wo ist der Unterschied?</a:t>
            </a:r>
          </a:p>
          <a:p>
            <a:r>
              <a:rPr lang="de-DE" dirty="0">
                <a:sym typeface="Wingdings" pitchFamily="2" charset="2"/>
              </a:rPr>
              <a:t>	Schon in der Frage der Rechtssystematik. Im Zivilrecht geht es primär um die Frage von Ansprüchen (im UWG zumeist auf Unterlassung oder Schadenersatz), 	während im öffentlichen Recht es um die Frage von Eingriffe des Staates in die Rechte der Bürger geht. </a:t>
            </a:r>
          </a:p>
          <a:p>
            <a:r>
              <a:rPr lang="de-DE" dirty="0">
                <a:sym typeface="Wingdings" pitchFamily="2" charset="2"/>
              </a:rPr>
              <a:t>	Auch die Frage der Handlungsweise der Beteiligten ist eine andere.</a:t>
            </a:r>
          </a:p>
          <a:p>
            <a:r>
              <a:rPr lang="de-DE" dirty="0">
                <a:sym typeface="Wingdings" pitchFamily="2" charset="2"/>
              </a:rPr>
              <a:t>	Während der Privatmann oder das Unternehmen sich zunächst einen Titel beschaffen muss (zum Begriff vgl. §§ 704, 794 ZPO), kann die Behörde durch VA (</a:t>
            </a:r>
            <a:r>
              <a:rPr lang="de-DE" dirty="0" err="1">
                <a:sym typeface="Wingdings" pitchFamily="2" charset="2"/>
              </a:rPr>
              <a:t>gl</a:t>
            </a:r>
            <a:r>
              <a:rPr lang="de-DE" dirty="0">
                <a:sym typeface="Wingdings" pitchFamily="2" charset="2"/>
              </a:rPr>
              <a:t>. § 35 	VwVfG) entscheiden und diesen VA ggf. sogar sofort vollstrecken. </a:t>
            </a:r>
          </a:p>
          <a:p>
            <a:endParaRPr lang="de-DE"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r>
              <a:rPr lang="de-DE"/>
              <a:t>Boykottaufruf = § 21 Abs. 1 GWB gleichzeitig jedoch auch § 3 UWG</a:t>
            </a:r>
          </a:p>
          <a:p>
            <a:r>
              <a:rPr lang="de-DE"/>
              <a:t>Diskriminierungen § 20 GWB und gleichzeitig auch § 3 UWG</a:t>
            </a:r>
          </a:p>
          <a:p>
            <a:endParaRPr lang="de-DE"/>
          </a:p>
          <a:p>
            <a:r>
              <a:rPr lang="de-DE"/>
              <a:t>Konkrurrenzen?</a:t>
            </a:r>
          </a:p>
          <a:p>
            <a:r>
              <a:rPr lang="de-DE"/>
              <a:t>Grundsätzlich kein Rangverhältnis. Beide Gesetze sind nebeneinander anwendbar.</a:t>
            </a:r>
          </a:p>
          <a:p>
            <a:endParaRPr lang="de-DE"/>
          </a:p>
          <a:p>
            <a:r>
              <a:rPr lang="de-DE"/>
              <a:t>Es sind die unterschiedlichen Schutzrichtungen die das Rangverhältnis verhindern. So ist zwar selbstverständlich, dass das UWG nur den lauteren Wettbewerb schützen will andererseits auch zur Beurteilung der Lauterkeit der Wettbewerbshandlung die kartellrechtlichen Wertungen eine Rolle spielen. </a:t>
            </a:r>
          </a:p>
          <a:p>
            <a:r>
              <a:rPr lang="de-DE"/>
              <a:t>Stichwort: „Einbruch in Vertriebsbindungssysteme“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160A294E-D419-4F9B-B59F-8416881FA07E}" type="slidenum">
              <a:rPr lang="de-DE" smtClean="0"/>
              <a:pPr/>
              <a:t>18</a:t>
            </a:fld>
            <a:endParaRPr lang="de-D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160A294E-D419-4F9B-B59F-8416881FA07E}" type="slidenum">
              <a:rPr lang="de-DE" smtClean="0"/>
              <a:pPr/>
              <a:t>19</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xfrm>
            <a:off x="283216" y="4715154"/>
            <a:ext cx="6231245" cy="4466987"/>
          </a:xfrm>
        </p:spPr>
        <p:txBody>
          <a:bodyPr/>
          <a:lstStyle/>
          <a:p>
            <a:r>
              <a:rPr lang="de-DE" dirty="0"/>
              <a:t>Wettbewerbsrecht kommt in sämtlichen Elementen des Rechts vor. </a:t>
            </a:r>
          </a:p>
          <a:p>
            <a:r>
              <a:rPr lang="de-DE" dirty="0"/>
              <a:t>Es schützt den verfassungsrechtlich garantierten marktwirtschaftlichen Wettbewerb mit lauteren Mitteln und vor der Bildung von Kartellen bzw. Monopolen.</a:t>
            </a:r>
          </a:p>
          <a:p>
            <a:r>
              <a:rPr lang="de-DE" dirty="0"/>
              <a:t>(nicht immer unproblematisch bspw. Post, Bahn, etc.)</a:t>
            </a:r>
          </a:p>
          <a:p>
            <a:r>
              <a:rPr lang="de-DE" dirty="0"/>
              <a:t>Es gibt im maßgeblichen Teil zivilrechtliche Ansprüche der Unternehmer gegeneinander in Form von Unterlassungsansprüchen und oder Schadenersatzansprüchen.</a:t>
            </a:r>
          </a:p>
          <a:p>
            <a:r>
              <a:rPr lang="de-DE" dirty="0"/>
              <a:t>Es gibt in strafrechtlicher Hinsicht in nahezu jedem Gesetz straf- und/oder Bußgeldvorschriften. (nächste Folie)</a:t>
            </a:r>
          </a:p>
          <a:p>
            <a:r>
              <a:rPr lang="de-DE" dirty="0"/>
              <a:t>Im Verwaltungsrecht ist vor allem das GWB zu nennen, da insbesondere die Verwaltungsbehörden hier tätig sind. Nur in Einzelfällen kommen hier Individualansprüche in Betracht (hierzu jedoch später)</a:t>
            </a:r>
          </a:p>
          <a:p>
            <a:r>
              <a:rPr lang="de-DE" dirty="0"/>
              <a:t>Europarecht schlägt in allen Bereichen zu (s. Übersicht)</a:t>
            </a:r>
          </a:p>
          <a:p>
            <a:r>
              <a:rPr lang="de-DE" dirty="0"/>
              <a:t>Hier brauchen zunächst nur die beiden wesentlichen Teile der Regelungen des Europarechts genannt zu werden. </a:t>
            </a:r>
          </a:p>
          <a:p>
            <a:r>
              <a:rPr lang="de-DE" dirty="0"/>
              <a:t>	Europäische Verordnung und Europäische Richtlinien. </a:t>
            </a:r>
          </a:p>
          <a:p>
            <a:r>
              <a:rPr lang="de-DE" dirty="0"/>
              <a:t>	Unterschied?</a:t>
            </a:r>
          </a:p>
          <a:p>
            <a:r>
              <a:rPr lang="de-DE" dirty="0"/>
              <a:t>	EG VO ist unmittelbar geltendes und sogar jede Verfassung brechendes Recht in den einzelnen Mitgliedsstaaten.</a:t>
            </a:r>
          </a:p>
          <a:p>
            <a:r>
              <a:rPr lang="de-DE" dirty="0"/>
              <a:t>	EG Richtlinie muss nach Erlass erst durch förmliches Gesetz in nationales Recht umgesetzt werden. (berühmtestes Beispiel Neues Schuldrecht aus 2002) </a:t>
            </a:r>
          </a:p>
          <a:p>
            <a:endParaRPr lang="de-DE"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10595"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228600" indent="-228600"/>
            <a:endParaRPr lang="de-D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20835"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228600" indent="-228600"/>
            <a:endParaRPr lang="de-D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22883"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endParaRPr lang="de-D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DBD80B4B-05B8-40B1-9473-C1E76508DD90}" type="datetime1">
              <a:rPr lang="de-DE"/>
              <a:pPr/>
              <a:t>21.03.2012</a:t>
            </a:fld>
            <a:endParaRPr lang="de-DE"/>
          </a:p>
        </p:txBody>
      </p:sp>
      <p:sp>
        <p:nvSpPr>
          <p:cNvPr id="7" name="Rectangle 7"/>
          <p:cNvSpPr>
            <a:spLocks noGrp="1" noChangeArrowheads="1"/>
          </p:cNvSpPr>
          <p:nvPr>
            <p:ph type="sldNum" sz="quarter" idx="5"/>
          </p:nvPr>
        </p:nvSpPr>
        <p:spPr>
          <a:ln/>
        </p:spPr>
        <p:txBody>
          <a:bodyPr/>
          <a:lstStyle/>
          <a:p>
            <a:fld id="{320B125C-BD50-4286-BAB7-FE9CB52A9288}" type="slidenum">
              <a:rPr lang="de-DE"/>
              <a:pPr/>
              <a:t>23</a:t>
            </a:fld>
            <a:endParaRPr lang="de-DE"/>
          </a:p>
        </p:txBody>
      </p:sp>
      <p:sp>
        <p:nvSpPr>
          <p:cNvPr id="89090" name="Rectangle 1026"/>
          <p:cNvSpPr>
            <a:spLocks noGrp="1" noRot="1" noChangeAspect="1" noChangeArrowheads="1" noTextEdit="1"/>
          </p:cNvSpPr>
          <p:nvPr>
            <p:ph type="sldImg"/>
          </p:nvPr>
        </p:nvSpPr>
        <p:spPr>
          <a:ln/>
        </p:spPr>
      </p:sp>
      <p:sp>
        <p:nvSpPr>
          <p:cNvPr id="89091" name="Rectangle 1027"/>
          <p:cNvSpPr>
            <a:spLocks noGrp="1" noChangeArrowheads="1"/>
          </p:cNvSpPr>
          <p:nvPr>
            <p:ph type="body" idx="1"/>
          </p:nvPr>
        </p:nvSpPr>
        <p:spPr/>
        <p:txBody>
          <a:bodyPr/>
          <a:lstStyle/>
          <a:p>
            <a:endParaRPr 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0"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24931"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685800" lvl="1" indent="-228600">
              <a:buFont typeface="Wingdings" pitchFamily="2" charset="2"/>
              <a:buNone/>
            </a:pPr>
            <a:r>
              <a:rPr lang="de-DE"/>
              <a:t>Der BGH übernimmt den in Art. 2 lit. a Richtlinie 2006/114/EG übernommenen Begriff </a:t>
            </a:r>
          </a:p>
          <a:p>
            <a:pPr marL="228600" indent="-228600"/>
            <a:endParaRPr 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0"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24931"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685800" lvl="1" indent="-228600">
              <a:buFont typeface="Wingdings" pitchFamily="2" charset="2"/>
              <a:buNone/>
            </a:pPr>
            <a:r>
              <a:rPr lang="de-DE"/>
              <a:t>Der BGH übernimmt den in Art. 2 lit. a Richtlinie 2006/114/EG übernommenen Begriff </a:t>
            </a:r>
          </a:p>
          <a:p>
            <a:pPr marL="228600" indent="-228600"/>
            <a:endParaRPr 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7D455A54-A06F-4817-A214-240E2FB044CD}" type="datetime1">
              <a:rPr lang="de-DE"/>
              <a:pPr/>
              <a:t>21.03.2012</a:t>
            </a:fld>
            <a:endParaRPr lang="de-DE"/>
          </a:p>
        </p:txBody>
      </p:sp>
      <p:sp>
        <p:nvSpPr>
          <p:cNvPr id="7" name="Rectangle 7"/>
          <p:cNvSpPr>
            <a:spLocks noGrp="1" noChangeArrowheads="1"/>
          </p:cNvSpPr>
          <p:nvPr>
            <p:ph type="sldNum" sz="quarter" idx="5"/>
          </p:nvPr>
        </p:nvSpPr>
        <p:spPr>
          <a:ln/>
        </p:spPr>
        <p:txBody>
          <a:bodyPr/>
          <a:lstStyle/>
          <a:p>
            <a:fld id="{5671ED4C-5C2D-4529-972C-06508700D5C9}" type="slidenum">
              <a:rPr lang="de-DE"/>
              <a:pPr/>
              <a:t>26</a:t>
            </a:fld>
            <a:endParaRPr lang="de-DE"/>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de-DE">
              <a:latin typeface="TimesNewRomanPSMT"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0"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24931"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685800" lvl="1" indent="-228600">
              <a:buFont typeface="Wingdings" pitchFamily="2" charset="2"/>
              <a:buNone/>
            </a:pPr>
            <a:r>
              <a:rPr lang="de-DE"/>
              <a:t>Der BGH übernimmt den in Art. 2 lit. a Richtlinie 2006/114/EG übernommenen Begriff </a:t>
            </a:r>
          </a:p>
          <a:p>
            <a:pPr marL="228600" indent="-228600"/>
            <a:endParaRPr lang="de-D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31075"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685800" lvl="1" indent="-228600">
              <a:buFont typeface="Wingdings" pitchFamily="2" charset="2"/>
              <a:buNone/>
            </a:pPr>
            <a:r>
              <a:rPr lang="de-DE"/>
              <a:t>Der BGH übernimmt den in Art. 2 lit. a Richtlinie 2006/114/EG übernommenen Begriff </a:t>
            </a:r>
          </a:p>
          <a:p>
            <a:pPr marL="228600" indent="-228600"/>
            <a:endParaRPr lang="de-DE"/>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33123"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685800" lvl="1" indent="-228600">
              <a:buFont typeface="Wingdings" pitchFamily="2" charset="2"/>
              <a:buNone/>
            </a:pPr>
            <a:r>
              <a:rPr lang="de-DE"/>
              <a:t>Der BGH übernimmt den in Art. 2 lit. a Richtlinie 2006/114/EG übernommenen Begriff </a:t>
            </a:r>
          </a:p>
          <a:p>
            <a:pPr marL="228600" indent="-228600"/>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Rectangle 1026"/>
          <p:cNvSpPr>
            <a:spLocks noGrp="1" noRot="1" noChangeAspect="1" noChangeArrowheads="1" noTextEdit="1"/>
          </p:cNvSpPr>
          <p:nvPr>
            <p:ph type="sldImg"/>
          </p:nvPr>
        </p:nvSpPr>
        <p:spPr>
          <a:ln/>
        </p:spPr>
      </p:sp>
      <p:sp>
        <p:nvSpPr>
          <p:cNvPr id="66563" name="Rectangle 1027"/>
          <p:cNvSpPr>
            <a:spLocks noGrp="1" noChangeArrowheads="1"/>
          </p:cNvSpPr>
          <p:nvPr>
            <p:ph type="body" idx="1"/>
          </p:nvPr>
        </p:nvSpPr>
        <p:spPr/>
        <p:txBody>
          <a:bodyPr/>
          <a:lstStyle/>
          <a:p>
            <a:r>
              <a:rPr lang="de-DE"/>
              <a:t>Wettbewerbsrecht kommt in sämtlichen Elementen des Rechts vor. </a:t>
            </a:r>
          </a:p>
          <a:p>
            <a:r>
              <a:rPr lang="de-DE"/>
              <a:t>Es schützt den verfassungsrechtlich garantierten marktwirtschaftlichen Wettbewerb mit lauteren Mitteln und vor der Bildung von Kartellen bzw. Monopolen.</a:t>
            </a:r>
          </a:p>
          <a:p>
            <a:r>
              <a:rPr lang="de-DE"/>
              <a:t>(nicht immer unproblematisch bspw. Post, Bahn, etc.)</a:t>
            </a:r>
          </a:p>
          <a:p>
            <a:r>
              <a:rPr lang="de-DE"/>
              <a:t>Es gibt im maßgeblichen Teil zivilrechtliche Ansprüche der Unternehmer gegeneinander in Form von Unterlassungsansprüchen und oder Schadenersatzansprüchen.</a:t>
            </a:r>
          </a:p>
          <a:p>
            <a:endParaRPr lang="de-DE"/>
          </a:p>
          <a:p>
            <a:endParaRPr lang="de-DE"/>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33123"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685800" lvl="1" indent="-228600">
              <a:buFont typeface="Wingdings" pitchFamily="2" charset="2"/>
              <a:buNone/>
            </a:pPr>
            <a:r>
              <a:rPr lang="de-DE"/>
              <a:t>Der BGH übernimmt den in Art. 2 lit. a Richtlinie 2006/114/EG übernommenen Begriff </a:t>
            </a:r>
          </a:p>
          <a:p>
            <a:pPr marL="228600" indent="-228600"/>
            <a:endParaRPr lang="de-DE"/>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352A4A7-FCDA-4682-8B09-97690D30036B}" type="datetime1">
              <a:rPr lang="de-DE"/>
              <a:pPr/>
              <a:t>21.03.2012</a:t>
            </a:fld>
            <a:endParaRPr lang="de-DE"/>
          </a:p>
        </p:txBody>
      </p:sp>
      <p:sp>
        <p:nvSpPr>
          <p:cNvPr id="7" name="Rectangle 7"/>
          <p:cNvSpPr>
            <a:spLocks noGrp="1" noChangeArrowheads="1"/>
          </p:cNvSpPr>
          <p:nvPr>
            <p:ph type="sldNum" sz="quarter" idx="5"/>
          </p:nvPr>
        </p:nvSpPr>
        <p:spPr>
          <a:ln/>
        </p:spPr>
        <p:txBody>
          <a:bodyPr/>
          <a:lstStyle/>
          <a:p>
            <a:fld id="{560B2CEB-EA11-4FB8-A818-CE0A16C632B8}" type="slidenum">
              <a:rPr lang="de-DE"/>
              <a:pPr/>
              <a:t>32</a:t>
            </a:fld>
            <a:endParaRPr lang="de-DE"/>
          </a:p>
        </p:txBody>
      </p:sp>
      <p:sp>
        <p:nvSpPr>
          <p:cNvPr id="88066" name="Rectangle 1026"/>
          <p:cNvSpPr>
            <a:spLocks noGrp="1" noRot="1" noChangeAspect="1" noChangeArrowheads="1" noTextEdit="1"/>
          </p:cNvSpPr>
          <p:nvPr>
            <p:ph type="sldImg"/>
          </p:nvPr>
        </p:nvSpPr>
        <p:spPr>
          <a:ln/>
        </p:spPr>
      </p:sp>
      <p:sp>
        <p:nvSpPr>
          <p:cNvPr id="88067" name="Rectangle 1027"/>
          <p:cNvSpPr>
            <a:spLocks noGrp="1" noChangeArrowheads="1"/>
          </p:cNvSpPr>
          <p:nvPr>
            <p:ph type="body" idx="1"/>
          </p:nvPr>
        </p:nvSpPr>
        <p:spPr/>
        <p:txBody>
          <a:bodyPr/>
          <a:lstStyle/>
          <a:p>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r>
              <a:rPr lang="de-DE"/>
              <a:t>Verwaltungsrecht regelt - einfach gesagt - das Verhältnis von Staat zu Bürger.</a:t>
            </a:r>
          </a:p>
          <a:p>
            <a:r>
              <a:rPr lang="de-DE"/>
              <a:t>Die Behörde hat grundsätzlich die Möglichkeit Verwaltungsakte zu erlassen und damit unmittelbar in die Rechtspositionen des Bürgers einzugreifen. </a:t>
            </a:r>
          </a:p>
          <a:p>
            <a:r>
              <a:rPr lang="de-DE"/>
              <a:t>Ob die Behörde tätig wird, hängt im Wesentlichen von dem Aufbau der Norm ab (Stichwort: Ermessen)</a:t>
            </a:r>
          </a:p>
          <a:p>
            <a:r>
              <a:rPr lang="de-DE"/>
              <a:t>Der Wesentliche unterschied zum Zivilrecht liegt in der Frage der Durchsetzbarkeit des Verwaltungsakts. Während im Zivilrecht zunächst das Urteil erstritten werden muss, kann im Verwaltungsrecht die Behörde sich ihren „Titel“ zunächst selbst schaffen und diesen dann – ggf. sofort – vollstrecken. </a:t>
            </a:r>
          </a:p>
          <a:p>
            <a:endParaRPr lang="de-DE"/>
          </a:p>
          <a:p>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r>
              <a:rPr lang="de-DE"/>
              <a:t>Verwaltungsrecht regelt einfach gesagt das Verhältnis von Staat zu Bürger.</a:t>
            </a:r>
          </a:p>
          <a:p>
            <a:r>
              <a:rPr lang="de-DE"/>
              <a:t>Die Behörde hat grundsätzlich die Möglichkeit Verwaltungsakte zu erlassen und damit unmittelbar in die Rechtspositionen des Bürgers einzugreifen. </a:t>
            </a:r>
          </a:p>
          <a:p>
            <a:r>
              <a:rPr lang="de-DE"/>
              <a:t>Ob die Behörde tätig wird, hängt im Wesentlichen von dem Aufbau der Norm ab (Stichwort: Ermessen)</a:t>
            </a:r>
          </a:p>
          <a:p>
            <a:r>
              <a:rPr lang="de-DE"/>
              <a:t>Der Wesentliche unterschied zum Zivilrecht liegt in der Frage der Durchsetzbarkeit des Verwaltungsakts. Während im Zivilrecht zunächst das Urteil erstritten werden muss, kann im Verwaltungsrecht die Behörde sich ihren „Titel“ zunächst selbst schaffen und diesen dann – ggf. sofort – vollstrecken. </a:t>
            </a:r>
          </a:p>
          <a:p>
            <a:endParaRPr lang="de-DE"/>
          </a:p>
          <a:p>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r>
              <a:rPr lang="de-DE"/>
              <a:t>Verwaltungsrecht regelt einfach gesagt das Verhältnis von Staat zu Bürger.</a:t>
            </a:r>
          </a:p>
          <a:p>
            <a:r>
              <a:rPr lang="de-DE"/>
              <a:t>Die Behörde hat grundsätzlich die Möglichkeit Verwaltungsakte zu erlassen und damit unmittelbar in die Rechtspositionen des Bürgers einzugreifen. </a:t>
            </a:r>
          </a:p>
          <a:p>
            <a:r>
              <a:rPr lang="de-DE"/>
              <a:t>Ob die Behörde tätig wird, hängt im Wesentlichen von dem Aufbau der Norm ab (Stichwort: Ermessen)</a:t>
            </a:r>
          </a:p>
          <a:p>
            <a:r>
              <a:rPr lang="de-DE"/>
              <a:t>Der Wesentliche unterschied zum Zivilrecht liegt in der Frage der Durchsetzbarkeit des Verwaltungsakts. Während im Zivilrecht zunächst das Urteil erstritten werden muss, kann im Verwaltungsrecht die Behörde sich ihren „Titel“ zunächst selbst schaffen und diesen dann – ggf. sofort – vollstrecken. </a:t>
            </a:r>
          </a:p>
          <a:p>
            <a:endParaRPr lang="de-DE"/>
          </a:p>
          <a:p>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r>
              <a:rPr lang="de-DE"/>
              <a:t>Warum diese Reihenfolge?</a:t>
            </a:r>
          </a:p>
          <a:p>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pPr marL="304800" indent="-304800"/>
            <a:r>
              <a:rPr lang="de-DE" sz="1000"/>
              <a:t>Warum diese Reihenfolge?</a:t>
            </a:r>
          </a:p>
          <a:p>
            <a:pPr marL="304800" indent="-304800">
              <a:buFontTx/>
              <a:buAutoNum type="arabicPeriod"/>
            </a:pPr>
            <a:r>
              <a:rPr lang="de-DE" sz="1000"/>
              <a:t>Vertragliche Ansprüche setzen alle! einen wirksamen Vertrag z.zt. der Inanspruchnahme (§ 194) voraus. </a:t>
            </a:r>
          </a:p>
          <a:p>
            <a:pPr marL="762000" lvl="1" indent="-304800">
              <a:buFontTx/>
              <a:buAutoNum type="alphaUcPeriod"/>
            </a:pPr>
            <a:r>
              <a:rPr lang="de-DE" sz="1000"/>
              <a:t>Primäransprüche gerichtet auf Erfüllung i.S.d. § 362</a:t>
            </a:r>
          </a:p>
          <a:p>
            <a:pPr marL="762000" lvl="1" indent="-304800">
              <a:buFontTx/>
              <a:buAutoNum type="alphaUcPeriod"/>
            </a:pPr>
            <a:r>
              <a:rPr lang="de-DE" sz="1000"/>
              <a:t>Sekundäransprüche (LeistungsstörungsR</a:t>
            </a:r>
          </a:p>
          <a:p>
            <a:pPr marL="762000" lvl="1" indent="-304800">
              <a:buFontTx/>
              <a:buAutoNum type="alphaUcPeriod"/>
            </a:pPr>
            <a:r>
              <a:rPr lang="de-DE" sz="1000"/>
              <a:t>Tertiäransprüche (setzen i. Ggs. zu 2. kein Verschulden voraus. Sinn (Der Verfplichtete soll nicht besser stehen, als er stünde, wäre (nicht zu vertretender) Unmöglichkeit eine Inanspruchnahme nicht erfolgt</a:t>
            </a:r>
          </a:p>
          <a:p>
            <a:pPr marL="304800" indent="-304800">
              <a:buFontTx/>
              <a:buAutoNum type="arabicPeriod"/>
            </a:pPr>
            <a:r>
              <a:rPr lang="de-DE" sz="1000"/>
              <a:t>Quasivertragliche Ansprüche (cic, pfV, goa) setzen keine vertrag voraus</a:t>
            </a:r>
          </a:p>
          <a:p>
            <a:pPr marL="304800" indent="-304800">
              <a:buFontTx/>
              <a:buAutoNum type="arabicPeriod"/>
            </a:pPr>
            <a:r>
              <a:rPr lang="de-DE" sz="1000"/>
              <a:t>Dingl. Ansprüche Verwirklicht das dingl. Recht</a:t>
            </a:r>
          </a:p>
          <a:p>
            <a:pPr marL="762000" lvl="1" indent="-304800">
              <a:buFontTx/>
              <a:buAutoNum type="alphaUcPeriod"/>
            </a:pPr>
            <a:r>
              <a:rPr lang="de-DE" sz="1000"/>
              <a:t>Herausgabe, Unterlassen, Befriedigung, Berichtigung</a:t>
            </a:r>
          </a:p>
          <a:p>
            <a:pPr marL="762000" lvl="1" indent="-304800">
              <a:buFontTx/>
              <a:buAutoNum type="alphaUcPeriod"/>
            </a:pPr>
            <a:r>
              <a:rPr lang="de-DE" sz="1000"/>
              <a:t>SE, Nutzung, Verweigerung</a:t>
            </a:r>
          </a:p>
          <a:p>
            <a:pPr marL="762000" lvl="1" indent="-304800">
              <a:buFontTx/>
              <a:buAutoNum type="alphaUcPeriod"/>
            </a:pPr>
            <a:r>
              <a:rPr lang="de-DE" sz="1000"/>
              <a:t>Rechtsgrundverweisung des § 951</a:t>
            </a:r>
            <a:r>
              <a:rPr lang="de-DE" sz="1000">
                <a:sym typeface="Wingdings" pitchFamily="2" charset="2"/>
              </a:rPr>
              <a:t> § 812</a:t>
            </a:r>
          </a:p>
          <a:p>
            <a:pPr marL="304800" indent="-304800">
              <a:buFontTx/>
              <a:buAutoNum type="arabicPeriod"/>
            </a:pPr>
            <a:r>
              <a:rPr lang="de-DE" sz="1000"/>
              <a:t>Delikt</a:t>
            </a:r>
          </a:p>
          <a:p>
            <a:pPr marL="762000" lvl="1" indent="-304800">
              <a:buFontTx/>
              <a:buAutoNum type="alphaUcPeriod"/>
            </a:pPr>
            <a:r>
              <a:rPr lang="de-DE" sz="1000"/>
              <a:t>Gefährdung</a:t>
            </a:r>
          </a:p>
          <a:p>
            <a:pPr marL="762000" lvl="1" indent="-304800">
              <a:buFontTx/>
              <a:buAutoNum type="alphaUcPeriod"/>
            </a:pPr>
            <a:r>
              <a:rPr lang="de-DE" sz="1000"/>
              <a:t>Vermutetes aber widerlegbares Versch.</a:t>
            </a:r>
          </a:p>
          <a:p>
            <a:pPr marL="762000" lvl="1" indent="-304800">
              <a:buFontTx/>
              <a:buAutoNum type="alphaUcPeriod"/>
            </a:pPr>
            <a:r>
              <a:rPr lang="de-DE" sz="1000"/>
              <a:t>Haftung für nachgewiesenes Verschulden</a:t>
            </a:r>
          </a:p>
          <a:p>
            <a:pPr marL="304800" indent="-304800">
              <a:buFontTx/>
              <a:buAutoNum type="arabicPeriod"/>
            </a:pPr>
            <a:r>
              <a:rPr lang="de-DE" sz="1000"/>
              <a:t>Bereicherung</a:t>
            </a:r>
          </a:p>
          <a:p>
            <a:pPr marL="304800" indent="-304800"/>
            <a:r>
              <a:rPr lang="de-DE" sz="1000"/>
              <a:t>Vertrag muss als erstes geprüft werden, weil durch diesen alle AGL beeinflusst werden können.</a:t>
            </a:r>
          </a:p>
          <a:p>
            <a:pPr marL="304800" indent="-304800"/>
            <a:r>
              <a:rPr lang="de-DE" sz="1000"/>
              <a:t>GoA vor EBV, weil berechtigter Geschäftsführer Recht z. Besitz</a:t>
            </a:r>
          </a:p>
          <a:p>
            <a:pPr marL="304800" indent="-304800"/>
            <a:r>
              <a:rPr lang="de-DE" sz="1000"/>
              <a:t>EBV vor Delikt weil unrechtmäßiger Besitzer gemäß § 993 a.E. anders haftet als aus § 823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r>
              <a:rPr lang="de-DE"/>
              <a:t>Warum diese Reihenfolge?</a:t>
            </a:r>
          </a:p>
          <a:p>
            <a:r>
              <a:rPr lang="de-DE"/>
              <a:t>Das System der Einwendungen !!! </a:t>
            </a:r>
          </a:p>
          <a:p>
            <a:r>
              <a:rPr lang="de-DE"/>
              <a:t>Einwendung ist die Verteidigung des Schuldners</a:t>
            </a:r>
          </a:p>
          <a:p>
            <a:r>
              <a:rPr lang="de-DE"/>
              <a:t>Der Anspruch entsteht nicht, wenn rechtshindernde Einrede (§ 104, 105 BGB, 119  etc. </a:t>
            </a:r>
          </a:p>
          <a:p>
            <a:r>
              <a:rPr lang="de-DE"/>
              <a:t>Rechtsvernichtende Einwendung</a:t>
            </a:r>
          </a:p>
          <a:p>
            <a:r>
              <a:rPr lang="de-DE"/>
              <a:t>Der Anspruch ist zwar entstanden aber untergegangen, </a:t>
            </a:r>
          </a:p>
          <a:p>
            <a:r>
              <a:rPr lang="de-DE"/>
              <a:t>Durchsetzbarkeit betr. Einrede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06F65536-44B7-453E-95EC-35A183F8D42C}" type="datetime1">
              <a:rPr lang="de-DE" smtClean="0"/>
              <a:pPr/>
              <a:t>21.03.2012</a:t>
            </a:fld>
            <a:endParaRPr lang="de-DE"/>
          </a:p>
        </p:txBody>
      </p:sp>
      <p:sp>
        <p:nvSpPr>
          <p:cNvPr id="17" name="Footer Placeholder 16"/>
          <p:cNvSpPr>
            <a:spLocks noGrp="1"/>
          </p:cNvSpPr>
          <p:nvPr>
            <p:ph type="ftr" sz="quarter" idx="11"/>
          </p:nvPr>
        </p:nvSpPr>
        <p:spPr/>
        <p:txBody>
          <a:bodyPr/>
          <a:lstStyle>
            <a:extLst/>
          </a:lstStyle>
          <a:p>
            <a:r>
              <a:rPr lang="de-DE" smtClean="0"/>
              <a:t>© RA Michael Hoffmann</a:t>
            </a:r>
            <a:endParaRPr lang="de-DE"/>
          </a:p>
        </p:txBody>
      </p:sp>
      <p:sp>
        <p:nvSpPr>
          <p:cNvPr id="29" name="Slide Number Placeholder 28"/>
          <p:cNvSpPr>
            <a:spLocks noGrp="1"/>
          </p:cNvSpPr>
          <p:nvPr>
            <p:ph type="sldNum" sz="quarter" idx="12"/>
          </p:nvPr>
        </p:nvSpPr>
        <p:spPr/>
        <p:txBody>
          <a:bodyPr/>
          <a:lstStyle>
            <a:extLst/>
          </a:lstStyle>
          <a:p>
            <a:fld id="{91608220-AFE7-45A2-A7BB-9AD1E48B03ED}" type="slidenum">
              <a:rPr lang="de-DE" smtClean="0"/>
              <a:pPr/>
              <a:t>‹Nr.›</a:t>
            </a:fld>
            <a:endParaRPr lang="de-DE"/>
          </a:p>
        </p:txBody>
      </p:sp>
      <p:sp>
        <p:nvSpPr>
          <p:cNvPr id="8" name="Title 7"/>
          <p:cNvSpPr>
            <a:spLocks noGrp="1"/>
          </p:cNvSpPr>
          <p:nvPr>
            <p:ph type="ctrTitle"/>
          </p:nvPr>
        </p:nvSpPr>
        <p:spPr>
          <a:xfrm>
            <a:off x="857224" y="4000504"/>
            <a:ext cx="7772400" cy="903534"/>
          </a:xfrm>
        </p:spPr>
        <p:txBody>
          <a:bodyPr>
            <a:scene3d>
              <a:camera prst="orthographicFront"/>
              <a:lightRig rig="threePt" dir="t"/>
            </a:scene3d>
            <a:sp3d extrusionH="57150">
              <a:bevelT w="82550" h="38100" prst="coolSlant"/>
            </a:sp3d>
          </a:bodyPr>
          <a:lstStyle>
            <a:lvl1pPr marR="9144" algn="l">
              <a:defRPr sz="3600" b="1" cap="none" spc="0" baseline="0">
                <a:ln/>
                <a:solidFill>
                  <a:schemeClr val="tx2">
                    <a:lumMod val="75000"/>
                  </a:schemeClr>
                </a:solidFill>
                <a:effectLst/>
              </a:defRPr>
            </a:lvl1pPr>
            <a:extLst/>
          </a:lstStyle>
          <a:p>
            <a:r>
              <a:rPr lang="de-DE" altLang="ja-JP" dirty="0" smtClean="0"/>
              <a:t>Titelmasterformat durch Klicken bearbeiten</a:t>
            </a:r>
            <a:endParaRPr lang="en-US" dirty="0"/>
          </a:p>
        </p:txBody>
      </p:sp>
      <p:sp>
        <p:nvSpPr>
          <p:cNvPr id="9" name="Subtitle 8"/>
          <p:cNvSpPr>
            <a:spLocks noGrp="1"/>
          </p:cNvSpPr>
          <p:nvPr>
            <p:ph type="subTitle" idx="1"/>
          </p:nvPr>
        </p:nvSpPr>
        <p:spPr>
          <a:xfrm>
            <a:off x="857224" y="5143512"/>
            <a:ext cx="7772400" cy="651504"/>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de-DE" altLang="ja-JP" smtClean="0"/>
              <a:t>Formatvorlage des Untertitelmasters durch Klicken bearbeiten</a:t>
            </a:r>
            <a:endParaRPr lang="en-US" dirty="0"/>
          </a:p>
        </p:txBody>
      </p:sp>
      <p:sp>
        <p:nvSpPr>
          <p:cNvPr id="16" name="Rectangle 15"/>
          <p:cNvSpPr/>
          <p:nvPr/>
        </p:nvSpPr>
        <p:spPr>
          <a:xfrm>
            <a:off x="8429652"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Rectangle 17"/>
          <p:cNvSpPr/>
          <p:nvPr/>
        </p:nvSpPr>
        <p:spPr>
          <a:xfrm>
            <a:off x="7286644"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Rectangle 18"/>
          <p:cNvSpPr/>
          <p:nvPr/>
        </p:nvSpPr>
        <p:spPr>
          <a:xfrm>
            <a:off x="7286644"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Rectangle 19"/>
          <p:cNvSpPr/>
          <p:nvPr/>
        </p:nvSpPr>
        <p:spPr>
          <a:xfrm>
            <a:off x="7572396"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Rectangle 20"/>
          <p:cNvSpPr/>
          <p:nvPr/>
        </p:nvSpPr>
        <p:spPr>
          <a:xfrm>
            <a:off x="7572396"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Rectangle 21"/>
          <p:cNvSpPr/>
          <p:nvPr/>
        </p:nvSpPr>
        <p:spPr>
          <a:xfrm>
            <a:off x="7858148"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Rectangle 22"/>
          <p:cNvSpPr/>
          <p:nvPr/>
        </p:nvSpPr>
        <p:spPr>
          <a:xfrm>
            <a:off x="7858148"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Rectangle 23"/>
          <p:cNvSpPr/>
          <p:nvPr/>
        </p:nvSpPr>
        <p:spPr>
          <a:xfrm>
            <a:off x="8429652"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Rectangle 24"/>
          <p:cNvSpPr/>
          <p:nvPr/>
        </p:nvSpPr>
        <p:spPr>
          <a:xfrm>
            <a:off x="8143900" y="3357562"/>
            <a:ext cx="214314" cy="214314"/>
          </a:xfrm>
          <a:prstGeom prst="rect">
            <a:avLst/>
          </a:prstGeom>
          <a:solidFill>
            <a:schemeClr val="bg2">
              <a:lumMod val="60000"/>
              <a:lumOff val="40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Rectangle 25"/>
          <p:cNvSpPr/>
          <p:nvPr/>
        </p:nvSpPr>
        <p:spPr>
          <a:xfrm>
            <a:off x="8143900" y="2786058"/>
            <a:ext cx="214314" cy="21431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Rectangle 26"/>
          <p:cNvSpPr/>
          <p:nvPr/>
        </p:nvSpPr>
        <p:spPr>
          <a:xfrm>
            <a:off x="7572396"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Rectangle 29"/>
          <p:cNvSpPr/>
          <p:nvPr/>
        </p:nvSpPr>
        <p:spPr>
          <a:xfrm>
            <a:off x="7858148"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Rectangle 30"/>
          <p:cNvSpPr/>
          <p:nvPr/>
        </p:nvSpPr>
        <p:spPr>
          <a:xfrm>
            <a:off x="8429652"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Rectangle 32"/>
          <p:cNvSpPr/>
          <p:nvPr/>
        </p:nvSpPr>
        <p:spPr>
          <a:xfrm>
            <a:off x="8143900"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Rectangle 36"/>
          <p:cNvSpPr/>
          <p:nvPr/>
        </p:nvSpPr>
        <p:spPr>
          <a:xfrm>
            <a:off x="7286644" y="3071810"/>
            <a:ext cx="214314" cy="214314"/>
          </a:xfrm>
          <a:prstGeom prst="rect">
            <a:avLst/>
          </a:prstGeom>
          <a:solidFill>
            <a:schemeClr val="bg2">
              <a:lumMod val="75000"/>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de-DE" altLang="ja-JP"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extLst/>
          </a:lstStyle>
          <a:p>
            <a:pPr lvl="0"/>
            <a:r>
              <a:rPr lang="de-DE" altLang="ja-JP" smtClean="0"/>
              <a:t>Textmasterformate durch Klicken bearbeiten</a:t>
            </a:r>
          </a:p>
          <a:p>
            <a:pPr lvl="1"/>
            <a:r>
              <a:rPr lang="de-DE" altLang="ja-JP" smtClean="0"/>
              <a:t>Zweite Ebene</a:t>
            </a:r>
          </a:p>
          <a:p>
            <a:pPr lvl="2"/>
            <a:r>
              <a:rPr lang="de-DE" altLang="ja-JP" smtClean="0"/>
              <a:t>Dritte Ebene</a:t>
            </a:r>
          </a:p>
          <a:p>
            <a:pPr lvl="3"/>
            <a:r>
              <a:rPr lang="de-DE" altLang="ja-JP" smtClean="0"/>
              <a:t>Vierte Ebene</a:t>
            </a:r>
          </a:p>
          <a:p>
            <a:pPr lvl="4"/>
            <a:r>
              <a:rPr lang="de-DE" altLang="ja-JP" smtClean="0"/>
              <a:t>Fünfte Ebene</a:t>
            </a:r>
            <a:endParaRPr lang="en-US"/>
          </a:p>
        </p:txBody>
      </p:sp>
      <p:sp>
        <p:nvSpPr>
          <p:cNvPr id="4" name="Date Placeholder 3"/>
          <p:cNvSpPr>
            <a:spLocks noGrp="1"/>
          </p:cNvSpPr>
          <p:nvPr>
            <p:ph type="dt" sz="half" idx="10"/>
          </p:nvPr>
        </p:nvSpPr>
        <p:spPr/>
        <p:txBody>
          <a:bodyPr/>
          <a:lstStyle>
            <a:extLst/>
          </a:lstStyle>
          <a:p>
            <a:fld id="{82FAD5C6-35AA-4D9C-AB6B-0F49A7688825}" type="datetime1">
              <a:rPr lang="de-DE" smtClean="0"/>
              <a:pPr/>
              <a:t>21.03.2012</a:t>
            </a:fld>
            <a:endParaRPr lang="de-DE"/>
          </a:p>
        </p:txBody>
      </p:sp>
      <p:sp>
        <p:nvSpPr>
          <p:cNvPr id="5" name="Footer Placeholder 4"/>
          <p:cNvSpPr>
            <a:spLocks noGrp="1"/>
          </p:cNvSpPr>
          <p:nvPr>
            <p:ph type="ftr" sz="quarter" idx="11"/>
          </p:nvPr>
        </p:nvSpPr>
        <p:spPr/>
        <p:txBody>
          <a:bodyPr/>
          <a:lstStyle>
            <a:extLst/>
          </a:lstStyle>
          <a:p>
            <a:r>
              <a:rPr lang="de-DE" smtClean="0"/>
              <a:t>© RA Michael Hoffmann</a:t>
            </a:r>
            <a:endParaRPr lang="de-DE"/>
          </a:p>
        </p:txBody>
      </p:sp>
      <p:sp>
        <p:nvSpPr>
          <p:cNvPr id="6" name="Slide Number Placeholder 5"/>
          <p:cNvSpPr>
            <a:spLocks noGrp="1"/>
          </p:cNvSpPr>
          <p:nvPr>
            <p:ph type="sldNum" sz="quarter" idx="12"/>
          </p:nvPr>
        </p:nvSpPr>
        <p:spPr/>
        <p:txBody>
          <a:bodyPr/>
          <a:lstStyle>
            <a:extLst/>
          </a:lstStyle>
          <a:p>
            <a:fld id="{7D30423B-7CCA-4A98-BB48-699B0A9EC4E7}"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de-DE" altLang="ja-JP" smtClean="0"/>
              <a:t>Titelmasterformat durch Klicken bearbeiten</a:t>
            </a:r>
            <a:endParaRPr lang="en-US" dirty="0"/>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de-DE" altLang="ja-JP" smtClean="0"/>
              <a:t>Textmasterformate durch Klicken bearbeiten</a:t>
            </a:r>
          </a:p>
          <a:p>
            <a:pPr lvl="1"/>
            <a:r>
              <a:rPr lang="de-DE" altLang="ja-JP" smtClean="0"/>
              <a:t>Zweite Ebene</a:t>
            </a:r>
          </a:p>
          <a:p>
            <a:pPr lvl="2"/>
            <a:r>
              <a:rPr lang="de-DE" altLang="ja-JP" smtClean="0"/>
              <a:t>Dritte Ebene</a:t>
            </a:r>
          </a:p>
          <a:p>
            <a:pPr lvl="3"/>
            <a:r>
              <a:rPr lang="de-DE" altLang="ja-JP" smtClean="0"/>
              <a:t>Vierte Ebene</a:t>
            </a:r>
          </a:p>
          <a:p>
            <a:pPr lvl="4"/>
            <a:r>
              <a:rPr lang="de-DE" altLang="ja-JP" smtClean="0"/>
              <a:t>Fünfte Ebene</a:t>
            </a:r>
            <a:endParaRPr lang="en-US"/>
          </a:p>
        </p:txBody>
      </p:sp>
      <p:sp>
        <p:nvSpPr>
          <p:cNvPr id="4" name="Date Placeholder 3"/>
          <p:cNvSpPr>
            <a:spLocks noGrp="1"/>
          </p:cNvSpPr>
          <p:nvPr>
            <p:ph type="dt" sz="half" idx="10"/>
          </p:nvPr>
        </p:nvSpPr>
        <p:spPr/>
        <p:txBody>
          <a:bodyPr/>
          <a:lstStyle>
            <a:extLst/>
          </a:lstStyle>
          <a:p>
            <a:fld id="{CC27D37B-E075-4C85-B62E-6567296BD973}" type="datetime1">
              <a:rPr lang="de-DE" smtClean="0"/>
              <a:pPr/>
              <a:t>21.03.2012</a:t>
            </a:fld>
            <a:endParaRPr lang="de-DE"/>
          </a:p>
        </p:txBody>
      </p:sp>
      <p:sp>
        <p:nvSpPr>
          <p:cNvPr id="5" name="Footer Placeholder 4"/>
          <p:cNvSpPr>
            <a:spLocks noGrp="1"/>
          </p:cNvSpPr>
          <p:nvPr>
            <p:ph type="ftr" sz="quarter" idx="11"/>
          </p:nvPr>
        </p:nvSpPr>
        <p:spPr/>
        <p:txBody>
          <a:bodyPr/>
          <a:lstStyle>
            <a:extLst/>
          </a:lstStyle>
          <a:p>
            <a:r>
              <a:rPr lang="de-DE" smtClean="0"/>
              <a:t>© RA Michael Hoffmann</a:t>
            </a:r>
            <a:endParaRPr lang="de-DE"/>
          </a:p>
        </p:txBody>
      </p:sp>
      <p:sp>
        <p:nvSpPr>
          <p:cNvPr id="6" name="Slide Number Placeholder 5"/>
          <p:cNvSpPr>
            <a:spLocks noGrp="1"/>
          </p:cNvSpPr>
          <p:nvPr>
            <p:ph type="sldNum" sz="quarter" idx="12"/>
          </p:nvPr>
        </p:nvSpPr>
        <p:spPr/>
        <p:txBody>
          <a:bodyPr/>
          <a:lstStyle>
            <a:extLst/>
          </a:lstStyle>
          <a:p>
            <a:fld id="{B68328B3-93F6-4A51-901F-A4083EB95000}"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928662" y="214290"/>
            <a:ext cx="7772400" cy="914400"/>
          </a:xfrm>
        </p:spPr>
        <p:txBody>
          <a:bodyPr/>
          <a:lstStyle>
            <a:lvl1pPr algn="ctr">
              <a:defRPr sz="3600" baseline="0"/>
            </a:lvl1pPr>
            <a:extLst/>
          </a:lstStyle>
          <a:p>
            <a:r>
              <a:rPr lang="de-DE" altLang="ja-JP" dirty="0" smtClean="0"/>
              <a:t>Titelmasterformat durch Klicken bearbeiten</a:t>
            </a:r>
            <a:endParaRPr lang="en-US" dirty="0"/>
          </a:p>
        </p:txBody>
      </p:sp>
      <p:sp>
        <p:nvSpPr>
          <p:cNvPr id="3" name="Content Placeholder 2"/>
          <p:cNvSpPr>
            <a:spLocks noGrp="1"/>
          </p:cNvSpPr>
          <p:nvPr>
            <p:ph idx="1"/>
          </p:nvPr>
        </p:nvSpPr>
        <p:spPr>
          <a:xfrm>
            <a:off x="914400" y="1214422"/>
            <a:ext cx="7772400" cy="5141138"/>
          </a:xfrm>
        </p:spPr>
        <p:txBody>
          <a:bodyPr/>
          <a:lstStyle>
            <a:lvl1pPr marL="457200" indent="-457200">
              <a:buAutoNum type="alphaUcPeriod"/>
              <a:defRPr/>
            </a:lvl1pPr>
            <a:lvl2pPr marL="914400" indent="-457200">
              <a:buFont typeface="+mj-lt"/>
              <a:buAutoNum type="romanUcPeriod"/>
              <a:defRPr/>
            </a:lvl2pPr>
            <a:lvl3pPr marL="1371600" indent="-457200">
              <a:buSzPct val="100000"/>
              <a:buFont typeface="+mj-lt"/>
              <a:buAutoNum type="arabicParenR"/>
              <a:defRPr/>
            </a:lvl3pPr>
            <a:lvl4pPr marL="1828800" indent="-457200">
              <a:buFont typeface="+mj-lt"/>
              <a:buAutoNum type="alphaLcParenR"/>
              <a:defRPr/>
            </a:lvl4pPr>
            <a:lvl5pPr marL="2286000" indent="-457200">
              <a:buSzPct val="100000"/>
              <a:buFont typeface="+mj-lt"/>
              <a:buAutoNum type="alphaLcParenR" startAt="27"/>
              <a:defRPr/>
            </a:lvl5pPr>
            <a:extLst/>
          </a:lstStyle>
          <a:p>
            <a:pPr lvl="0"/>
            <a:r>
              <a:rPr lang="de-DE" altLang="ja-JP" dirty="0" smtClean="0"/>
              <a:t>Textmasterformate durch Klicken bearbeiten</a:t>
            </a:r>
          </a:p>
          <a:p>
            <a:pPr lvl="1"/>
            <a:r>
              <a:rPr lang="de-DE" altLang="ja-JP" dirty="0" smtClean="0"/>
              <a:t>Zweite Ebene</a:t>
            </a:r>
          </a:p>
          <a:p>
            <a:pPr lvl="2"/>
            <a:r>
              <a:rPr lang="de-DE" altLang="ja-JP" dirty="0" smtClean="0"/>
              <a:t>Dritte Ebene</a:t>
            </a:r>
          </a:p>
          <a:p>
            <a:pPr lvl="3"/>
            <a:r>
              <a:rPr lang="de-DE" altLang="ja-JP" dirty="0" smtClean="0"/>
              <a:t>Vierte Ebene</a:t>
            </a:r>
          </a:p>
          <a:p>
            <a:pPr lvl="4"/>
            <a:r>
              <a:rPr lang="de-DE" altLang="ja-JP" dirty="0" smtClean="0"/>
              <a:t>Fünfte Ebene </a:t>
            </a:r>
            <a:endParaRPr lang="en-US" dirty="0"/>
          </a:p>
        </p:txBody>
      </p:sp>
      <p:sp>
        <p:nvSpPr>
          <p:cNvPr id="4" name="Date Placeholder 3"/>
          <p:cNvSpPr>
            <a:spLocks noGrp="1"/>
          </p:cNvSpPr>
          <p:nvPr>
            <p:ph type="dt" sz="half" idx="10"/>
          </p:nvPr>
        </p:nvSpPr>
        <p:spPr/>
        <p:txBody>
          <a:bodyPr/>
          <a:lstStyle>
            <a:extLst/>
          </a:lstStyle>
          <a:p>
            <a:fld id="{A3187D1C-FE59-49AE-BC0E-C72C7216CB39}" type="datetime1">
              <a:rPr lang="de-DE" smtClean="0"/>
              <a:pPr/>
              <a:t>21.03.2012</a:t>
            </a:fld>
            <a:endParaRPr lang="de-DE"/>
          </a:p>
        </p:txBody>
      </p:sp>
      <p:sp>
        <p:nvSpPr>
          <p:cNvPr id="5" name="Footer Placeholder 4"/>
          <p:cNvSpPr>
            <a:spLocks noGrp="1"/>
          </p:cNvSpPr>
          <p:nvPr>
            <p:ph type="ftr" sz="quarter" idx="11"/>
          </p:nvPr>
        </p:nvSpPr>
        <p:spPr/>
        <p:txBody>
          <a:bodyPr/>
          <a:lstStyle>
            <a:extLst/>
          </a:lstStyle>
          <a:p>
            <a:r>
              <a:rPr lang="de-DE" smtClean="0"/>
              <a:t>© RA Michael Hoffmann</a:t>
            </a:r>
            <a:endParaRPr lang="de-DE"/>
          </a:p>
        </p:txBody>
      </p:sp>
      <p:sp>
        <p:nvSpPr>
          <p:cNvPr id="6" name="Slide Number Placeholder 5"/>
          <p:cNvSpPr>
            <a:spLocks noGrp="1"/>
          </p:cNvSpPr>
          <p:nvPr>
            <p:ph type="sldNum" sz="quarter" idx="12"/>
          </p:nvPr>
        </p:nvSpPr>
        <p:spPr/>
        <p:txBody>
          <a:bodyPr/>
          <a:lstStyle>
            <a:extLst/>
          </a:lstStyle>
          <a:p>
            <a:fld id="{14C6013E-CC95-4C4B-BFC4-328834149F3C}"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06902" y="4214818"/>
            <a:ext cx="5718048" cy="977486"/>
          </a:xfrm>
        </p:spPr>
        <p:txBody>
          <a:bodyPr lIns="82296" tIns="45720" bIns="0" anchor="t"/>
          <a:lstStyle>
            <a:lvl1pPr marL="374904">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de-DE" altLang="ja-JP" smtClean="0"/>
              <a:t>Textmasterformate durch Klicken bearbeiten</a:t>
            </a:r>
          </a:p>
        </p:txBody>
      </p:sp>
      <p:sp>
        <p:nvSpPr>
          <p:cNvPr id="4" name="Date Placeholder 3"/>
          <p:cNvSpPr>
            <a:spLocks noGrp="1"/>
          </p:cNvSpPr>
          <p:nvPr>
            <p:ph type="dt" sz="half" idx="10"/>
          </p:nvPr>
        </p:nvSpPr>
        <p:spPr/>
        <p:txBody>
          <a:bodyPr/>
          <a:lstStyle>
            <a:extLst/>
          </a:lstStyle>
          <a:p>
            <a:fld id="{AA1B505B-92BB-41FD-AB2A-4DCE914F32BA}" type="datetime1">
              <a:rPr lang="de-DE" smtClean="0"/>
              <a:pPr/>
              <a:t>21.03.2012</a:t>
            </a:fld>
            <a:endParaRPr lang="de-DE"/>
          </a:p>
        </p:txBody>
      </p:sp>
      <p:sp>
        <p:nvSpPr>
          <p:cNvPr id="5" name="Footer Placeholder 4"/>
          <p:cNvSpPr>
            <a:spLocks noGrp="1"/>
          </p:cNvSpPr>
          <p:nvPr>
            <p:ph type="ftr" sz="quarter" idx="11"/>
          </p:nvPr>
        </p:nvSpPr>
        <p:spPr/>
        <p:txBody>
          <a:bodyPr/>
          <a:lstStyle>
            <a:extLst/>
          </a:lstStyle>
          <a:p>
            <a:r>
              <a:rPr lang="de-DE" smtClean="0"/>
              <a:t>© RA Michael Hoffmann</a:t>
            </a:r>
            <a:endParaRPr lang="de-DE"/>
          </a:p>
        </p:txBody>
      </p:sp>
      <p:sp>
        <p:nvSpPr>
          <p:cNvPr id="6" name="Slide Number Placeholder 5"/>
          <p:cNvSpPr>
            <a:spLocks noGrp="1"/>
          </p:cNvSpPr>
          <p:nvPr>
            <p:ph type="sldNum" sz="quarter" idx="12"/>
          </p:nvPr>
        </p:nvSpPr>
        <p:spPr/>
        <p:txBody>
          <a:bodyPr/>
          <a:lstStyle>
            <a:extLst/>
          </a:lstStyle>
          <a:p>
            <a:fld id="{56BA86C6-3A95-4899-9ABD-E9E909E61450}" type="slidenum">
              <a:rPr lang="de-DE" smtClean="0"/>
              <a:pPr/>
              <a:t>‹Nr.›</a:t>
            </a:fld>
            <a:endParaRPr lang="de-DE"/>
          </a:p>
        </p:txBody>
      </p:sp>
      <p:sp>
        <p:nvSpPr>
          <p:cNvPr id="2" name="Title 1"/>
          <p:cNvSpPr>
            <a:spLocks noGrp="1"/>
          </p:cNvSpPr>
          <p:nvPr>
            <p:ph type="title"/>
          </p:nvPr>
        </p:nvSpPr>
        <p:spPr>
          <a:xfrm>
            <a:off x="706902" y="5366404"/>
            <a:ext cx="8156448" cy="777240"/>
          </a:xfrm>
        </p:spPr>
        <p:txBody>
          <a:bodyPr tIns="64008">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lvl1pPr algn="l">
              <a:buNone/>
              <a:defRPr sz="3800" b="1" cap="none" spc="0" baseline="0">
                <a:ln/>
                <a:solidFill>
                  <a:schemeClr val="tx2">
                    <a:lumMod val="75000"/>
                  </a:schemeClr>
                </a:solidFill>
                <a:effectLst/>
              </a:defRPr>
            </a:lvl1pPr>
            <a:extLst/>
          </a:lstStyle>
          <a:p>
            <a:r>
              <a:rPr lang="de-DE" altLang="ja-JP" smtClean="0"/>
              <a:t>Titelmasterformat durch Klicken bearbeiten</a:t>
            </a:r>
            <a:endParaRPr lang="en-US" dirty="0"/>
          </a:p>
        </p:txBody>
      </p:sp>
      <p:cxnSp>
        <p:nvCxnSpPr>
          <p:cNvPr id="29" name="Straight Connector 28"/>
          <p:cNvCxnSpPr/>
          <p:nvPr/>
        </p:nvCxnSpPr>
        <p:spPr>
          <a:xfrm>
            <a:off x="714348" y="5277543"/>
            <a:ext cx="7500990" cy="158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de-DE" altLang="ja-JP" smtClean="0"/>
              <a:t>Titelmasterformat durch Klicken bearbeiten</a:t>
            </a:r>
            <a:endParaRPr lang="en-US" dirty="0"/>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de-DE" altLang="ja-JP" smtClean="0"/>
              <a:t>Textmasterformate durch Klicken bearbeiten</a:t>
            </a:r>
          </a:p>
          <a:p>
            <a:pPr lvl="1"/>
            <a:r>
              <a:rPr lang="de-DE" altLang="ja-JP" smtClean="0"/>
              <a:t>Zweite Ebene</a:t>
            </a:r>
          </a:p>
          <a:p>
            <a:pPr lvl="2"/>
            <a:r>
              <a:rPr lang="de-DE" altLang="ja-JP" smtClean="0"/>
              <a:t>Dritte Ebene</a:t>
            </a:r>
          </a:p>
          <a:p>
            <a:pPr lvl="3"/>
            <a:r>
              <a:rPr lang="de-DE" altLang="ja-JP" smtClean="0"/>
              <a:t>Vierte Ebene</a:t>
            </a:r>
          </a:p>
          <a:p>
            <a:pPr lvl="4"/>
            <a:r>
              <a:rPr lang="de-DE" altLang="ja-JP" smtClean="0"/>
              <a:t>Fünfte Ebene</a:t>
            </a:r>
            <a:endParaRPr lang="en-US" dirty="0"/>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de-DE" altLang="ja-JP" smtClean="0"/>
              <a:t>Textmasterformate durch Klicken bearbeiten</a:t>
            </a:r>
          </a:p>
          <a:p>
            <a:pPr lvl="1"/>
            <a:r>
              <a:rPr lang="de-DE" altLang="ja-JP" smtClean="0"/>
              <a:t>Zweite Ebene</a:t>
            </a:r>
          </a:p>
          <a:p>
            <a:pPr lvl="2"/>
            <a:r>
              <a:rPr lang="de-DE" altLang="ja-JP" smtClean="0"/>
              <a:t>Dritte Ebene</a:t>
            </a:r>
          </a:p>
          <a:p>
            <a:pPr lvl="3"/>
            <a:r>
              <a:rPr lang="de-DE" altLang="ja-JP" smtClean="0"/>
              <a:t>Vierte Ebene</a:t>
            </a:r>
          </a:p>
          <a:p>
            <a:pPr lvl="4"/>
            <a:r>
              <a:rPr lang="de-DE" altLang="ja-JP" smtClean="0"/>
              <a:t>Fünfte Ebene</a:t>
            </a:r>
            <a:endParaRPr lang="en-US"/>
          </a:p>
        </p:txBody>
      </p:sp>
      <p:sp>
        <p:nvSpPr>
          <p:cNvPr id="5" name="Date Placeholder 4"/>
          <p:cNvSpPr>
            <a:spLocks noGrp="1"/>
          </p:cNvSpPr>
          <p:nvPr>
            <p:ph type="dt" sz="half" idx="10"/>
          </p:nvPr>
        </p:nvSpPr>
        <p:spPr/>
        <p:txBody>
          <a:bodyPr/>
          <a:lstStyle>
            <a:extLst/>
          </a:lstStyle>
          <a:p>
            <a:fld id="{CC6AF0E8-F2D4-4D67-AA78-CEE349F91887}" type="datetime1">
              <a:rPr lang="de-DE" smtClean="0"/>
              <a:pPr/>
              <a:t>21.03.2012</a:t>
            </a:fld>
            <a:endParaRPr lang="de-DE"/>
          </a:p>
        </p:txBody>
      </p:sp>
      <p:sp>
        <p:nvSpPr>
          <p:cNvPr id="6" name="Footer Placeholder 5"/>
          <p:cNvSpPr>
            <a:spLocks noGrp="1"/>
          </p:cNvSpPr>
          <p:nvPr>
            <p:ph type="ftr" sz="quarter" idx="11"/>
          </p:nvPr>
        </p:nvSpPr>
        <p:spPr/>
        <p:txBody>
          <a:bodyPr/>
          <a:lstStyle>
            <a:extLst/>
          </a:lstStyle>
          <a:p>
            <a:r>
              <a:rPr lang="de-DE" smtClean="0"/>
              <a:t>© RA Michael Hoffmann</a:t>
            </a:r>
            <a:endParaRPr lang="de-DE"/>
          </a:p>
        </p:txBody>
      </p:sp>
      <p:sp>
        <p:nvSpPr>
          <p:cNvPr id="7" name="Slide Number Placeholder 6"/>
          <p:cNvSpPr>
            <a:spLocks noGrp="1"/>
          </p:cNvSpPr>
          <p:nvPr>
            <p:ph type="sldNum" sz="quarter" idx="12"/>
          </p:nvPr>
        </p:nvSpPr>
        <p:spPr/>
        <p:txBody>
          <a:bodyPr/>
          <a:lstStyle>
            <a:extLst/>
          </a:lstStyle>
          <a:p>
            <a:fld id="{660E50E1-F32D-4227-93A8-7B34F8F25266}"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504824" y="512064"/>
            <a:ext cx="7772400" cy="914400"/>
          </a:xfrm>
        </p:spPr>
        <p:txBody>
          <a:bodyPr anchor="t"/>
          <a:lstStyle>
            <a:lvl1pPr>
              <a:defRPr sz="4000"/>
            </a:lvl1pPr>
            <a:extLst/>
          </a:lstStyle>
          <a:p>
            <a:r>
              <a:rPr lang="de-DE" altLang="ja-JP" smtClean="0"/>
              <a:t>Titelmasterformat durch Klicken bearbeiten</a:t>
            </a:r>
            <a:endParaRPr lang="en-US" dirty="0"/>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de-DE" altLang="ja-JP" smtClean="0"/>
              <a:t>Textmasterformate durch Klicken bearbeiten</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de-DE" altLang="ja-JP" smtClean="0"/>
              <a:t>Textmasterformate durch Klicken bearbeiten</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de-DE" altLang="ja-JP" smtClean="0"/>
              <a:t>Textmasterformate durch Klicken bearbeiten</a:t>
            </a:r>
          </a:p>
          <a:p>
            <a:pPr lvl="1"/>
            <a:r>
              <a:rPr lang="de-DE" altLang="ja-JP" smtClean="0"/>
              <a:t>Zweite Ebene</a:t>
            </a:r>
          </a:p>
          <a:p>
            <a:pPr lvl="2"/>
            <a:r>
              <a:rPr lang="de-DE" altLang="ja-JP" smtClean="0"/>
              <a:t>Dritte Ebene</a:t>
            </a:r>
          </a:p>
          <a:p>
            <a:pPr lvl="3"/>
            <a:r>
              <a:rPr lang="de-DE" altLang="ja-JP" smtClean="0"/>
              <a:t>Vierte Ebene</a:t>
            </a:r>
          </a:p>
          <a:p>
            <a:pPr lvl="4"/>
            <a:r>
              <a:rPr lang="de-DE" altLang="ja-JP" smtClean="0"/>
              <a:t>Fünfte Ebene</a:t>
            </a:r>
            <a:endParaRPr lang="en-US" dirty="0"/>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de-DE" altLang="ja-JP" smtClean="0"/>
              <a:t>Textmasterformate durch Klicken bearbeiten</a:t>
            </a:r>
          </a:p>
          <a:p>
            <a:pPr lvl="1"/>
            <a:r>
              <a:rPr lang="de-DE" altLang="ja-JP" smtClean="0"/>
              <a:t>Zweite Ebene</a:t>
            </a:r>
          </a:p>
          <a:p>
            <a:pPr lvl="2"/>
            <a:r>
              <a:rPr lang="de-DE" altLang="ja-JP" smtClean="0"/>
              <a:t>Dritte Ebene</a:t>
            </a:r>
          </a:p>
          <a:p>
            <a:pPr lvl="3"/>
            <a:r>
              <a:rPr lang="de-DE" altLang="ja-JP" smtClean="0"/>
              <a:t>Vierte Ebene</a:t>
            </a:r>
          </a:p>
          <a:p>
            <a:pPr lvl="4"/>
            <a:r>
              <a:rPr lang="de-DE" altLang="ja-JP" smtClean="0"/>
              <a:t>Fünfte Ebene</a:t>
            </a:r>
            <a:endParaRPr lang="en-US"/>
          </a:p>
        </p:txBody>
      </p:sp>
      <p:sp>
        <p:nvSpPr>
          <p:cNvPr id="7" name="Date Placeholder 6"/>
          <p:cNvSpPr>
            <a:spLocks noGrp="1"/>
          </p:cNvSpPr>
          <p:nvPr>
            <p:ph type="dt" sz="half" idx="10"/>
          </p:nvPr>
        </p:nvSpPr>
        <p:spPr/>
        <p:txBody>
          <a:bodyPr/>
          <a:lstStyle>
            <a:extLst/>
          </a:lstStyle>
          <a:p>
            <a:fld id="{BA2060DD-F371-48A7-91CC-3401A85B8CD7}" type="datetime1">
              <a:rPr lang="de-DE" smtClean="0"/>
              <a:pPr/>
              <a:t>21.03.2012</a:t>
            </a:fld>
            <a:endParaRPr lang="de-DE"/>
          </a:p>
        </p:txBody>
      </p:sp>
      <p:sp>
        <p:nvSpPr>
          <p:cNvPr id="8" name="Footer Placeholder 7"/>
          <p:cNvSpPr>
            <a:spLocks noGrp="1"/>
          </p:cNvSpPr>
          <p:nvPr>
            <p:ph type="ftr" sz="quarter" idx="11"/>
          </p:nvPr>
        </p:nvSpPr>
        <p:spPr/>
        <p:txBody>
          <a:bodyPr/>
          <a:lstStyle>
            <a:extLst/>
          </a:lstStyle>
          <a:p>
            <a:r>
              <a:rPr lang="de-DE" smtClean="0"/>
              <a:t>© RA Michael Hoffmann</a:t>
            </a:r>
            <a:endParaRPr lang="de-DE"/>
          </a:p>
        </p:txBody>
      </p:sp>
      <p:sp>
        <p:nvSpPr>
          <p:cNvPr id="9" name="Slide Number Placeholder 8"/>
          <p:cNvSpPr>
            <a:spLocks noGrp="1"/>
          </p:cNvSpPr>
          <p:nvPr>
            <p:ph type="sldNum" sz="quarter" idx="12"/>
          </p:nvPr>
        </p:nvSpPr>
        <p:spPr/>
        <p:txBody>
          <a:bodyPr/>
          <a:lstStyle>
            <a:extLst/>
          </a:lstStyle>
          <a:p>
            <a:fld id="{9AA2510B-9A14-4845-AE8F-BB2E51737045}"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de-DE" altLang="ja-JP" smtClean="0"/>
              <a:t>Titelmasterformat durch Klicken bearbeiten</a:t>
            </a:r>
            <a:endParaRPr lang="en-US" dirty="0"/>
          </a:p>
        </p:txBody>
      </p:sp>
      <p:sp>
        <p:nvSpPr>
          <p:cNvPr id="3" name="Date Placeholder 2"/>
          <p:cNvSpPr>
            <a:spLocks noGrp="1"/>
          </p:cNvSpPr>
          <p:nvPr>
            <p:ph type="dt" sz="half" idx="10"/>
          </p:nvPr>
        </p:nvSpPr>
        <p:spPr/>
        <p:txBody>
          <a:bodyPr/>
          <a:lstStyle>
            <a:extLst/>
          </a:lstStyle>
          <a:p>
            <a:fld id="{BD7C87B1-39AA-489D-872D-786E8C597937}" type="datetime1">
              <a:rPr lang="de-DE" smtClean="0"/>
              <a:pPr/>
              <a:t>21.03.2012</a:t>
            </a:fld>
            <a:endParaRPr lang="de-DE"/>
          </a:p>
        </p:txBody>
      </p:sp>
      <p:sp>
        <p:nvSpPr>
          <p:cNvPr id="4" name="Footer Placeholder 3"/>
          <p:cNvSpPr>
            <a:spLocks noGrp="1"/>
          </p:cNvSpPr>
          <p:nvPr>
            <p:ph type="ftr" sz="quarter" idx="11"/>
          </p:nvPr>
        </p:nvSpPr>
        <p:spPr/>
        <p:txBody>
          <a:bodyPr/>
          <a:lstStyle>
            <a:extLst/>
          </a:lstStyle>
          <a:p>
            <a:r>
              <a:rPr lang="de-DE" smtClean="0"/>
              <a:t>© RA Michael Hoffmann</a:t>
            </a:r>
            <a:endParaRPr lang="de-DE"/>
          </a:p>
        </p:txBody>
      </p:sp>
      <p:sp>
        <p:nvSpPr>
          <p:cNvPr id="5" name="Slide Number Placeholder 4"/>
          <p:cNvSpPr>
            <a:spLocks noGrp="1"/>
          </p:cNvSpPr>
          <p:nvPr>
            <p:ph type="sldNum" sz="quarter" idx="12"/>
          </p:nvPr>
        </p:nvSpPr>
        <p:spPr/>
        <p:txBody>
          <a:bodyPr/>
          <a:lstStyle>
            <a:extLst/>
          </a:lstStyle>
          <a:p>
            <a:fld id="{091420E0-1691-4C43-9312-103AD253BA08}"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FFA8B00-3F8F-4159-B496-C2FF80CBDAEB}" type="datetime1">
              <a:rPr lang="de-DE" smtClean="0"/>
              <a:pPr/>
              <a:t>21.03.2012</a:t>
            </a:fld>
            <a:endParaRPr lang="de-DE"/>
          </a:p>
        </p:txBody>
      </p:sp>
      <p:sp>
        <p:nvSpPr>
          <p:cNvPr id="3" name="Footer Placeholder 2"/>
          <p:cNvSpPr>
            <a:spLocks noGrp="1"/>
          </p:cNvSpPr>
          <p:nvPr>
            <p:ph type="ftr" sz="quarter" idx="11"/>
          </p:nvPr>
        </p:nvSpPr>
        <p:spPr/>
        <p:txBody>
          <a:bodyPr/>
          <a:lstStyle>
            <a:extLst/>
          </a:lstStyle>
          <a:p>
            <a:r>
              <a:rPr lang="de-DE" smtClean="0"/>
              <a:t>© RA Michael Hoffmann</a:t>
            </a:r>
            <a:endParaRPr lang="de-DE"/>
          </a:p>
        </p:txBody>
      </p:sp>
      <p:sp>
        <p:nvSpPr>
          <p:cNvPr id="4" name="Slide Number Placeholder 3"/>
          <p:cNvSpPr>
            <a:spLocks noGrp="1"/>
          </p:cNvSpPr>
          <p:nvPr>
            <p:ph type="sldNum" sz="quarter" idx="12"/>
          </p:nvPr>
        </p:nvSpPr>
        <p:spPr/>
        <p:txBody>
          <a:bodyPr/>
          <a:lstStyle>
            <a:extLst/>
          </a:lstStyle>
          <a:p>
            <a:fld id="{E694BF7F-1BF9-4BE9-A0A5-F22C802BDDC1}"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2528878" cy="1162050"/>
          </a:xfrm>
        </p:spPr>
        <p:txBody>
          <a:bodyPr anchor="ctr"/>
          <a:lstStyle>
            <a:lvl1pPr algn="l">
              <a:buNone/>
              <a:defRPr sz="2000" b="0"/>
            </a:lvl1pPr>
            <a:extLst/>
          </a:lstStyle>
          <a:p>
            <a:r>
              <a:rPr lang="de-DE" altLang="ja-JP" smtClean="0"/>
              <a:t>Titelmasterformat durch Klicken bearbeiten</a:t>
            </a:r>
            <a:endParaRPr lang="en-US" dirty="0"/>
          </a:p>
        </p:txBody>
      </p:sp>
      <p:sp>
        <p:nvSpPr>
          <p:cNvPr id="3" name="Text Placeholder 2"/>
          <p:cNvSpPr>
            <a:spLocks noGrp="1"/>
          </p:cNvSpPr>
          <p:nvPr>
            <p:ph type="body" idx="2"/>
          </p:nvPr>
        </p:nvSpPr>
        <p:spPr>
          <a:xfrm>
            <a:off x="685800" y="1435100"/>
            <a:ext cx="2528878"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de-DE" altLang="ja-JP" smtClean="0"/>
              <a:t>Textmasterformate durch Klicken bearbeiten</a:t>
            </a:r>
          </a:p>
        </p:txBody>
      </p:sp>
      <p:sp>
        <p:nvSpPr>
          <p:cNvPr id="4" name="Content Placeholder 3"/>
          <p:cNvSpPr>
            <a:spLocks noGrp="1"/>
          </p:cNvSpPr>
          <p:nvPr>
            <p:ph sz="half" idx="1"/>
          </p:nvPr>
        </p:nvSpPr>
        <p:spPr>
          <a:xfrm>
            <a:off x="3429000" y="285728"/>
            <a:ext cx="5486400" cy="5721372"/>
          </a:xfrm>
        </p:spPr>
        <p:txBody>
          <a:bodyPr/>
          <a:lstStyle>
            <a:lvl1pPr>
              <a:defRPr sz="3200"/>
            </a:lvl1pPr>
            <a:lvl2pPr>
              <a:defRPr sz="2800"/>
            </a:lvl2pPr>
            <a:lvl3pPr>
              <a:defRPr sz="2400"/>
            </a:lvl3pPr>
            <a:lvl4pPr>
              <a:defRPr sz="2000"/>
            </a:lvl4pPr>
            <a:lvl5pPr>
              <a:defRPr sz="2000"/>
            </a:lvl5pPr>
            <a:extLst/>
          </a:lstStyle>
          <a:p>
            <a:pPr lvl="0"/>
            <a:r>
              <a:rPr lang="de-DE" altLang="ja-JP" smtClean="0"/>
              <a:t>Textmasterformate durch Klicken bearbeiten</a:t>
            </a:r>
          </a:p>
          <a:p>
            <a:pPr lvl="1"/>
            <a:r>
              <a:rPr lang="de-DE" altLang="ja-JP" smtClean="0"/>
              <a:t>Zweite Ebene</a:t>
            </a:r>
          </a:p>
          <a:p>
            <a:pPr lvl="2"/>
            <a:r>
              <a:rPr lang="de-DE" altLang="ja-JP" smtClean="0"/>
              <a:t>Dritte Ebene</a:t>
            </a:r>
          </a:p>
          <a:p>
            <a:pPr lvl="3"/>
            <a:r>
              <a:rPr lang="de-DE" altLang="ja-JP" smtClean="0"/>
              <a:t>Vierte Ebene</a:t>
            </a:r>
          </a:p>
          <a:p>
            <a:pPr lvl="4"/>
            <a:r>
              <a:rPr lang="de-DE" altLang="ja-JP" smtClean="0"/>
              <a:t>Fünfte Ebene</a:t>
            </a:r>
            <a:endParaRPr lang="en-US" dirty="0"/>
          </a:p>
        </p:txBody>
      </p:sp>
      <p:sp>
        <p:nvSpPr>
          <p:cNvPr id="5" name="Date Placeholder 4"/>
          <p:cNvSpPr>
            <a:spLocks noGrp="1"/>
          </p:cNvSpPr>
          <p:nvPr>
            <p:ph type="dt" sz="half" idx="10"/>
          </p:nvPr>
        </p:nvSpPr>
        <p:spPr/>
        <p:txBody>
          <a:bodyPr/>
          <a:lstStyle>
            <a:extLst/>
          </a:lstStyle>
          <a:p>
            <a:fld id="{A4E99109-E143-408D-894E-6A77CBE60AB3}" type="datetime1">
              <a:rPr lang="de-DE" smtClean="0"/>
              <a:pPr/>
              <a:t>21.03.2012</a:t>
            </a:fld>
            <a:endParaRPr lang="de-DE"/>
          </a:p>
        </p:txBody>
      </p:sp>
      <p:sp>
        <p:nvSpPr>
          <p:cNvPr id="6" name="Footer Placeholder 5"/>
          <p:cNvSpPr>
            <a:spLocks noGrp="1"/>
          </p:cNvSpPr>
          <p:nvPr>
            <p:ph type="ftr" sz="quarter" idx="11"/>
          </p:nvPr>
        </p:nvSpPr>
        <p:spPr/>
        <p:txBody>
          <a:bodyPr/>
          <a:lstStyle>
            <a:extLst/>
          </a:lstStyle>
          <a:p>
            <a:r>
              <a:rPr lang="de-DE" smtClean="0"/>
              <a:t>© RA Michael Hoffmann</a:t>
            </a:r>
            <a:endParaRPr lang="de-DE"/>
          </a:p>
        </p:txBody>
      </p:sp>
      <p:sp>
        <p:nvSpPr>
          <p:cNvPr id="7" name="Slide Number Placeholder 6"/>
          <p:cNvSpPr>
            <a:spLocks noGrp="1"/>
          </p:cNvSpPr>
          <p:nvPr>
            <p:ph type="sldNum" sz="quarter" idx="12"/>
          </p:nvPr>
        </p:nvSpPr>
        <p:spPr/>
        <p:txBody>
          <a:bodyPr/>
          <a:lstStyle>
            <a:extLst/>
          </a:lstStyle>
          <a:p>
            <a:fld id="{69C1D5F4-39E0-4B13-A0A1-9B47727E6143}"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914400" y="4941829"/>
            <a:ext cx="6858000" cy="701749"/>
          </a:xfrm>
        </p:spPr>
        <p:txBody>
          <a:bodyPr anchor="b"/>
          <a:lstStyle>
            <a:lvl1pPr algn="l">
              <a:buNone/>
              <a:defRPr sz="2100" b="0"/>
            </a:lvl1pPr>
            <a:extLst/>
          </a:lstStyle>
          <a:p>
            <a:r>
              <a:rPr lang="de-DE" altLang="ja-JP" smtClean="0"/>
              <a:t>Titelmasterformat durch Klicken bearbeiten</a:t>
            </a:r>
            <a:endParaRPr lang="en-US" dirty="0"/>
          </a:p>
        </p:txBody>
      </p:sp>
      <p:sp>
        <p:nvSpPr>
          <p:cNvPr id="3" name="Picture Placeholder 2"/>
          <p:cNvSpPr>
            <a:spLocks noGrp="1"/>
          </p:cNvSpPr>
          <p:nvPr>
            <p:ph type="pic" idx="1"/>
          </p:nvPr>
        </p:nvSpPr>
        <p:spPr>
          <a:xfrm>
            <a:off x="914400" y="357166"/>
            <a:ext cx="6858048" cy="4286280"/>
          </a:xfrm>
          <a:noFill/>
          <a:ln w="12700">
            <a:noFill/>
          </a:ln>
        </p:spPr>
        <p:txBody>
          <a:bodyPr/>
          <a:lstStyle>
            <a:lvl1pPr marL="0" indent="0">
              <a:buNone/>
              <a:defRPr sz="3200"/>
            </a:lvl1pPr>
            <a:extLst/>
          </a:lstStyle>
          <a:p>
            <a:r>
              <a:rPr lang="de-DE" altLang="ja-JP" smtClean="0"/>
              <a:t>Bild durch Klicken auf Symbol hinzufügen</a:t>
            </a:r>
            <a:endParaRPr lang="en-US" dirty="0"/>
          </a:p>
        </p:txBody>
      </p:sp>
      <p:sp>
        <p:nvSpPr>
          <p:cNvPr id="4" name="Text Placeholder 3"/>
          <p:cNvSpPr>
            <a:spLocks noGrp="1"/>
          </p:cNvSpPr>
          <p:nvPr>
            <p:ph type="body" sz="half" idx="2"/>
          </p:nvPr>
        </p:nvSpPr>
        <p:spPr bwMode="white">
          <a:xfrm>
            <a:off x="914400" y="5643578"/>
            <a:ext cx="6858000" cy="428628"/>
          </a:xfrm>
        </p:spPr>
        <p:txBody>
          <a:bodyPr>
            <a:normAutofit/>
          </a:bodyPr>
          <a:lstStyle>
            <a:lvl1pPr marL="27432" indent="0">
              <a:spcBef>
                <a:spcPts val="0"/>
              </a:spcBef>
              <a:buNone/>
              <a:defRPr sz="1100">
                <a:solidFill>
                  <a:srgbClr val="FFFFFF"/>
                </a:solidFill>
              </a:defRPr>
            </a:lvl1pPr>
            <a:lvl2pPr>
              <a:defRPr sz="1200"/>
            </a:lvl2pPr>
            <a:lvl3pPr>
              <a:defRPr sz="1000"/>
            </a:lvl3pPr>
            <a:lvl4pPr>
              <a:defRPr sz="900"/>
            </a:lvl4pPr>
            <a:lvl5pPr>
              <a:defRPr sz="900"/>
            </a:lvl5pPr>
            <a:extLst/>
          </a:lstStyle>
          <a:p>
            <a:pPr lvl="0"/>
            <a:r>
              <a:rPr lang="de-DE" altLang="ja-JP" smtClean="0"/>
              <a:t>Textmasterformate durch Klicken bearbeiten</a:t>
            </a:r>
          </a:p>
        </p:txBody>
      </p:sp>
      <p:sp>
        <p:nvSpPr>
          <p:cNvPr id="10" name="Date Placeholder 9"/>
          <p:cNvSpPr>
            <a:spLocks noGrp="1"/>
          </p:cNvSpPr>
          <p:nvPr>
            <p:ph type="dt" sz="half" idx="10"/>
          </p:nvPr>
        </p:nvSpPr>
        <p:spPr/>
        <p:txBody>
          <a:bodyPr/>
          <a:lstStyle/>
          <a:p>
            <a:fld id="{7BEE4349-7B7B-4165-8E76-2EAAE6C2CF42}" type="datetime1">
              <a:rPr lang="de-DE" smtClean="0"/>
              <a:pPr/>
              <a:t>21.03.2012</a:t>
            </a:fld>
            <a:endParaRPr lang="de-DE"/>
          </a:p>
        </p:txBody>
      </p:sp>
      <p:sp>
        <p:nvSpPr>
          <p:cNvPr id="11" name="Slide Number Placeholder 10"/>
          <p:cNvSpPr>
            <a:spLocks noGrp="1"/>
          </p:cNvSpPr>
          <p:nvPr>
            <p:ph type="sldNum" sz="quarter" idx="11"/>
          </p:nvPr>
        </p:nvSpPr>
        <p:spPr/>
        <p:txBody>
          <a:bodyPr/>
          <a:lstStyle/>
          <a:p>
            <a:fld id="{26D741A3-6F63-4556-AD7F-01DAD7DA902D}" type="slidenum">
              <a:rPr lang="de-DE" smtClean="0"/>
              <a:pPr/>
              <a:t>‹Nr.›</a:t>
            </a:fld>
            <a:endParaRPr lang="de-DE"/>
          </a:p>
        </p:txBody>
      </p:sp>
      <p:sp>
        <p:nvSpPr>
          <p:cNvPr id="12" name="Footer Placeholder 11"/>
          <p:cNvSpPr>
            <a:spLocks noGrp="1"/>
          </p:cNvSpPr>
          <p:nvPr>
            <p:ph type="ftr" sz="quarter" idx="12"/>
          </p:nvPr>
        </p:nvSpPr>
        <p:spPr/>
        <p:txBody>
          <a:bodyPr/>
          <a:lstStyle/>
          <a:p>
            <a:r>
              <a:rPr lang="de-DE" smtClean="0"/>
              <a:t>© RA Michael Hoffmann</a:t>
            </a:r>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1"/>
            <a:ext cx="214282"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scene3d>
              <a:camera prst="orthographicFront"/>
              <a:lightRig rig="threePt" dir="t"/>
            </a:scene3d>
            <a:sp3d extrusionH="57150">
              <a:bevelT w="82550" h="38100" prst="coolSlant"/>
            </a:sp3d>
          </a:bodyPr>
          <a:lstStyle>
            <a:extLst/>
          </a:lstStyle>
          <a:p>
            <a:r>
              <a:rPr lang="de-DE" altLang="ja-JP" dirty="0" smtClean="0"/>
              <a:t>Titelmasterformat durch Klicken bearbeiten</a:t>
            </a:r>
            <a:endParaRPr lang="en-US" dirty="0"/>
          </a:p>
        </p:txBody>
      </p:sp>
      <p:sp>
        <p:nvSpPr>
          <p:cNvPr id="13" name="Text Placeholder 12"/>
          <p:cNvSpPr>
            <a:spLocks noGrp="1"/>
          </p:cNvSpPr>
          <p:nvPr>
            <p:ph type="body" idx="1"/>
          </p:nvPr>
        </p:nvSpPr>
        <p:spPr>
          <a:xfrm>
            <a:off x="914400" y="1571612"/>
            <a:ext cx="7772400" cy="4783948"/>
          </a:xfrm>
          <a:prstGeom prst="rect">
            <a:avLst/>
          </a:prstGeom>
        </p:spPr>
        <p:txBody>
          <a:bodyPr vert="horz">
            <a:normAutofit/>
          </a:bodyPr>
          <a:lstStyle>
            <a:extLst/>
          </a:lstStyle>
          <a:p>
            <a:pPr lvl="0"/>
            <a:r>
              <a:rPr lang="de-DE" altLang="ja-JP" smtClean="0"/>
              <a:t>Textmasterformate durch Klicken bearbeiten</a:t>
            </a:r>
          </a:p>
          <a:p>
            <a:pPr lvl="1"/>
            <a:r>
              <a:rPr lang="de-DE" altLang="ja-JP" smtClean="0"/>
              <a:t>Zweite Ebene</a:t>
            </a:r>
          </a:p>
          <a:p>
            <a:pPr lvl="2"/>
            <a:r>
              <a:rPr lang="de-DE" altLang="ja-JP" smtClean="0"/>
              <a:t>Dritte Ebene</a:t>
            </a:r>
          </a:p>
          <a:p>
            <a:pPr lvl="3"/>
            <a:r>
              <a:rPr lang="de-DE" altLang="ja-JP" smtClean="0"/>
              <a:t>Vierte Ebene</a:t>
            </a:r>
          </a:p>
          <a:p>
            <a:pPr lvl="4"/>
            <a:r>
              <a:rPr lang="de-DE" altLang="ja-JP" smtClean="0"/>
              <a:t>Fünfte Ebene</a:t>
            </a:r>
            <a:endParaRPr lang="en-US" dirty="0"/>
          </a:p>
        </p:txBody>
      </p:sp>
      <p:sp>
        <p:nvSpPr>
          <p:cNvPr id="14" name="Date Placeholder 13"/>
          <p:cNvSpPr>
            <a:spLocks noGrp="1"/>
          </p:cNvSpPr>
          <p:nvPr>
            <p:ph type="dt" sz="half" idx="2"/>
          </p:nvPr>
        </p:nvSpPr>
        <p:spPr>
          <a:xfrm>
            <a:off x="6477000" y="6421461"/>
            <a:ext cx="2133600" cy="365125"/>
          </a:xfrm>
          <a:prstGeom prst="rect">
            <a:avLst/>
          </a:prstGeom>
        </p:spPr>
        <p:txBody>
          <a:bodyPr vert="horz" anchor="b"/>
          <a:lstStyle>
            <a:lvl1pPr algn="l">
              <a:defRPr sz="1100">
                <a:solidFill>
                  <a:schemeClr val="tx2"/>
                </a:solidFill>
              </a:defRPr>
            </a:lvl1pPr>
            <a:extLst/>
          </a:lstStyle>
          <a:p>
            <a:fld id="{9A2038AB-B83C-470A-BD62-20D9AD5D85B7}" type="datetime1">
              <a:rPr lang="de-DE" smtClean="0"/>
              <a:pPr/>
              <a:t>21.03.2012</a:t>
            </a:fld>
            <a:endParaRPr lang="de-DE"/>
          </a:p>
        </p:txBody>
      </p:sp>
      <p:sp>
        <p:nvSpPr>
          <p:cNvPr id="3" name="Footer Placeholder 2"/>
          <p:cNvSpPr>
            <a:spLocks noGrp="1"/>
          </p:cNvSpPr>
          <p:nvPr>
            <p:ph type="ftr" sz="quarter" idx="3"/>
          </p:nvPr>
        </p:nvSpPr>
        <p:spPr>
          <a:xfrm>
            <a:off x="914400" y="6421461"/>
            <a:ext cx="5562600" cy="365125"/>
          </a:xfrm>
          <a:prstGeom prst="rect">
            <a:avLst/>
          </a:prstGeom>
        </p:spPr>
        <p:txBody>
          <a:bodyPr vert="horz" anchor="b"/>
          <a:lstStyle>
            <a:lvl1pPr algn="r">
              <a:defRPr sz="1100">
                <a:solidFill>
                  <a:schemeClr val="tx2"/>
                </a:solidFill>
              </a:defRPr>
            </a:lvl1pPr>
            <a:extLst/>
          </a:lstStyle>
          <a:p>
            <a:r>
              <a:rPr lang="de-DE" smtClean="0"/>
              <a:t>© RA Michael Hoffmann</a:t>
            </a:r>
            <a:endParaRPr lang="de-DE"/>
          </a:p>
        </p:txBody>
      </p:sp>
      <p:sp>
        <p:nvSpPr>
          <p:cNvPr id="23" name="Slide Number Placeholder 22"/>
          <p:cNvSpPr>
            <a:spLocks noGrp="1"/>
          </p:cNvSpPr>
          <p:nvPr>
            <p:ph type="sldNum" sz="quarter" idx="4"/>
          </p:nvPr>
        </p:nvSpPr>
        <p:spPr>
          <a:xfrm>
            <a:off x="8610600" y="6421461"/>
            <a:ext cx="457200" cy="365125"/>
          </a:xfrm>
          <a:prstGeom prst="rect">
            <a:avLst/>
          </a:prstGeom>
        </p:spPr>
        <p:txBody>
          <a:bodyPr vert="horz" anchor="b"/>
          <a:lstStyle>
            <a:lvl1pPr algn="l">
              <a:defRPr sz="1200">
                <a:solidFill>
                  <a:schemeClr val="tx2"/>
                </a:solidFill>
              </a:defRPr>
            </a:lvl1pPr>
            <a:extLst/>
          </a:lstStyle>
          <a:p>
            <a:fld id="{F0CE9A45-19EE-498A-8C72-E1CB8E9AB47F}" type="slidenum">
              <a:rPr lang="de-DE" smtClean="0"/>
              <a:pPr/>
              <a:t>‹Nr.›</a:t>
            </a:fld>
            <a:endParaRPr lang="de-DE"/>
          </a:p>
        </p:txBody>
      </p:sp>
      <p:cxnSp>
        <p:nvCxnSpPr>
          <p:cNvPr id="20" name="Straight Connector 19"/>
          <p:cNvCxnSpPr/>
          <p:nvPr/>
        </p:nvCxnSpPr>
        <p:spPr>
          <a:xfrm rot="5400000">
            <a:off x="-3293075" y="3429000"/>
            <a:ext cx="6858000" cy="1588"/>
          </a:xfrm>
          <a:prstGeom prst="line">
            <a:avLst/>
          </a:prstGeom>
          <a:ln w="127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3243408" y="3428230"/>
            <a:ext cx="6858000" cy="1588"/>
          </a:xfrm>
          <a:prstGeom prst="line">
            <a:avLst/>
          </a:prstGeom>
          <a:ln w="12700">
            <a:solidFill>
              <a:schemeClr val="bg2">
                <a:lumMod val="75000"/>
                <a:alpha val="59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185349" y="3428230"/>
            <a:ext cx="6858000" cy="1588"/>
          </a:xfrm>
          <a:prstGeom prst="line">
            <a:avLst/>
          </a:prstGeom>
          <a:ln w="3175">
            <a:solidFill>
              <a:schemeClr val="tx1">
                <a:alpha val="59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5699724" y="3428182"/>
            <a:ext cx="6858000" cy="1588"/>
          </a:xfrm>
          <a:prstGeom prst="line">
            <a:avLst/>
          </a:prstGeom>
          <a:ln w="28575">
            <a:solidFill>
              <a:schemeClr val="tx1">
                <a:alpha val="59000"/>
              </a:scheme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p:txStyles>
    <p:titleStyle>
      <a:lvl1pPr algn="l" rtl="0" eaLnBrk="1" latinLnBrk="0" hangingPunct="1">
        <a:spcBef>
          <a:spcPct val="0"/>
        </a:spcBef>
        <a:buNone/>
        <a:defRPr kumimoji="1" sz="4000" b="1" kern="1200" cap="none" spc="0" baseline="0">
          <a:ln/>
          <a:gradFill>
            <a:gsLst>
              <a:gs pos="0">
                <a:schemeClr val="tx2">
                  <a:lumMod val="90000"/>
                </a:schemeClr>
              </a:gs>
              <a:gs pos="50000">
                <a:schemeClr val="tx2">
                  <a:lumMod val="50000"/>
                </a:schemeClr>
              </a:gs>
              <a:gs pos="100000">
                <a:schemeClr val="tx2">
                  <a:lumMod val="25000"/>
                </a:schemeClr>
              </a:gs>
            </a:gsLst>
            <a:lin ang="5400000" scaled="0"/>
          </a:gradFill>
          <a:effectLst/>
          <a:latin typeface="+mj-lt"/>
          <a:ea typeface="+mj-ea"/>
          <a:cs typeface="+mj-cs"/>
        </a:defRPr>
      </a:lvl1pPr>
      <a:extLst/>
    </p:titleStyle>
    <p:bodyStyle>
      <a:lvl1pPr marL="411480" indent="-342900" algn="l" rtl="0" eaLnBrk="1" latinLnBrk="0" hangingPunct="1">
        <a:spcBef>
          <a:spcPts val="700"/>
        </a:spcBef>
        <a:buClr>
          <a:schemeClr val="accent2">
            <a:lumMod val="75000"/>
          </a:schemeClr>
        </a:buClr>
        <a:buSzPct val="85000"/>
        <a:buFont typeface="Wingdings 2" pitchFamily="18" charset="2"/>
        <a:buChar char=""/>
        <a:defRPr kumimoji="1" sz="3000" kern="1200">
          <a:solidFill>
            <a:schemeClr val="tx1"/>
          </a:solidFill>
          <a:latin typeface="+mn-lt"/>
          <a:ea typeface="+mn-ea"/>
          <a:cs typeface="+mn-cs"/>
        </a:defRPr>
      </a:lvl1pPr>
      <a:lvl2pPr marL="740664" indent="-285750" algn="l" rtl="0" eaLnBrk="1" latinLnBrk="0" hangingPunct="1">
        <a:spcBef>
          <a:spcPct val="20000"/>
        </a:spcBef>
        <a:buClr>
          <a:schemeClr val="accent2">
            <a:lumMod val="60000"/>
            <a:lumOff val="40000"/>
          </a:schemeClr>
        </a:buClr>
        <a:buSzPct val="80000"/>
        <a:buFont typeface="Wingdings" pitchFamily="2" charset="2"/>
        <a:buChar char="l"/>
        <a:defRPr kumimoji="1" sz="2600" kern="1200">
          <a:solidFill>
            <a:schemeClr val="tx1"/>
          </a:solidFill>
          <a:latin typeface="+mn-lt"/>
          <a:ea typeface="+mn-ea"/>
          <a:cs typeface="+mn-cs"/>
        </a:defRPr>
      </a:lvl2pPr>
      <a:lvl3pPr marL="996696" indent="-228600" algn="l" rtl="0" eaLnBrk="1" latinLnBrk="0" hangingPunct="1">
        <a:spcBef>
          <a:spcPct val="20000"/>
        </a:spcBef>
        <a:buClr>
          <a:schemeClr val="accent2">
            <a:lumMod val="40000"/>
            <a:lumOff val="60000"/>
          </a:schemeClr>
        </a:buClr>
        <a:buSzPct val="65000"/>
        <a:buFont typeface="Wingdings 2" pitchFamily="18" charset="2"/>
        <a:buChar char=""/>
        <a:defRPr kumimoji="1" sz="2400" kern="1200">
          <a:solidFill>
            <a:schemeClr val="tx1"/>
          </a:solidFill>
          <a:latin typeface="+mn-lt"/>
          <a:ea typeface="+mn-ea"/>
          <a:cs typeface="+mn-cs"/>
        </a:defRPr>
      </a:lvl3pPr>
      <a:lvl4pPr marL="1261872" indent="-228600" algn="l" rtl="0" eaLnBrk="1" latinLnBrk="0" hangingPunct="1">
        <a:spcBef>
          <a:spcPct val="20000"/>
        </a:spcBef>
        <a:buClr>
          <a:schemeClr val="accent2">
            <a:lumMod val="20000"/>
            <a:lumOff val="80000"/>
          </a:schemeClr>
        </a:buClr>
        <a:buSzPct val="100000"/>
        <a:buFont typeface="Arial" pitchFamily="34" charset="0"/>
        <a:buChar char="•"/>
        <a:defRPr kumimoji="1" sz="2200" kern="1200">
          <a:solidFill>
            <a:schemeClr val="tx1"/>
          </a:solidFill>
          <a:latin typeface="+mn-lt"/>
          <a:ea typeface="+mn-ea"/>
          <a:cs typeface="+mn-cs"/>
        </a:defRPr>
      </a:lvl4pPr>
      <a:lvl5pPr marL="1481328" indent="-210312" algn="l" rtl="0" eaLnBrk="1" latinLnBrk="0" hangingPunct="1">
        <a:spcBef>
          <a:spcPct val="20000"/>
        </a:spcBef>
        <a:buClr>
          <a:schemeClr val="accent2">
            <a:lumMod val="75000"/>
          </a:schemeClr>
        </a:buClr>
        <a:buSzPct val="50000"/>
        <a:buFont typeface="Wingdings" pitchFamily="2" charset="2"/>
        <a:buChar char="n"/>
        <a:defRPr kumimoji="1"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1"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1"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1"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1" sz="1600" kern="1200">
          <a:solidFill>
            <a:schemeClr val="tx1"/>
          </a:solidFill>
          <a:latin typeface="+mn-lt"/>
          <a:ea typeface="+mn-ea"/>
          <a:cs typeface="+mn-cs"/>
        </a:defRPr>
      </a:lvl9pPr>
      <a:extLst/>
    </p:bodyStyle>
    <p:otherStyle>
      <a:lvl1pPr marL="0" algn="l" rtl="0" eaLnBrk="1" hangingPunct="1">
        <a:defRPr kumimoji="1" kern="1200">
          <a:solidFill>
            <a:schemeClr val="tx1"/>
          </a:solidFill>
          <a:latin typeface="+mn-lt"/>
          <a:ea typeface="+mn-ea"/>
          <a:cs typeface="+mn-cs"/>
        </a:defRPr>
      </a:lvl1pPr>
      <a:lvl2pPr marL="457200" algn="l" rtl="0" eaLnBrk="1" hangingPunct="1">
        <a:defRPr kumimoji="1" kern="1200">
          <a:solidFill>
            <a:schemeClr val="tx1"/>
          </a:solidFill>
          <a:latin typeface="+mn-lt"/>
          <a:ea typeface="+mn-ea"/>
          <a:cs typeface="+mn-cs"/>
        </a:defRPr>
      </a:lvl2pPr>
      <a:lvl3pPr marL="914400" algn="l" rtl="0" eaLnBrk="1" hangingPunct="1">
        <a:defRPr kumimoji="1" kern="1200">
          <a:solidFill>
            <a:schemeClr val="tx1"/>
          </a:solidFill>
          <a:latin typeface="+mn-lt"/>
          <a:ea typeface="+mn-ea"/>
          <a:cs typeface="+mn-cs"/>
        </a:defRPr>
      </a:lvl3pPr>
      <a:lvl4pPr marL="1371600" algn="l" rtl="0" eaLnBrk="1" hangingPunct="1">
        <a:defRPr kumimoji="1" kern="1200">
          <a:solidFill>
            <a:schemeClr val="tx1"/>
          </a:solidFill>
          <a:latin typeface="+mn-lt"/>
          <a:ea typeface="+mn-ea"/>
          <a:cs typeface="+mn-cs"/>
        </a:defRPr>
      </a:lvl4pPr>
      <a:lvl5pPr marL="1828800" algn="l" rtl="0" eaLnBrk="1" hangingPunct="1">
        <a:defRPr kumimoji="1" kern="1200">
          <a:solidFill>
            <a:schemeClr val="tx1"/>
          </a:solidFill>
          <a:latin typeface="+mn-lt"/>
          <a:ea typeface="+mn-ea"/>
          <a:cs typeface="+mn-cs"/>
        </a:defRPr>
      </a:lvl5pPr>
      <a:lvl6pPr marL="2286000" algn="l" rtl="0" eaLnBrk="1" hangingPunct="1">
        <a:defRPr kumimoji="1" kern="1200">
          <a:solidFill>
            <a:schemeClr val="tx1"/>
          </a:solidFill>
          <a:latin typeface="+mn-lt"/>
          <a:ea typeface="+mn-ea"/>
          <a:cs typeface="+mn-cs"/>
        </a:defRPr>
      </a:lvl6pPr>
      <a:lvl7pPr marL="2743200" algn="l" rtl="0" eaLnBrk="1" hangingPunct="1">
        <a:defRPr kumimoji="1" kern="1200">
          <a:solidFill>
            <a:schemeClr val="tx1"/>
          </a:solidFill>
          <a:latin typeface="+mn-lt"/>
          <a:ea typeface="+mn-ea"/>
          <a:cs typeface="+mn-cs"/>
        </a:defRPr>
      </a:lvl7pPr>
      <a:lvl8pPr marL="3200400" algn="l" rtl="0" eaLnBrk="1" hangingPunct="1">
        <a:defRPr kumimoji="1" kern="1200">
          <a:solidFill>
            <a:schemeClr val="tx1"/>
          </a:solidFill>
          <a:latin typeface="+mn-lt"/>
          <a:ea typeface="+mn-ea"/>
          <a:cs typeface="+mn-cs"/>
        </a:defRPr>
      </a:lvl8pPr>
      <a:lvl9pPr marL="3657600" algn="l" rtl="0" eaLnBrk="1"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p:txBody>
          <a:bodyPr/>
          <a:lstStyle/>
          <a:p>
            <a:r>
              <a:rPr lang="de-DE" dirty="0" smtClean="0">
                <a:effectLst>
                  <a:outerShdw blurRad="38100" dist="38100" dir="2700000" algn="tl">
                    <a:srgbClr val="FFFFFF"/>
                  </a:outerShdw>
                </a:effectLst>
              </a:rPr>
              <a:t>Wettbewerbs- &amp; Kartellrecht</a:t>
            </a:r>
            <a:endParaRPr lang="de-DE" dirty="0">
              <a:effectLst>
                <a:outerShdw blurRad="38100" dist="38100" dir="2700000" algn="tl">
                  <a:srgbClr val="FFFFFF"/>
                </a:outerShdw>
              </a:effectLst>
            </a:endParaRPr>
          </a:p>
        </p:txBody>
      </p:sp>
      <p:sp>
        <p:nvSpPr>
          <p:cNvPr id="31747" name="Rectangle 3"/>
          <p:cNvSpPr>
            <a:spLocks noGrp="1" noChangeArrowheads="1"/>
          </p:cNvSpPr>
          <p:nvPr>
            <p:ph type="subTitle" idx="1"/>
          </p:nvPr>
        </p:nvSpPr>
        <p:spPr>
          <a:xfrm>
            <a:off x="1524000" y="3276600"/>
            <a:ext cx="6400800" cy="3581400"/>
          </a:xfrm>
        </p:spPr>
        <p:txBody>
          <a:bodyPr>
            <a:normAutofit/>
          </a:bodyPr>
          <a:lstStyle/>
          <a:p>
            <a:pPr algn="r"/>
            <a:r>
              <a:rPr lang="de-DE" smtClean="0"/>
              <a:t>Einführung in das Wettbewerbs und Kartellrecht sowie Wiederholung der Strukturen des Rechtssystems</a:t>
            </a:r>
          </a:p>
          <a:p>
            <a:pPr algn="r"/>
            <a:endParaRPr lang="de-DE" smtClean="0"/>
          </a:p>
          <a:p>
            <a:pPr algn="r"/>
            <a:endParaRPr lang="de-DE" smtClean="0"/>
          </a:p>
          <a:p>
            <a:pPr algn="r"/>
            <a:r>
              <a:rPr lang="de-DE" smtClean="0"/>
              <a:t>von Rechtsanwalt Michael Hoffmann</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dissolve">
                                      <p:cBhvr>
                                        <p:cTn id="7" dur="500"/>
                                        <p:tgtEl>
                                          <p:spTgt spid="31746"/>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1747"/>
                                        </p:tgtEl>
                                        <p:attrNameLst>
                                          <p:attrName>style.visibility</p:attrName>
                                        </p:attrNameLst>
                                      </p:cBhvr>
                                      <p:to>
                                        <p:strVal val="visible"/>
                                      </p:to>
                                    </p:set>
                                    <p:animEffect transition="in" filter="dissolve">
                                      <p:cBhvr>
                                        <p:cTn id="11"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autoUpdateAnimBg="0"/>
      <p:bldP spid="31747"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9"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z="3200" smtClean="0">
                <a:effectLst>
                  <a:outerShdw blurRad="38100" dist="38100" dir="2700000" algn="tl">
                    <a:srgbClr val="FFFFFF"/>
                  </a:outerShdw>
                </a:effectLst>
              </a:rPr>
              <a:t> </a:t>
            </a:r>
            <a:r>
              <a:rPr lang="de-DE" smtClean="0">
                <a:effectLst>
                  <a:outerShdw blurRad="38100" dist="38100" dir="2700000" algn="tl">
                    <a:srgbClr val="FFFFFF"/>
                  </a:outerShdw>
                </a:effectLst>
              </a:rPr>
              <a:t>Strukturen des Rechts</a:t>
            </a:r>
            <a:endParaRPr lang="de-DE" dirty="0">
              <a:effectLst>
                <a:outerShdw blurRad="38100" dist="38100" dir="2700000" algn="tl">
                  <a:srgbClr val="FFFFFF"/>
                </a:outerShdw>
              </a:effectLst>
            </a:endParaRPr>
          </a:p>
        </p:txBody>
      </p:sp>
      <p:sp>
        <p:nvSpPr>
          <p:cNvPr id="86018" name="Rectangle 2"/>
          <p:cNvSpPr>
            <a:spLocks noGrp="1" noChangeArrowheads="1"/>
          </p:cNvSpPr>
          <p:nvPr>
            <p:ph idx="1"/>
          </p:nvPr>
        </p:nvSpPr>
        <p:spPr>
          <a:xfrm>
            <a:off x="685800" y="2743200"/>
            <a:ext cx="7772400" cy="3581400"/>
          </a:xfrm>
        </p:spPr>
        <p:txBody>
          <a:bodyPr/>
          <a:lstStyle/>
          <a:p>
            <a:pPr marL="812800" indent="-812800">
              <a:lnSpc>
                <a:spcPct val="90000"/>
              </a:lnSpc>
              <a:buFont typeface="Symbol" pitchFamily="18" charset="2"/>
              <a:buAutoNum type="arabicPeriod"/>
            </a:pPr>
            <a:r>
              <a:rPr lang="de-DE" smtClean="0">
                <a:sym typeface="Symbol" pitchFamily="18" charset="2"/>
              </a:rPr>
              <a:t>Rechtshindernde</a:t>
            </a:r>
          </a:p>
          <a:p>
            <a:pPr marL="1168400" lvl="1" indent="-711200">
              <a:lnSpc>
                <a:spcPct val="90000"/>
              </a:lnSpc>
              <a:buFontTx/>
              <a:buChar char="-"/>
            </a:pPr>
            <a:r>
              <a:rPr lang="de-DE" smtClean="0">
                <a:sym typeface="Symbol" pitchFamily="18" charset="2"/>
              </a:rPr>
              <a:t>fehlende Geschäftsfähigkeit , §§ 104 ff</a:t>
            </a:r>
          </a:p>
          <a:p>
            <a:pPr marL="1168400" lvl="1" indent="-711200">
              <a:lnSpc>
                <a:spcPct val="90000"/>
              </a:lnSpc>
              <a:buFontTx/>
              <a:buChar char="-"/>
            </a:pPr>
            <a:r>
              <a:rPr lang="de-DE" smtClean="0">
                <a:sym typeface="Symbol" pitchFamily="18" charset="2"/>
              </a:rPr>
              <a:t>Irrtumsanfechtung, §§ 119ff, 142</a:t>
            </a:r>
          </a:p>
          <a:p>
            <a:pPr marL="1168400" lvl="1" indent="-711200">
              <a:lnSpc>
                <a:spcPct val="90000"/>
              </a:lnSpc>
              <a:buFontTx/>
              <a:buChar char="-"/>
            </a:pPr>
            <a:r>
              <a:rPr lang="de-DE" smtClean="0">
                <a:sym typeface="Symbol" pitchFamily="18" charset="2"/>
              </a:rPr>
              <a:t>Formmangel, § 125</a:t>
            </a:r>
          </a:p>
          <a:p>
            <a:pPr marL="812800" indent="-812800">
              <a:lnSpc>
                <a:spcPct val="90000"/>
              </a:lnSpc>
              <a:buFont typeface="Symbol" pitchFamily="18" charset="2"/>
              <a:buAutoNum type="arabicPeriod"/>
            </a:pPr>
            <a:r>
              <a:rPr lang="de-DE" smtClean="0">
                <a:sym typeface="Symbol" pitchFamily="18" charset="2"/>
              </a:rPr>
              <a:t>Rechtsvernichtende</a:t>
            </a:r>
          </a:p>
          <a:p>
            <a:pPr marL="1168400" lvl="1" indent="-711200">
              <a:lnSpc>
                <a:spcPct val="90000"/>
              </a:lnSpc>
              <a:buFontTx/>
              <a:buChar char="-"/>
            </a:pPr>
            <a:r>
              <a:rPr lang="de-DE" smtClean="0">
                <a:sym typeface="Symbol" pitchFamily="18" charset="2"/>
              </a:rPr>
              <a:t>Erfüllung, § 362</a:t>
            </a:r>
          </a:p>
          <a:p>
            <a:pPr marL="1168400" lvl="1" indent="-711200">
              <a:lnSpc>
                <a:spcPct val="90000"/>
              </a:lnSpc>
              <a:buFontTx/>
              <a:buChar char="-"/>
            </a:pPr>
            <a:r>
              <a:rPr lang="de-DE" smtClean="0">
                <a:sym typeface="Symbol" pitchFamily="18" charset="2"/>
              </a:rPr>
              <a:t>Wegfall der Bereicherung, § 818 III</a:t>
            </a:r>
            <a:endParaRPr lang="de-DE">
              <a:sym typeface="Symbol" pitchFamily="18" charset="2"/>
            </a:endParaRPr>
          </a:p>
        </p:txBody>
      </p:sp>
      <p:sp>
        <p:nvSpPr>
          <p:cNvPr id="5" name="Datumsplatzhalter 3"/>
          <p:cNvSpPr>
            <a:spLocks noGrp="1"/>
          </p:cNvSpPr>
          <p:nvPr>
            <p:ph type="dt" sz="half" idx="10"/>
          </p:nvPr>
        </p:nvSpPr>
        <p:spPr/>
        <p:txBody>
          <a:bodyPr/>
          <a:lstStyle/>
          <a:p>
            <a:fld id="{F78D30D9-EC63-4247-8629-715E940411B1}" type="datetime1">
              <a:rPr lang="de-DE" smtClean="0"/>
              <a:pPr/>
              <a:t>21.03.2012</a:t>
            </a:fld>
            <a:endParaRPr lang="de-DE"/>
          </a:p>
        </p:txBody>
      </p:sp>
      <p:sp>
        <p:nvSpPr>
          <p:cNvPr id="6" name="Fußzeilenplatzhalter 4"/>
          <p:cNvSpPr>
            <a:spLocks noGrp="1"/>
          </p:cNvSpPr>
          <p:nvPr>
            <p:ph type="ftr" sz="quarter" idx="11"/>
          </p:nvPr>
        </p:nvSpPr>
        <p:spPr/>
        <p:txBody>
          <a:bodyPr/>
          <a:lstStyle/>
          <a:p>
            <a:r>
              <a:rPr lang="de-DE" smtClean="0"/>
              <a:t>© RA Michael Hoffmann</a:t>
            </a:r>
            <a:endParaRPr lang="de-DE"/>
          </a:p>
        </p:txBody>
      </p:sp>
      <p:sp>
        <p:nvSpPr>
          <p:cNvPr id="7" name="Foliennummernplatzhalter 5"/>
          <p:cNvSpPr>
            <a:spLocks noGrp="1"/>
          </p:cNvSpPr>
          <p:nvPr>
            <p:ph type="sldNum" sz="quarter" idx="12"/>
          </p:nvPr>
        </p:nvSpPr>
        <p:spPr/>
        <p:txBody>
          <a:bodyPr/>
          <a:lstStyle/>
          <a:p>
            <a:fld id="{9315BE53-FB1A-48F7-A26C-77692522DC08}" type="slidenum">
              <a:rPr lang="de-DE" smtClean="0"/>
              <a:pPr/>
              <a:t>10</a:t>
            </a:fld>
            <a:endParaRPr lang="de-DE"/>
          </a:p>
        </p:txBody>
      </p:sp>
      <p:sp>
        <p:nvSpPr>
          <p:cNvPr id="86020"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I. Einwendungen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86019"/>
                                        </p:tgtEl>
                                        <p:attrNameLst>
                                          <p:attrName>style.visibility</p:attrName>
                                        </p:attrNameLst>
                                      </p:cBhvr>
                                      <p:to>
                                        <p:strVal val="visible"/>
                                      </p:to>
                                    </p:set>
                                    <p:animEffect transition="in" filter="dissolve">
                                      <p:cBhvr>
                                        <p:cTn id="7" dur="500"/>
                                        <p:tgtEl>
                                          <p:spTgt spid="86019"/>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86020"/>
                                        </p:tgtEl>
                                        <p:attrNameLst>
                                          <p:attrName>style.visibility</p:attrName>
                                        </p:attrNameLst>
                                      </p:cBhvr>
                                      <p:to>
                                        <p:strVal val="visible"/>
                                      </p:to>
                                    </p:set>
                                    <p:animEffect transition="in" filter="dissolve">
                                      <p:cBhvr>
                                        <p:cTn id="11" dur="500"/>
                                        <p:tgtEl>
                                          <p:spTgt spid="86020"/>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86018">
                                            <p:txEl>
                                              <p:pRg st="0" end="0"/>
                                            </p:txEl>
                                          </p:spTgt>
                                        </p:tgtEl>
                                        <p:attrNameLst>
                                          <p:attrName>style.visibility</p:attrName>
                                        </p:attrNameLst>
                                      </p:cBhvr>
                                      <p:to>
                                        <p:strVal val="visible"/>
                                      </p:to>
                                    </p:set>
                                    <p:animEffect transition="in" filter="dissolve">
                                      <p:cBhvr>
                                        <p:cTn id="16" dur="500"/>
                                        <p:tgtEl>
                                          <p:spTgt spid="8601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86018">
                                            <p:txEl>
                                              <p:pRg st="1" end="1"/>
                                            </p:txEl>
                                          </p:spTgt>
                                        </p:tgtEl>
                                        <p:attrNameLst>
                                          <p:attrName>style.visibility</p:attrName>
                                        </p:attrNameLst>
                                      </p:cBhvr>
                                      <p:to>
                                        <p:strVal val="visible"/>
                                      </p:to>
                                    </p:set>
                                    <p:animEffect transition="in" filter="dissolve">
                                      <p:cBhvr>
                                        <p:cTn id="21" dur="500"/>
                                        <p:tgtEl>
                                          <p:spTgt spid="86018">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86018">
                                            <p:txEl>
                                              <p:pRg st="2" end="2"/>
                                            </p:txEl>
                                          </p:spTgt>
                                        </p:tgtEl>
                                        <p:attrNameLst>
                                          <p:attrName>style.visibility</p:attrName>
                                        </p:attrNameLst>
                                      </p:cBhvr>
                                      <p:to>
                                        <p:strVal val="visible"/>
                                      </p:to>
                                    </p:set>
                                    <p:animEffect transition="in" filter="dissolve">
                                      <p:cBhvr>
                                        <p:cTn id="26" dur="500"/>
                                        <p:tgtEl>
                                          <p:spTgt spid="86018">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86018">
                                            <p:txEl>
                                              <p:pRg st="3" end="3"/>
                                            </p:txEl>
                                          </p:spTgt>
                                        </p:tgtEl>
                                        <p:attrNameLst>
                                          <p:attrName>style.visibility</p:attrName>
                                        </p:attrNameLst>
                                      </p:cBhvr>
                                      <p:to>
                                        <p:strVal val="visible"/>
                                      </p:to>
                                    </p:set>
                                    <p:animEffect transition="in" filter="dissolve">
                                      <p:cBhvr>
                                        <p:cTn id="31" dur="500"/>
                                        <p:tgtEl>
                                          <p:spTgt spid="86018">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86018">
                                            <p:txEl>
                                              <p:pRg st="4" end="4"/>
                                            </p:txEl>
                                          </p:spTgt>
                                        </p:tgtEl>
                                        <p:attrNameLst>
                                          <p:attrName>style.visibility</p:attrName>
                                        </p:attrNameLst>
                                      </p:cBhvr>
                                      <p:to>
                                        <p:strVal val="visible"/>
                                      </p:to>
                                    </p:set>
                                    <p:animEffect transition="in" filter="dissolve">
                                      <p:cBhvr>
                                        <p:cTn id="36" dur="500"/>
                                        <p:tgtEl>
                                          <p:spTgt spid="86018">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86018">
                                            <p:txEl>
                                              <p:pRg st="5" end="5"/>
                                            </p:txEl>
                                          </p:spTgt>
                                        </p:tgtEl>
                                        <p:attrNameLst>
                                          <p:attrName>style.visibility</p:attrName>
                                        </p:attrNameLst>
                                      </p:cBhvr>
                                      <p:to>
                                        <p:strVal val="visible"/>
                                      </p:to>
                                    </p:set>
                                    <p:animEffect transition="in" filter="dissolve">
                                      <p:cBhvr>
                                        <p:cTn id="41" dur="500"/>
                                        <p:tgtEl>
                                          <p:spTgt spid="86018">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86018">
                                            <p:txEl>
                                              <p:pRg st="6" end="6"/>
                                            </p:txEl>
                                          </p:spTgt>
                                        </p:tgtEl>
                                        <p:attrNameLst>
                                          <p:attrName>style.visibility</p:attrName>
                                        </p:attrNameLst>
                                      </p:cBhvr>
                                      <p:to>
                                        <p:strVal val="visible"/>
                                      </p:to>
                                    </p:set>
                                    <p:animEffect transition="in" filter="dissolve">
                                      <p:cBhvr>
                                        <p:cTn id="46" dur="500"/>
                                        <p:tgtEl>
                                          <p:spTgt spid="8601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autoUpdateAnimBg="0"/>
      <p:bldP spid="86018" grpId="0" build="p" bldLvl="5" autoUpdateAnimBg="0"/>
      <p:bldP spid="8602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7"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z="3200" smtClean="0">
                <a:effectLst>
                  <a:outerShdw blurRad="38100" dist="38100" dir="2700000" algn="tl">
                    <a:srgbClr val="FFFFFF"/>
                  </a:outerShdw>
                </a:effectLst>
              </a:rPr>
              <a:t> </a:t>
            </a:r>
            <a:r>
              <a:rPr lang="de-DE" smtClean="0">
                <a:effectLst>
                  <a:outerShdw blurRad="38100" dist="38100" dir="2700000" algn="tl">
                    <a:srgbClr val="FFFFFF"/>
                  </a:outerShdw>
                </a:effectLst>
              </a:rPr>
              <a:t>Strukturen des Rechts</a:t>
            </a:r>
            <a:endParaRPr lang="de-DE" dirty="0">
              <a:effectLst>
                <a:outerShdw blurRad="38100" dist="38100" dir="2700000" algn="tl">
                  <a:srgbClr val="FFFFFF"/>
                </a:outerShdw>
              </a:effectLst>
            </a:endParaRPr>
          </a:p>
        </p:txBody>
      </p:sp>
      <p:sp>
        <p:nvSpPr>
          <p:cNvPr id="88066" name="Rectangle 2"/>
          <p:cNvSpPr>
            <a:spLocks noGrp="1" noChangeArrowheads="1"/>
          </p:cNvSpPr>
          <p:nvPr>
            <p:ph idx="1"/>
          </p:nvPr>
        </p:nvSpPr>
        <p:spPr>
          <a:xfrm>
            <a:off x="685800" y="2743200"/>
            <a:ext cx="7772400" cy="3581400"/>
          </a:xfrm>
        </p:spPr>
        <p:txBody>
          <a:bodyPr/>
          <a:lstStyle/>
          <a:p>
            <a:pPr marL="812800" indent="-812800">
              <a:buFont typeface="Symbol" pitchFamily="18" charset="2"/>
              <a:buAutoNum type="arabicPeriod"/>
            </a:pPr>
            <a:r>
              <a:rPr lang="de-DE" smtClean="0">
                <a:sym typeface="Symbol" pitchFamily="18" charset="2"/>
              </a:rPr>
              <a:t>Peremptorische</a:t>
            </a:r>
          </a:p>
          <a:p>
            <a:pPr marL="1168400" lvl="1" indent="-711200">
              <a:buFontTx/>
              <a:buChar char="-"/>
            </a:pPr>
            <a:r>
              <a:rPr lang="de-DE" smtClean="0">
                <a:sym typeface="Symbol" pitchFamily="18" charset="2"/>
              </a:rPr>
              <a:t>Verjährung, § 222 I </a:t>
            </a:r>
          </a:p>
          <a:p>
            <a:pPr marL="1168400" lvl="1" indent="-711200">
              <a:buFontTx/>
              <a:buChar char="-"/>
            </a:pPr>
            <a:r>
              <a:rPr lang="de-DE" smtClean="0">
                <a:sym typeface="Symbol" pitchFamily="18" charset="2"/>
              </a:rPr>
              <a:t>Unzulässige Rechtsausübung (dolo agit)</a:t>
            </a:r>
          </a:p>
          <a:p>
            <a:pPr marL="812800" indent="-812800">
              <a:buFont typeface="Symbol" pitchFamily="18" charset="2"/>
              <a:buAutoNum type="arabicPeriod"/>
            </a:pPr>
            <a:r>
              <a:rPr lang="de-DE" smtClean="0">
                <a:sym typeface="Symbol" pitchFamily="18" charset="2"/>
              </a:rPr>
              <a:t>Dilatorische</a:t>
            </a:r>
          </a:p>
          <a:p>
            <a:pPr marL="1168400" lvl="1" indent="-711200">
              <a:buFontTx/>
              <a:buChar char="-"/>
            </a:pPr>
            <a:r>
              <a:rPr lang="de-DE" smtClean="0">
                <a:sym typeface="Symbol" pitchFamily="18" charset="2"/>
              </a:rPr>
              <a:t>Stundung, § 202</a:t>
            </a:r>
          </a:p>
          <a:p>
            <a:pPr marL="1168400" lvl="1" indent="-711200">
              <a:buFontTx/>
              <a:buChar char="-"/>
            </a:pPr>
            <a:r>
              <a:rPr lang="de-DE" smtClean="0">
                <a:sym typeface="Symbol" pitchFamily="18" charset="2"/>
              </a:rPr>
              <a:t>Zurückbehaltungsrecht, § 273 BGB</a:t>
            </a:r>
            <a:endParaRPr lang="de-DE">
              <a:sym typeface="Symbol" pitchFamily="18" charset="2"/>
            </a:endParaRPr>
          </a:p>
        </p:txBody>
      </p:sp>
      <p:sp>
        <p:nvSpPr>
          <p:cNvPr id="5" name="Datumsplatzhalter 3"/>
          <p:cNvSpPr>
            <a:spLocks noGrp="1"/>
          </p:cNvSpPr>
          <p:nvPr>
            <p:ph type="dt" sz="half" idx="10"/>
          </p:nvPr>
        </p:nvSpPr>
        <p:spPr/>
        <p:txBody>
          <a:bodyPr/>
          <a:lstStyle/>
          <a:p>
            <a:fld id="{E3BBAE4F-7C8A-4C58-86CD-09226D16F996}" type="datetime1">
              <a:rPr lang="de-DE" smtClean="0"/>
              <a:pPr/>
              <a:t>21.03.2012</a:t>
            </a:fld>
            <a:endParaRPr lang="de-DE"/>
          </a:p>
        </p:txBody>
      </p:sp>
      <p:sp>
        <p:nvSpPr>
          <p:cNvPr id="6" name="Fußzeilenplatzhalter 4"/>
          <p:cNvSpPr>
            <a:spLocks noGrp="1"/>
          </p:cNvSpPr>
          <p:nvPr>
            <p:ph type="ftr" sz="quarter" idx="11"/>
          </p:nvPr>
        </p:nvSpPr>
        <p:spPr/>
        <p:txBody>
          <a:bodyPr/>
          <a:lstStyle/>
          <a:p>
            <a:r>
              <a:rPr lang="de-DE" smtClean="0"/>
              <a:t>© RA Michael Hoffmann</a:t>
            </a:r>
            <a:endParaRPr lang="de-DE"/>
          </a:p>
        </p:txBody>
      </p:sp>
      <p:sp>
        <p:nvSpPr>
          <p:cNvPr id="7" name="Foliennummernplatzhalter 5"/>
          <p:cNvSpPr>
            <a:spLocks noGrp="1"/>
          </p:cNvSpPr>
          <p:nvPr>
            <p:ph type="sldNum" sz="quarter" idx="12"/>
          </p:nvPr>
        </p:nvSpPr>
        <p:spPr/>
        <p:txBody>
          <a:bodyPr/>
          <a:lstStyle/>
          <a:p>
            <a:fld id="{F77C61FE-B6C7-42DF-B257-B4948D33D5FE}" type="slidenum">
              <a:rPr lang="de-DE" smtClean="0"/>
              <a:pPr/>
              <a:t>11</a:t>
            </a:fld>
            <a:endParaRPr lang="de-DE"/>
          </a:p>
        </p:txBody>
      </p:sp>
      <p:sp>
        <p:nvSpPr>
          <p:cNvPr id="88068"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II. Einreden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88067"/>
                                        </p:tgtEl>
                                        <p:attrNameLst>
                                          <p:attrName>style.visibility</p:attrName>
                                        </p:attrNameLst>
                                      </p:cBhvr>
                                      <p:to>
                                        <p:strVal val="visible"/>
                                      </p:to>
                                    </p:set>
                                    <p:animEffect transition="in" filter="dissolve">
                                      <p:cBhvr>
                                        <p:cTn id="7" dur="500"/>
                                        <p:tgtEl>
                                          <p:spTgt spid="88067"/>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88068"/>
                                        </p:tgtEl>
                                        <p:attrNameLst>
                                          <p:attrName>style.visibility</p:attrName>
                                        </p:attrNameLst>
                                      </p:cBhvr>
                                      <p:to>
                                        <p:strVal val="visible"/>
                                      </p:to>
                                    </p:set>
                                    <p:animEffect transition="in" filter="dissolve">
                                      <p:cBhvr>
                                        <p:cTn id="11" dur="500"/>
                                        <p:tgtEl>
                                          <p:spTgt spid="88068"/>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88066">
                                            <p:txEl>
                                              <p:pRg st="0" end="0"/>
                                            </p:txEl>
                                          </p:spTgt>
                                        </p:tgtEl>
                                        <p:attrNameLst>
                                          <p:attrName>style.visibility</p:attrName>
                                        </p:attrNameLst>
                                      </p:cBhvr>
                                      <p:to>
                                        <p:strVal val="visible"/>
                                      </p:to>
                                    </p:set>
                                    <p:animEffect transition="in" filter="dissolve">
                                      <p:cBhvr>
                                        <p:cTn id="16" dur="500"/>
                                        <p:tgtEl>
                                          <p:spTgt spid="8806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88066">
                                            <p:txEl>
                                              <p:pRg st="1" end="1"/>
                                            </p:txEl>
                                          </p:spTgt>
                                        </p:tgtEl>
                                        <p:attrNameLst>
                                          <p:attrName>style.visibility</p:attrName>
                                        </p:attrNameLst>
                                      </p:cBhvr>
                                      <p:to>
                                        <p:strVal val="visible"/>
                                      </p:to>
                                    </p:set>
                                    <p:animEffect transition="in" filter="dissolve">
                                      <p:cBhvr>
                                        <p:cTn id="21" dur="500"/>
                                        <p:tgtEl>
                                          <p:spTgt spid="88066">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88066">
                                            <p:txEl>
                                              <p:pRg st="2" end="2"/>
                                            </p:txEl>
                                          </p:spTgt>
                                        </p:tgtEl>
                                        <p:attrNameLst>
                                          <p:attrName>style.visibility</p:attrName>
                                        </p:attrNameLst>
                                      </p:cBhvr>
                                      <p:to>
                                        <p:strVal val="visible"/>
                                      </p:to>
                                    </p:set>
                                    <p:animEffect transition="in" filter="dissolve">
                                      <p:cBhvr>
                                        <p:cTn id="26" dur="500"/>
                                        <p:tgtEl>
                                          <p:spTgt spid="8806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88066">
                                            <p:txEl>
                                              <p:pRg st="3" end="3"/>
                                            </p:txEl>
                                          </p:spTgt>
                                        </p:tgtEl>
                                        <p:attrNameLst>
                                          <p:attrName>style.visibility</p:attrName>
                                        </p:attrNameLst>
                                      </p:cBhvr>
                                      <p:to>
                                        <p:strVal val="visible"/>
                                      </p:to>
                                    </p:set>
                                    <p:animEffect transition="in" filter="dissolve">
                                      <p:cBhvr>
                                        <p:cTn id="31" dur="500"/>
                                        <p:tgtEl>
                                          <p:spTgt spid="88066">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88066">
                                            <p:txEl>
                                              <p:pRg st="4" end="4"/>
                                            </p:txEl>
                                          </p:spTgt>
                                        </p:tgtEl>
                                        <p:attrNameLst>
                                          <p:attrName>style.visibility</p:attrName>
                                        </p:attrNameLst>
                                      </p:cBhvr>
                                      <p:to>
                                        <p:strVal val="visible"/>
                                      </p:to>
                                    </p:set>
                                    <p:animEffect transition="in" filter="dissolve">
                                      <p:cBhvr>
                                        <p:cTn id="36" dur="500"/>
                                        <p:tgtEl>
                                          <p:spTgt spid="88066">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88066">
                                            <p:txEl>
                                              <p:pRg st="5" end="5"/>
                                            </p:txEl>
                                          </p:spTgt>
                                        </p:tgtEl>
                                        <p:attrNameLst>
                                          <p:attrName>style.visibility</p:attrName>
                                        </p:attrNameLst>
                                      </p:cBhvr>
                                      <p:to>
                                        <p:strVal val="visible"/>
                                      </p:to>
                                    </p:set>
                                    <p:animEffect transition="in" filter="dissolve">
                                      <p:cBhvr>
                                        <p:cTn id="41" dur="500"/>
                                        <p:tgtEl>
                                          <p:spTgt spid="8806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autoUpdateAnimBg="0"/>
      <p:bldP spid="88066" grpId="0" build="p" bldLvl="5" autoUpdateAnimBg="0"/>
      <p:bldP spid="88068"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marL="838200" indent="-838200"/>
            <a:r>
              <a:rPr lang="de-DE" smtClean="0">
                <a:effectLst>
                  <a:outerShdw blurRad="38100" dist="38100" dir="2700000" algn="tl">
                    <a:srgbClr val="FFFFFF"/>
                  </a:outerShdw>
                </a:effectLst>
              </a:rPr>
              <a:t>Überblick - Grundbegriffe</a:t>
            </a:r>
            <a:endParaRPr lang="de-DE" dirty="0">
              <a:effectLst>
                <a:outerShdw blurRad="38100" dist="38100" dir="2700000" algn="tl">
                  <a:srgbClr val="FFFFFF"/>
                </a:outerShdw>
              </a:effectLst>
            </a:endParaRPr>
          </a:p>
        </p:txBody>
      </p:sp>
      <p:sp>
        <p:nvSpPr>
          <p:cNvPr id="60419" name="Rectangle 3"/>
          <p:cNvSpPr>
            <a:spLocks noGrp="1" noChangeArrowheads="1"/>
          </p:cNvSpPr>
          <p:nvPr>
            <p:ph idx="1"/>
          </p:nvPr>
        </p:nvSpPr>
        <p:spPr>
          <a:xfrm>
            <a:off x="685800" y="2057400"/>
            <a:ext cx="7772400" cy="4267200"/>
          </a:xfrm>
        </p:spPr>
        <p:txBody>
          <a:bodyPr>
            <a:normAutofit lnSpcReduction="10000"/>
          </a:bodyPr>
          <a:lstStyle/>
          <a:p>
            <a:pPr marL="609600" indent="-609600">
              <a:lnSpc>
                <a:spcPct val="90000"/>
              </a:lnSpc>
              <a:buFont typeface="Wingdings" pitchFamily="2" charset="2"/>
              <a:buAutoNum type="romanUcPeriod"/>
            </a:pPr>
            <a:r>
              <a:rPr lang="de-DE" sz="2800" smtClean="0"/>
              <a:t>Wettbewerbsrecht</a:t>
            </a:r>
          </a:p>
          <a:p>
            <a:pPr marL="990600" lvl="1" indent="-533400">
              <a:lnSpc>
                <a:spcPct val="90000"/>
              </a:lnSpc>
              <a:buFont typeface="Wingdings" pitchFamily="2" charset="2"/>
              <a:buNone/>
            </a:pPr>
            <a:r>
              <a:rPr lang="de-DE" sz="2400" smtClean="0"/>
              <a:t>Gewerbliche Schutzrechte</a:t>
            </a:r>
          </a:p>
          <a:p>
            <a:pPr marL="1371600" lvl="2" indent="-457200">
              <a:lnSpc>
                <a:spcPct val="90000"/>
              </a:lnSpc>
              <a:buFont typeface="Wingdings" pitchFamily="2" charset="2"/>
              <a:buAutoNum type="alphaLcParenR"/>
            </a:pPr>
            <a:r>
              <a:rPr lang="de-DE" sz="2000" smtClean="0"/>
              <a:t>Markenrecht</a:t>
            </a:r>
          </a:p>
          <a:p>
            <a:pPr marL="1371600" lvl="2" indent="-457200">
              <a:lnSpc>
                <a:spcPct val="90000"/>
              </a:lnSpc>
              <a:buFont typeface="Wingdings" pitchFamily="2" charset="2"/>
              <a:buAutoNum type="alphaLcParenR"/>
            </a:pPr>
            <a:r>
              <a:rPr lang="de-DE" sz="2000" smtClean="0"/>
              <a:t>Patentrecht</a:t>
            </a:r>
          </a:p>
          <a:p>
            <a:pPr marL="1371600" lvl="2" indent="-457200">
              <a:lnSpc>
                <a:spcPct val="90000"/>
              </a:lnSpc>
              <a:buFont typeface="Wingdings" pitchFamily="2" charset="2"/>
              <a:buAutoNum type="alphaLcParenR"/>
            </a:pPr>
            <a:r>
              <a:rPr lang="de-DE" sz="2000" smtClean="0"/>
              <a:t>Gebrauchsmuster (kleines Patentrecht)</a:t>
            </a:r>
          </a:p>
          <a:p>
            <a:pPr marL="1371600" lvl="2" indent="-457200">
              <a:lnSpc>
                <a:spcPct val="90000"/>
              </a:lnSpc>
              <a:buFont typeface="Wingdings" pitchFamily="2" charset="2"/>
              <a:buAutoNum type="alphaLcParenR"/>
            </a:pPr>
            <a:r>
              <a:rPr lang="de-DE" sz="2000" smtClean="0"/>
              <a:t>Geschmacksmuster (kleines UrheberR)</a:t>
            </a:r>
          </a:p>
          <a:p>
            <a:pPr marL="1371600" lvl="2" indent="-457200">
              <a:lnSpc>
                <a:spcPct val="90000"/>
              </a:lnSpc>
              <a:buFont typeface="Wingdings" pitchFamily="2" charset="2"/>
              <a:buAutoNum type="alphaLcParenR"/>
            </a:pPr>
            <a:r>
              <a:rPr lang="de-DE" sz="2000" smtClean="0"/>
              <a:t>UWG</a:t>
            </a:r>
          </a:p>
          <a:p>
            <a:pPr marL="609600" indent="-609600">
              <a:lnSpc>
                <a:spcPct val="90000"/>
              </a:lnSpc>
              <a:buFont typeface="Wingdings" pitchFamily="2" charset="2"/>
              <a:buAutoNum type="romanUcPeriod"/>
            </a:pPr>
            <a:r>
              <a:rPr lang="de-DE" sz="2800" smtClean="0"/>
              <a:t>Kartellrecht (GWB)</a:t>
            </a:r>
          </a:p>
          <a:p>
            <a:pPr marL="609600" indent="-609600">
              <a:lnSpc>
                <a:spcPct val="90000"/>
              </a:lnSpc>
              <a:buFont typeface="Wingdings" pitchFamily="2" charset="2"/>
              <a:buAutoNum type="romanUcPeriod"/>
            </a:pPr>
            <a:r>
              <a:rPr lang="de-DE" sz="2800" smtClean="0"/>
              <a:t>Unlauterer Wettbewerb</a:t>
            </a:r>
          </a:p>
          <a:p>
            <a:pPr marL="990600" lvl="1" indent="-533400">
              <a:lnSpc>
                <a:spcPct val="90000"/>
              </a:lnSpc>
              <a:buFont typeface="Wingdings" pitchFamily="2" charset="2"/>
              <a:buNone/>
            </a:pPr>
            <a:r>
              <a:rPr lang="de-DE" sz="2400" smtClean="0"/>
              <a:t>Preisangaben - Verordnung</a:t>
            </a:r>
          </a:p>
          <a:p>
            <a:pPr marL="609600" indent="-609600">
              <a:lnSpc>
                <a:spcPct val="90000"/>
              </a:lnSpc>
              <a:buFont typeface="Wingdings" pitchFamily="2" charset="2"/>
              <a:buAutoNum type="romanUcPeriod"/>
            </a:pPr>
            <a:r>
              <a:rPr lang="de-DE" sz="2800" smtClean="0"/>
              <a:t>Urheberrecht</a:t>
            </a:r>
            <a:endParaRPr lang="de-DE" sz="2800" dirty="0"/>
          </a:p>
        </p:txBody>
      </p:sp>
      <p:sp>
        <p:nvSpPr>
          <p:cNvPr id="4" name="Datumsplatzhalter 3"/>
          <p:cNvSpPr>
            <a:spLocks noGrp="1"/>
          </p:cNvSpPr>
          <p:nvPr>
            <p:ph type="dt" sz="half" idx="10"/>
          </p:nvPr>
        </p:nvSpPr>
        <p:spPr/>
        <p:txBody>
          <a:bodyPr/>
          <a:lstStyle/>
          <a:p>
            <a:fld id="{9B264D30-A22F-4D42-839E-CDE0DE001181}"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9F1E81F3-B51F-4380-8B39-EF1DB7CDA1D9}" type="slidenum">
              <a:rPr lang="de-DE" smtClean="0"/>
              <a:pPr/>
              <a:t>12</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0418"/>
                                        </p:tgtEl>
                                        <p:attrNameLst>
                                          <p:attrName>style.visibility</p:attrName>
                                        </p:attrNameLst>
                                      </p:cBhvr>
                                      <p:to>
                                        <p:strVal val="visible"/>
                                      </p:to>
                                    </p:set>
                                    <p:animEffect transition="in" filter="dissolve">
                                      <p:cBhvr>
                                        <p:cTn id="7" dur="500"/>
                                        <p:tgtEl>
                                          <p:spTgt spid="6041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0419">
                                            <p:txEl>
                                              <p:pRg st="0" end="0"/>
                                            </p:txEl>
                                          </p:spTgt>
                                        </p:tgtEl>
                                        <p:attrNameLst>
                                          <p:attrName>style.visibility</p:attrName>
                                        </p:attrNameLst>
                                      </p:cBhvr>
                                      <p:to>
                                        <p:strVal val="visible"/>
                                      </p:to>
                                    </p:set>
                                    <p:animEffect transition="in" filter="dissolve">
                                      <p:cBhvr>
                                        <p:cTn id="12" dur="500"/>
                                        <p:tgtEl>
                                          <p:spTgt spid="604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0419">
                                            <p:txEl>
                                              <p:pRg st="1" end="1"/>
                                            </p:txEl>
                                          </p:spTgt>
                                        </p:tgtEl>
                                        <p:attrNameLst>
                                          <p:attrName>style.visibility</p:attrName>
                                        </p:attrNameLst>
                                      </p:cBhvr>
                                      <p:to>
                                        <p:strVal val="visible"/>
                                      </p:to>
                                    </p:set>
                                    <p:animEffect transition="in" filter="dissolve">
                                      <p:cBhvr>
                                        <p:cTn id="17" dur="500"/>
                                        <p:tgtEl>
                                          <p:spTgt spid="604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0419">
                                            <p:txEl>
                                              <p:pRg st="2" end="2"/>
                                            </p:txEl>
                                          </p:spTgt>
                                        </p:tgtEl>
                                        <p:attrNameLst>
                                          <p:attrName>style.visibility</p:attrName>
                                        </p:attrNameLst>
                                      </p:cBhvr>
                                      <p:to>
                                        <p:strVal val="visible"/>
                                      </p:to>
                                    </p:set>
                                    <p:animEffect transition="in" filter="dissolve">
                                      <p:cBhvr>
                                        <p:cTn id="22" dur="500"/>
                                        <p:tgtEl>
                                          <p:spTgt spid="604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0419">
                                            <p:txEl>
                                              <p:pRg st="3" end="3"/>
                                            </p:txEl>
                                          </p:spTgt>
                                        </p:tgtEl>
                                        <p:attrNameLst>
                                          <p:attrName>style.visibility</p:attrName>
                                        </p:attrNameLst>
                                      </p:cBhvr>
                                      <p:to>
                                        <p:strVal val="visible"/>
                                      </p:to>
                                    </p:set>
                                    <p:animEffect transition="in" filter="dissolve">
                                      <p:cBhvr>
                                        <p:cTn id="27" dur="500"/>
                                        <p:tgtEl>
                                          <p:spTgt spid="6041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0419">
                                            <p:txEl>
                                              <p:pRg st="4" end="4"/>
                                            </p:txEl>
                                          </p:spTgt>
                                        </p:tgtEl>
                                        <p:attrNameLst>
                                          <p:attrName>style.visibility</p:attrName>
                                        </p:attrNameLst>
                                      </p:cBhvr>
                                      <p:to>
                                        <p:strVal val="visible"/>
                                      </p:to>
                                    </p:set>
                                    <p:animEffect transition="in" filter="dissolve">
                                      <p:cBhvr>
                                        <p:cTn id="32" dur="500"/>
                                        <p:tgtEl>
                                          <p:spTgt spid="6041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0419">
                                            <p:txEl>
                                              <p:pRg st="5" end="5"/>
                                            </p:txEl>
                                          </p:spTgt>
                                        </p:tgtEl>
                                        <p:attrNameLst>
                                          <p:attrName>style.visibility</p:attrName>
                                        </p:attrNameLst>
                                      </p:cBhvr>
                                      <p:to>
                                        <p:strVal val="visible"/>
                                      </p:to>
                                    </p:set>
                                    <p:animEffect transition="in" filter="dissolve">
                                      <p:cBhvr>
                                        <p:cTn id="37" dur="500"/>
                                        <p:tgtEl>
                                          <p:spTgt spid="6041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0419">
                                            <p:txEl>
                                              <p:pRg st="6" end="6"/>
                                            </p:txEl>
                                          </p:spTgt>
                                        </p:tgtEl>
                                        <p:attrNameLst>
                                          <p:attrName>style.visibility</p:attrName>
                                        </p:attrNameLst>
                                      </p:cBhvr>
                                      <p:to>
                                        <p:strVal val="visible"/>
                                      </p:to>
                                    </p:set>
                                    <p:animEffect transition="in" filter="dissolve">
                                      <p:cBhvr>
                                        <p:cTn id="42" dur="500"/>
                                        <p:tgtEl>
                                          <p:spTgt spid="6041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60419">
                                            <p:txEl>
                                              <p:pRg st="7" end="7"/>
                                            </p:txEl>
                                          </p:spTgt>
                                        </p:tgtEl>
                                        <p:attrNameLst>
                                          <p:attrName>style.visibility</p:attrName>
                                        </p:attrNameLst>
                                      </p:cBhvr>
                                      <p:to>
                                        <p:strVal val="visible"/>
                                      </p:to>
                                    </p:set>
                                    <p:animEffect transition="in" filter="dissolve">
                                      <p:cBhvr>
                                        <p:cTn id="47" dur="500"/>
                                        <p:tgtEl>
                                          <p:spTgt spid="6041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60419">
                                            <p:txEl>
                                              <p:pRg st="8" end="8"/>
                                            </p:txEl>
                                          </p:spTgt>
                                        </p:tgtEl>
                                        <p:attrNameLst>
                                          <p:attrName>style.visibility</p:attrName>
                                        </p:attrNameLst>
                                      </p:cBhvr>
                                      <p:to>
                                        <p:strVal val="visible"/>
                                      </p:to>
                                    </p:set>
                                    <p:animEffect transition="in" filter="dissolve">
                                      <p:cBhvr>
                                        <p:cTn id="52" dur="500"/>
                                        <p:tgtEl>
                                          <p:spTgt spid="6041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60419">
                                            <p:txEl>
                                              <p:pRg st="9" end="9"/>
                                            </p:txEl>
                                          </p:spTgt>
                                        </p:tgtEl>
                                        <p:attrNameLst>
                                          <p:attrName>style.visibility</p:attrName>
                                        </p:attrNameLst>
                                      </p:cBhvr>
                                      <p:to>
                                        <p:strVal val="visible"/>
                                      </p:to>
                                    </p:set>
                                    <p:animEffect transition="in" filter="dissolve">
                                      <p:cBhvr>
                                        <p:cTn id="57" dur="500"/>
                                        <p:tgtEl>
                                          <p:spTgt spid="60419">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60419">
                                            <p:txEl>
                                              <p:pRg st="10" end="10"/>
                                            </p:txEl>
                                          </p:spTgt>
                                        </p:tgtEl>
                                        <p:attrNameLst>
                                          <p:attrName>style.visibility</p:attrName>
                                        </p:attrNameLst>
                                      </p:cBhvr>
                                      <p:to>
                                        <p:strVal val="visible"/>
                                      </p:to>
                                    </p:set>
                                    <p:animEffect transition="in" filter="dissolve">
                                      <p:cBhvr>
                                        <p:cTn id="62" dur="500"/>
                                        <p:tgtEl>
                                          <p:spTgt spid="6041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autoUpdateAnimBg="0"/>
      <p:bldP spid="60419" grpId="0" build="p" bldLvl="5"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de-DE" smtClean="0">
                <a:effectLst>
                  <a:outerShdw blurRad="38100" dist="38100" dir="2700000" algn="tl">
                    <a:srgbClr val="FFFFFF"/>
                  </a:outerShdw>
                </a:effectLst>
              </a:rPr>
              <a:t>Überblick - Schutzrichtung</a:t>
            </a:r>
            <a:endParaRPr lang="de-DE" dirty="0">
              <a:effectLst>
                <a:outerShdw blurRad="38100" dist="38100" dir="2700000" algn="tl">
                  <a:srgbClr val="FFFFFF"/>
                </a:outerShdw>
              </a:effectLst>
            </a:endParaRPr>
          </a:p>
        </p:txBody>
      </p:sp>
      <p:sp>
        <p:nvSpPr>
          <p:cNvPr id="27" name="Datumsplatzhalter 2"/>
          <p:cNvSpPr>
            <a:spLocks noGrp="1"/>
          </p:cNvSpPr>
          <p:nvPr>
            <p:ph type="dt" sz="half" idx="10"/>
          </p:nvPr>
        </p:nvSpPr>
        <p:spPr/>
        <p:txBody>
          <a:bodyPr/>
          <a:lstStyle/>
          <a:p>
            <a:fld id="{151CA67C-6A75-4F0E-A67C-B1DCCE4CA4E8}" type="datetime1">
              <a:rPr lang="de-DE" smtClean="0"/>
              <a:pPr/>
              <a:t>21.03.2012</a:t>
            </a:fld>
            <a:endParaRPr lang="de-DE"/>
          </a:p>
        </p:txBody>
      </p:sp>
      <p:sp>
        <p:nvSpPr>
          <p:cNvPr id="28" name="Fußzeilenplatzhalter 3"/>
          <p:cNvSpPr>
            <a:spLocks noGrp="1"/>
          </p:cNvSpPr>
          <p:nvPr>
            <p:ph type="ftr" sz="quarter" idx="11"/>
          </p:nvPr>
        </p:nvSpPr>
        <p:spPr/>
        <p:txBody>
          <a:bodyPr/>
          <a:lstStyle/>
          <a:p>
            <a:r>
              <a:rPr lang="de-DE" smtClean="0"/>
              <a:t>© RA Michael Hoffmann</a:t>
            </a:r>
            <a:endParaRPr lang="de-DE"/>
          </a:p>
        </p:txBody>
      </p:sp>
      <p:sp>
        <p:nvSpPr>
          <p:cNvPr id="29" name="Foliennummernplatzhalter 4"/>
          <p:cNvSpPr>
            <a:spLocks noGrp="1"/>
          </p:cNvSpPr>
          <p:nvPr>
            <p:ph type="sldNum" sz="quarter" idx="12"/>
          </p:nvPr>
        </p:nvSpPr>
        <p:spPr/>
        <p:txBody>
          <a:bodyPr/>
          <a:lstStyle/>
          <a:p>
            <a:fld id="{E55FC5A7-8556-4B76-9D7E-C7D8D4EBDE9B}" type="slidenum">
              <a:rPr lang="de-DE" smtClean="0"/>
              <a:pPr/>
              <a:t>13</a:t>
            </a:fld>
            <a:endParaRPr lang="de-DE"/>
          </a:p>
        </p:txBody>
      </p:sp>
      <p:sp>
        <p:nvSpPr>
          <p:cNvPr id="32771" name="Rectangle 3"/>
          <p:cNvSpPr>
            <a:spLocks noChangeArrowheads="1"/>
          </p:cNvSpPr>
          <p:nvPr/>
        </p:nvSpPr>
        <p:spPr bwMode="auto">
          <a:xfrm>
            <a:off x="533400" y="2133600"/>
            <a:ext cx="1968500"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Kartellrecht </a:t>
            </a:r>
          </a:p>
        </p:txBody>
      </p:sp>
      <p:sp>
        <p:nvSpPr>
          <p:cNvPr id="32777" name="Rectangle 9"/>
          <p:cNvSpPr>
            <a:spLocks noChangeArrowheads="1"/>
          </p:cNvSpPr>
          <p:nvPr/>
        </p:nvSpPr>
        <p:spPr bwMode="auto">
          <a:xfrm>
            <a:off x="3962400" y="21336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78" name="Rectangle 10"/>
          <p:cNvSpPr>
            <a:spLocks noChangeArrowheads="1"/>
          </p:cNvSpPr>
          <p:nvPr/>
        </p:nvSpPr>
        <p:spPr bwMode="auto">
          <a:xfrm>
            <a:off x="4419600" y="22098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Freiheit &amp; Aufrechterhaltung d. Wettbewerbs </a:t>
            </a:r>
          </a:p>
        </p:txBody>
      </p:sp>
      <p:sp>
        <p:nvSpPr>
          <p:cNvPr id="32779" name="Rectangle 11"/>
          <p:cNvSpPr>
            <a:spLocks noChangeArrowheads="1"/>
          </p:cNvSpPr>
          <p:nvPr/>
        </p:nvSpPr>
        <p:spPr bwMode="auto">
          <a:xfrm>
            <a:off x="533400" y="2667000"/>
            <a:ext cx="3527425"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Unlauterer Wettbewerb</a:t>
            </a:r>
          </a:p>
        </p:txBody>
      </p:sp>
      <p:sp>
        <p:nvSpPr>
          <p:cNvPr id="32780" name="Rectangle 12"/>
          <p:cNvSpPr>
            <a:spLocks noChangeArrowheads="1"/>
          </p:cNvSpPr>
          <p:nvPr/>
        </p:nvSpPr>
        <p:spPr bwMode="auto">
          <a:xfrm>
            <a:off x="533400" y="3124200"/>
            <a:ext cx="2592388"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PreisangabenVO</a:t>
            </a:r>
          </a:p>
        </p:txBody>
      </p:sp>
      <p:sp>
        <p:nvSpPr>
          <p:cNvPr id="32781" name="Rectangle 13"/>
          <p:cNvSpPr>
            <a:spLocks noChangeArrowheads="1"/>
          </p:cNvSpPr>
          <p:nvPr/>
        </p:nvSpPr>
        <p:spPr bwMode="auto">
          <a:xfrm>
            <a:off x="533400" y="3657600"/>
            <a:ext cx="1998663"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Markenrecht</a:t>
            </a:r>
          </a:p>
        </p:txBody>
      </p:sp>
      <p:sp>
        <p:nvSpPr>
          <p:cNvPr id="32782" name="Rectangle 14"/>
          <p:cNvSpPr>
            <a:spLocks noChangeArrowheads="1"/>
          </p:cNvSpPr>
          <p:nvPr/>
        </p:nvSpPr>
        <p:spPr bwMode="auto">
          <a:xfrm>
            <a:off x="533400" y="4191000"/>
            <a:ext cx="955675"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KUG</a:t>
            </a:r>
          </a:p>
        </p:txBody>
      </p:sp>
      <p:sp>
        <p:nvSpPr>
          <p:cNvPr id="32783" name="Rectangle 15"/>
          <p:cNvSpPr>
            <a:spLocks noChangeArrowheads="1"/>
          </p:cNvSpPr>
          <p:nvPr/>
        </p:nvSpPr>
        <p:spPr bwMode="auto">
          <a:xfrm>
            <a:off x="533400" y="4724400"/>
            <a:ext cx="3181350"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GeschmacksmusterR</a:t>
            </a:r>
          </a:p>
        </p:txBody>
      </p:sp>
      <p:sp>
        <p:nvSpPr>
          <p:cNvPr id="32784" name="Rectangle 16"/>
          <p:cNvSpPr>
            <a:spLocks noChangeArrowheads="1"/>
          </p:cNvSpPr>
          <p:nvPr/>
        </p:nvSpPr>
        <p:spPr bwMode="auto">
          <a:xfrm>
            <a:off x="533400" y="5257800"/>
            <a:ext cx="1308100"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PatentR</a:t>
            </a:r>
          </a:p>
        </p:txBody>
      </p:sp>
      <p:sp>
        <p:nvSpPr>
          <p:cNvPr id="32785" name="Rectangle 17"/>
          <p:cNvSpPr>
            <a:spLocks noChangeArrowheads="1"/>
          </p:cNvSpPr>
          <p:nvPr/>
        </p:nvSpPr>
        <p:spPr bwMode="auto">
          <a:xfrm>
            <a:off x="533400" y="5791200"/>
            <a:ext cx="2906713"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GebrauchsmusterR</a:t>
            </a:r>
          </a:p>
        </p:txBody>
      </p:sp>
      <p:sp>
        <p:nvSpPr>
          <p:cNvPr id="32786" name="Rectangle 18"/>
          <p:cNvSpPr>
            <a:spLocks noChangeArrowheads="1"/>
          </p:cNvSpPr>
          <p:nvPr/>
        </p:nvSpPr>
        <p:spPr bwMode="auto">
          <a:xfrm>
            <a:off x="3962400" y="26670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87" name="Rectangle 19"/>
          <p:cNvSpPr>
            <a:spLocks noChangeArrowheads="1"/>
          </p:cNvSpPr>
          <p:nvPr/>
        </p:nvSpPr>
        <p:spPr bwMode="auto">
          <a:xfrm>
            <a:off x="3962400" y="31242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88" name="Rectangle 20"/>
          <p:cNvSpPr>
            <a:spLocks noChangeArrowheads="1"/>
          </p:cNvSpPr>
          <p:nvPr/>
        </p:nvSpPr>
        <p:spPr bwMode="auto">
          <a:xfrm>
            <a:off x="3962400" y="36576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89" name="Rectangle 21"/>
          <p:cNvSpPr>
            <a:spLocks noChangeArrowheads="1"/>
          </p:cNvSpPr>
          <p:nvPr/>
        </p:nvSpPr>
        <p:spPr bwMode="auto">
          <a:xfrm>
            <a:off x="3962400" y="41910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90" name="Rectangle 22"/>
          <p:cNvSpPr>
            <a:spLocks noChangeArrowheads="1"/>
          </p:cNvSpPr>
          <p:nvPr/>
        </p:nvSpPr>
        <p:spPr bwMode="auto">
          <a:xfrm>
            <a:off x="3962400" y="47244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91" name="Rectangle 23"/>
          <p:cNvSpPr>
            <a:spLocks noChangeArrowheads="1"/>
          </p:cNvSpPr>
          <p:nvPr/>
        </p:nvSpPr>
        <p:spPr bwMode="auto">
          <a:xfrm>
            <a:off x="3962400" y="52578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92" name="Rectangle 24"/>
          <p:cNvSpPr>
            <a:spLocks noChangeArrowheads="1"/>
          </p:cNvSpPr>
          <p:nvPr/>
        </p:nvSpPr>
        <p:spPr bwMode="auto">
          <a:xfrm>
            <a:off x="3962400" y="57912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93" name="Rectangle 25"/>
          <p:cNvSpPr>
            <a:spLocks noChangeArrowheads="1"/>
          </p:cNvSpPr>
          <p:nvPr/>
        </p:nvSpPr>
        <p:spPr bwMode="auto">
          <a:xfrm>
            <a:off x="4419600" y="27432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Lauterkeit im Wettbewerb</a:t>
            </a:r>
          </a:p>
        </p:txBody>
      </p:sp>
      <p:sp>
        <p:nvSpPr>
          <p:cNvPr id="32794" name="Rectangle 26"/>
          <p:cNvSpPr>
            <a:spLocks noChangeArrowheads="1"/>
          </p:cNvSpPr>
          <p:nvPr/>
        </p:nvSpPr>
        <p:spPr bwMode="auto">
          <a:xfrm>
            <a:off x="4419600" y="32004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Preistransparenz zum Schutz des Verbrauchers</a:t>
            </a:r>
          </a:p>
        </p:txBody>
      </p:sp>
      <p:sp>
        <p:nvSpPr>
          <p:cNvPr id="32795" name="Rectangle 27"/>
          <p:cNvSpPr>
            <a:spLocks noChangeArrowheads="1"/>
          </p:cNvSpPr>
          <p:nvPr/>
        </p:nvSpPr>
        <p:spPr bwMode="auto">
          <a:xfrm>
            <a:off x="4419600" y="37338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Untersch. von Leistungen anderer Unternehmer </a:t>
            </a:r>
          </a:p>
        </p:txBody>
      </p:sp>
      <p:sp>
        <p:nvSpPr>
          <p:cNvPr id="32796" name="Rectangle 28"/>
          <p:cNvSpPr>
            <a:spLocks noChangeArrowheads="1"/>
          </p:cNvSpPr>
          <p:nvPr/>
        </p:nvSpPr>
        <p:spPr bwMode="auto">
          <a:xfrm>
            <a:off x="4419600" y="42672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Persönliche Geistesschöpfung des Werks</a:t>
            </a:r>
          </a:p>
        </p:txBody>
      </p:sp>
      <p:sp>
        <p:nvSpPr>
          <p:cNvPr id="32797" name="Rectangle 29"/>
          <p:cNvSpPr>
            <a:spLocks noChangeArrowheads="1"/>
          </p:cNvSpPr>
          <p:nvPr/>
        </p:nvSpPr>
        <p:spPr bwMode="auto">
          <a:xfrm>
            <a:off x="4419600" y="48006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Schutz der ästetischen, gewerblichen Leistung</a:t>
            </a:r>
          </a:p>
        </p:txBody>
      </p:sp>
      <p:sp>
        <p:nvSpPr>
          <p:cNvPr id="32798" name="Rectangle 30"/>
          <p:cNvSpPr>
            <a:spLocks noChangeArrowheads="1"/>
          </p:cNvSpPr>
          <p:nvPr/>
        </p:nvSpPr>
        <p:spPr bwMode="auto">
          <a:xfrm>
            <a:off x="4419600" y="53340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Schutz der erfinderischen, gewerbl. Leistung</a:t>
            </a:r>
          </a:p>
        </p:txBody>
      </p:sp>
      <p:sp>
        <p:nvSpPr>
          <p:cNvPr id="32799" name="Rectangle 31"/>
          <p:cNvSpPr>
            <a:spLocks noChangeArrowheads="1"/>
          </p:cNvSpPr>
          <p:nvPr/>
        </p:nvSpPr>
        <p:spPr bwMode="auto">
          <a:xfrm>
            <a:off x="4419600" y="5867400"/>
            <a:ext cx="4724400" cy="58737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Schutz der erf. gewerbl. Leistung a.d. Geb. der Technik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dissolve">
                                      <p:cBhvr>
                                        <p:cTn id="7" dur="500"/>
                                        <p:tgtEl>
                                          <p:spTgt spid="3277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771"/>
                                        </p:tgtEl>
                                        <p:attrNameLst>
                                          <p:attrName>style.visibility</p:attrName>
                                        </p:attrNameLst>
                                      </p:cBhvr>
                                      <p:to>
                                        <p:strVal val="visible"/>
                                      </p:to>
                                    </p:set>
                                    <p:animEffect transition="in" filter="dissolve">
                                      <p:cBhvr>
                                        <p:cTn id="12" dur="500"/>
                                        <p:tgtEl>
                                          <p:spTgt spid="32771"/>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32777"/>
                                        </p:tgtEl>
                                        <p:attrNameLst>
                                          <p:attrName>style.visibility</p:attrName>
                                        </p:attrNameLst>
                                      </p:cBhvr>
                                      <p:to>
                                        <p:strVal val="visible"/>
                                      </p:to>
                                    </p:set>
                                    <p:animEffect transition="in" filter="dissolve">
                                      <p:cBhvr>
                                        <p:cTn id="16" dur="500"/>
                                        <p:tgtEl>
                                          <p:spTgt spid="32777"/>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32778"/>
                                        </p:tgtEl>
                                        <p:attrNameLst>
                                          <p:attrName>style.visibility</p:attrName>
                                        </p:attrNameLst>
                                      </p:cBhvr>
                                      <p:to>
                                        <p:strVal val="visible"/>
                                      </p:to>
                                    </p:set>
                                    <p:animEffect transition="in" filter="dissolve">
                                      <p:cBhvr>
                                        <p:cTn id="21" dur="500"/>
                                        <p:tgtEl>
                                          <p:spTgt spid="32778"/>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32779"/>
                                        </p:tgtEl>
                                        <p:attrNameLst>
                                          <p:attrName>style.visibility</p:attrName>
                                        </p:attrNameLst>
                                      </p:cBhvr>
                                      <p:to>
                                        <p:strVal val="visible"/>
                                      </p:to>
                                    </p:set>
                                    <p:animEffect transition="in" filter="dissolve">
                                      <p:cBhvr>
                                        <p:cTn id="26" dur="500"/>
                                        <p:tgtEl>
                                          <p:spTgt spid="32779"/>
                                        </p:tgtEl>
                                      </p:cBhvr>
                                    </p:animEffect>
                                  </p:childTnLst>
                                </p:cTn>
                              </p:par>
                            </p:childTnLst>
                          </p:cTn>
                        </p:par>
                        <p:par>
                          <p:cTn id="27" fill="hold">
                            <p:stCondLst>
                              <p:cond delay="500"/>
                            </p:stCondLst>
                            <p:childTnLst>
                              <p:par>
                                <p:cTn id="28" presetID="9" presetClass="entr" presetSubtype="0" fill="hold" grpId="0" nodeType="afterEffect">
                                  <p:stCondLst>
                                    <p:cond delay="0"/>
                                  </p:stCondLst>
                                  <p:childTnLst>
                                    <p:set>
                                      <p:cBhvr>
                                        <p:cTn id="29" dur="1" fill="hold">
                                          <p:stCondLst>
                                            <p:cond delay="0"/>
                                          </p:stCondLst>
                                        </p:cTn>
                                        <p:tgtEl>
                                          <p:spTgt spid="32786"/>
                                        </p:tgtEl>
                                        <p:attrNameLst>
                                          <p:attrName>style.visibility</p:attrName>
                                        </p:attrNameLst>
                                      </p:cBhvr>
                                      <p:to>
                                        <p:strVal val="visible"/>
                                      </p:to>
                                    </p:set>
                                    <p:animEffect transition="in" filter="dissolve">
                                      <p:cBhvr>
                                        <p:cTn id="30" dur="500"/>
                                        <p:tgtEl>
                                          <p:spTgt spid="32786"/>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32793"/>
                                        </p:tgtEl>
                                        <p:attrNameLst>
                                          <p:attrName>style.visibility</p:attrName>
                                        </p:attrNameLst>
                                      </p:cBhvr>
                                      <p:to>
                                        <p:strVal val="visible"/>
                                      </p:to>
                                    </p:set>
                                    <p:animEffect transition="in" filter="dissolve">
                                      <p:cBhvr>
                                        <p:cTn id="35" dur="500"/>
                                        <p:tgtEl>
                                          <p:spTgt spid="32793"/>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32780"/>
                                        </p:tgtEl>
                                        <p:attrNameLst>
                                          <p:attrName>style.visibility</p:attrName>
                                        </p:attrNameLst>
                                      </p:cBhvr>
                                      <p:to>
                                        <p:strVal val="visible"/>
                                      </p:to>
                                    </p:set>
                                    <p:animEffect transition="in" filter="dissolve">
                                      <p:cBhvr>
                                        <p:cTn id="40" dur="500"/>
                                        <p:tgtEl>
                                          <p:spTgt spid="32780"/>
                                        </p:tgtEl>
                                      </p:cBhvr>
                                    </p:animEffect>
                                  </p:childTnLst>
                                </p:cTn>
                              </p:par>
                            </p:childTnLst>
                          </p:cTn>
                        </p:par>
                        <p:par>
                          <p:cTn id="41" fill="hold">
                            <p:stCondLst>
                              <p:cond delay="500"/>
                            </p:stCondLst>
                            <p:childTnLst>
                              <p:par>
                                <p:cTn id="42" presetID="9" presetClass="entr" presetSubtype="0" fill="hold" grpId="0" nodeType="afterEffect">
                                  <p:stCondLst>
                                    <p:cond delay="0"/>
                                  </p:stCondLst>
                                  <p:childTnLst>
                                    <p:set>
                                      <p:cBhvr>
                                        <p:cTn id="43" dur="1" fill="hold">
                                          <p:stCondLst>
                                            <p:cond delay="0"/>
                                          </p:stCondLst>
                                        </p:cTn>
                                        <p:tgtEl>
                                          <p:spTgt spid="32787"/>
                                        </p:tgtEl>
                                        <p:attrNameLst>
                                          <p:attrName>style.visibility</p:attrName>
                                        </p:attrNameLst>
                                      </p:cBhvr>
                                      <p:to>
                                        <p:strVal val="visible"/>
                                      </p:to>
                                    </p:set>
                                    <p:animEffect transition="in" filter="dissolve">
                                      <p:cBhvr>
                                        <p:cTn id="44" dur="500"/>
                                        <p:tgtEl>
                                          <p:spTgt spid="32787"/>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32794"/>
                                        </p:tgtEl>
                                        <p:attrNameLst>
                                          <p:attrName>style.visibility</p:attrName>
                                        </p:attrNameLst>
                                      </p:cBhvr>
                                      <p:to>
                                        <p:strVal val="visible"/>
                                      </p:to>
                                    </p:set>
                                    <p:animEffect transition="in" filter="dissolve">
                                      <p:cBhvr>
                                        <p:cTn id="49" dur="500"/>
                                        <p:tgtEl>
                                          <p:spTgt spid="32794"/>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32781"/>
                                        </p:tgtEl>
                                        <p:attrNameLst>
                                          <p:attrName>style.visibility</p:attrName>
                                        </p:attrNameLst>
                                      </p:cBhvr>
                                      <p:to>
                                        <p:strVal val="visible"/>
                                      </p:to>
                                    </p:set>
                                    <p:animEffect transition="in" filter="dissolve">
                                      <p:cBhvr>
                                        <p:cTn id="54" dur="500"/>
                                        <p:tgtEl>
                                          <p:spTgt spid="32781"/>
                                        </p:tgtEl>
                                      </p:cBhvr>
                                    </p:animEffect>
                                  </p:childTnLst>
                                </p:cTn>
                              </p:par>
                            </p:childTnLst>
                          </p:cTn>
                        </p:par>
                        <p:par>
                          <p:cTn id="55" fill="hold">
                            <p:stCondLst>
                              <p:cond delay="500"/>
                            </p:stCondLst>
                            <p:childTnLst>
                              <p:par>
                                <p:cTn id="56" presetID="9" presetClass="entr" presetSubtype="0" fill="hold" grpId="0" nodeType="afterEffect">
                                  <p:stCondLst>
                                    <p:cond delay="0"/>
                                  </p:stCondLst>
                                  <p:childTnLst>
                                    <p:set>
                                      <p:cBhvr>
                                        <p:cTn id="57" dur="1" fill="hold">
                                          <p:stCondLst>
                                            <p:cond delay="0"/>
                                          </p:stCondLst>
                                        </p:cTn>
                                        <p:tgtEl>
                                          <p:spTgt spid="32788"/>
                                        </p:tgtEl>
                                        <p:attrNameLst>
                                          <p:attrName>style.visibility</p:attrName>
                                        </p:attrNameLst>
                                      </p:cBhvr>
                                      <p:to>
                                        <p:strVal val="visible"/>
                                      </p:to>
                                    </p:set>
                                    <p:animEffect transition="in" filter="dissolve">
                                      <p:cBhvr>
                                        <p:cTn id="58" dur="500"/>
                                        <p:tgtEl>
                                          <p:spTgt spid="32788"/>
                                        </p:tgtEl>
                                      </p:cBhvr>
                                    </p:animEffect>
                                  </p:childTnLst>
                                </p:cTn>
                              </p:par>
                            </p:childTnLst>
                          </p:cTn>
                        </p:par>
                      </p:childTnLst>
                    </p:cTn>
                  </p:par>
                  <p:par>
                    <p:cTn id="59" fill="hold">
                      <p:stCondLst>
                        <p:cond delay="indefinite"/>
                      </p:stCondLst>
                      <p:childTnLst>
                        <p:par>
                          <p:cTn id="60" fill="hold">
                            <p:stCondLst>
                              <p:cond delay="0"/>
                            </p:stCondLst>
                            <p:childTnLst>
                              <p:par>
                                <p:cTn id="61" presetID="9" presetClass="entr" presetSubtype="0" fill="hold" grpId="0" nodeType="clickEffect">
                                  <p:stCondLst>
                                    <p:cond delay="0"/>
                                  </p:stCondLst>
                                  <p:childTnLst>
                                    <p:set>
                                      <p:cBhvr>
                                        <p:cTn id="62" dur="1" fill="hold">
                                          <p:stCondLst>
                                            <p:cond delay="0"/>
                                          </p:stCondLst>
                                        </p:cTn>
                                        <p:tgtEl>
                                          <p:spTgt spid="32795"/>
                                        </p:tgtEl>
                                        <p:attrNameLst>
                                          <p:attrName>style.visibility</p:attrName>
                                        </p:attrNameLst>
                                      </p:cBhvr>
                                      <p:to>
                                        <p:strVal val="visible"/>
                                      </p:to>
                                    </p:set>
                                    <p:animEffect transition="in" filter="dissolve">
                                      <p:cBhvr>
                                        <p:cTn id="63" dur="500"/>
                                        <p:tgtEl>
                                          <p:spTgt spid="32795"/>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grpId="0" nodeType="clickEffect">
                                  <p:stCondLst>
                                    <p:cond delay="0"/>
                                  </p:stCondLst>
                                  <p:childTnLst>
                                    <p:set>
                                      <p:cBhvr>
                                        <p:cTn id="67" dur="1" fill="hold">
                                          <p:stCondLst>
                                            <p:cond delay="0"/>
                                          </p:stCondLst>
                                        </p:cTn>
                                        <p:tgtEl>
                                          <p:spTgt spid="32782"/>
                                        </p:tgtEl>
                                        <p:attrNameLst>
                                          <p:attrName>style.visibility</p:attrName>
                                        </p:attrNameLst>
                                      </p:cBhvr>
                                      <p:to>
                                        <p:strVal val="visible"/>
                                      </p:to>
                                    </p:set>
                                    <p:animEffect transition="in" filter="dissolve">
                                      <p:cBhvr>
                                        <p:cTn id="68" dur="500"/>
                                        <p:tgtEl>
                                          <p:spTgt spid="32782"/>
                                        </p:tgtEl>
                                      </p:cBhvr>
                                    </p:animEffect>
                                  </p:childTnLst>
                                </p:cTn>
                              </p:par>
                            </p:childTnLst>
                          </p:cTn>
                        </p:par>
                        <p:par>
                          <p:cTn id="69" fill="hold">
                            <p:stCondLst>
                              <p:cond delay="500"/>
                            </p:stCondLst>
                            <p:childTnLst>
                              <p:par>
                                <p:cTn id="70" presetID="9" presetClass="entr" presetSubtype="0" fill="hold" grpId="0" nodeType="afterEffect">
                                  <p:stCondLst>
                                    <p:cond delay="0"/>
                                  </p:stCondLst>
                                  <p:childTnLst>
                                    <p:set>
                                      <p:cBhvr>
                                        <p:cTn id="71" dur="1" fill="hold">
                                          <p:stCondLst>
                                            <p:cond delay="0"/>
                                          </p:stCondLst>
                                        </p:cTn>
                                        <p:tgtEl>
                                          <p:spTgt spid="32789"/>
                                        </p:tgtEl>
                                        <p:attrNameLst>
                                          <p:attrName>style.visibility</p:attrName>
                                        </p:attrNameLst>
                                      </p:cBhvr>
                                      <p:to>
                                        <p:strVal val="visible"/>
                                      </p:to>
                                    </p:set>
                                    <p:animEffect transition="in" filter="dissolve">
                                      <p:cBhvr>
                                        <p:cTn id="72" dur="500"/>
                                        <p:tgtEl>
                                          <p:spTgt spid="32789"/>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32796"/>
                                        </p:tgtEl>
                                        <p:attrNameLst>
                                          <p:attrName>style.visibility</p:attrName>
                                        </p:attrNameLst>
                                      </p:cBhvr>
                                      <p:to>
                                        <p:strVal val="visible"/>
                                      </p:to>
                                    </p:set>
                                    <p:animEffect transition="in" filter="dissolve">
                                      <p:cBhvr>
                                        <p:cTn id="77" dur="500"/>
                                        <p:tgtEl>
                                          <p:spTgt spid="32796"/>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32783"/>
                                        </p:tgtEl>
                                        <p:attrNameLst>
                                          <p:attrName>style.visibility</p:attrName>
                                        </p:attrNameLst>
                                      </p:cBhvr>
                                      <p:to>
                                        <p:strVal val="visible"/>
                                      </p:to>
                                    </p:set>
                                    <p:animEffect transition="in" filter="dissolve">
                                      <p:cBhvr>
                                        <p:cTn id="82" dur="500"/>
                                        <p:tgtEl>
                                          <p:spTgt spid="32783"/>
                                        </p:tgtEl>
                                      </p:cBhvr>
                                    </p:animEffect>
                                  </p:childTnLst>
                                </p:cTn>
                              </p:par>
                            </p:childTnLst>
                          </p:cTn>
                        </p:par>
                        <p:par>
                          <p:cTn id="83" fill="hold">
                            <p:stCondLst>
                              <p:cond delay="500"/>
                            </p:stCondLst>
                            <p:childTnLst>
                              <p:par>
                                <p:cTn id="84" presetID="9" presetClass="entr" presetSubtype="0" fill="hold" grpId="0" nodeType="afterEffect">
                                  <p:stCondLst>
                                    <p:cond delay="0"/>
                                  </p:stCondLst>
                                  <p:childTnLst>
                                    <p:set>
                                      <p:cBhvr>
                                        <p:cTn id="85" dur="1" fill="hold">
                                          <p:stCondLst>
                                            <p:cond delay="0"/>
                                          </p:stCondLst>
                                        </p:cTn>
                                        <p:tgtEl>
                                          <p:spTgt spid="32790"/>
                                        </p:tgtEl>
                                        <p:attrNameLst>
                                          <p:attrName>style.visibility</p:attrName>
                                        </p:attrNameLst>
                                      </p:cBhvr>
                                      <p:to>
                                        <p:strVal val="visible"/>
                                      </p:to>
                                    </p:set>
                                    <p:animEffect transition="in" filter="dissolve">
                                      <p:cBhvr>
                                        <p:cTn id="86" dur="500"/>
                                        <p:tgtEl>
                                          <p:spTgt spid="32790"/>
                                        </p:tgtEl>
                                      </p:cBhvr>
                                    </p:animEffect>
                                  </p:childTnLst>
                                </p:cTn>
                              </p:par>
                            </p:childTnLst>
                          </p:cTn>
                        </p:par>
                      </p:childTnLst>
                    </p:cTn>
                  </p:par>
                  <p:par>
                    <p:cTn id="87" fill="hold">
                      <p:stCondLst>
                        <p:cond delay="indefinite"/>
                      </p:stCondLst>
                      <p:childTnLst>
                        <p:par>
                          <p:cTn id="88" fill="hold">
                            <p:stCondLst>
                              <p:cond delay="0"/>
                            </p:stCondLst>
                            <p:childTnLst>
                              <p:par>
                                <p:cTn id="89" presetID="9" presetClass="entr" presetSubtype="0" fill="hold" grpId="0" nodeType="clickEffect">
                                  <p:stCondLst>
                                    <p:cond delay="0"/>
                                  </p:stCondLst>
                                  <p:childTnLst>
                                    <p:set>
                                      <p:cBhvr>
                                        <p:cTn id="90" dur="1" fill="hold">
                                          <p:stCondLst>
                                            <p:cond delay="0"/>
                                          </p:stCondLst>
                                        </p:cTn>
                                        <p:tgtEl>
                                          <p:spTgt spid="32797"/>
                                        </p:tgtEl>
                                        <p:attrNameLst>
                                          <p:attrName>style.visibility</p:attrName>
                                        </p:attrNameLst>
                                      </p:cBhvr>
                                      <p:to>
                                        <p:strVal val="visible"/>
                                      </p:to>
                                    </p:set>
                                    <p:animEffect transition="in" filter="dissolve">
                                      <p:cBhvr>
                                        <p:cTn id="91" dur="500"/>
                                        <p:tgtEl>
                                          <p:spTgt spid="32797"/>
                                        </p:tgtEl>
                                      </p:cBhvr>
                                    </p:animEffect>
                                  </p:childTnLst>
                                </p:cTn>
                              </p:par>
                            </p:childTnLst>
                          </p:cTn>
                        </p:par>
                      </p:childTnLst>
                    </p:cTn>
                  </p:par>
                  <p:par>
                    <p:cTn id="92" fill="hold">
                      <p:stCondLst>
                        <p:cond delay="indefinite"/>
                      </p:stCondLst>
                      <p:childTnLst>
                        <p:par>
                          <p:cTn id="93" fill="hold">
                            <p:stCondLst>
                              <p:cond delay="0"/>
                            </p:stCondLst>
                            <p:childTnLst>
                              <p:par>
                                <p:cTn id="94" presetID="9" presetClass="entr" presetSubtype="0" fill="hold" grpId="0" nodeType="clickEffect">
                                  <p:stCondLst>
                                    <p:cond delay="0"/>
                                  </p:stCondLst>
                                  <p:childTnLst>
                                    <p:set>
                                      <p:cBhvr>
                                        <p:cTn id="95" dur="1" fill="hold">
                                          <p:stCondLst>
                                            <p:cond delay="0"/>
                                          </p:stCondLst>
                                        </p:cTn>
                                        <p:tgtEl>
                                          <p:spTgt spid="32784"/>
                                        </p:tgtEl>
                                        <p:attrNameLst>
                                          <p:attrName>style.visibility</p:attrName>
                                        </p:attrNameLst>
                                      </p:cBhvr>
                                      <p:to>
                                        <p:strVal val="visible"/>
                                      </p:to>
                                    </p:set>
                                    <p:animEffect transition="in" filter="dissolve">
                                      <p:cBhvr>
                                        <p:cTn id="96" dur="500"/>
                                        <p:tgtEl>
                                          <p:spTgt spid="32784"/>
                                        </p:tgtEl>
                                      </p:cBhvr>
                                    </p:animEffect>
                                  </p:childTnLst>
                                </p:cTn>
                              </p:par>
                            </p:childTnLst>
                          </p:cTn>
                        </p:par>
                        <p:par>
                          <p:cTn id="97" fill="hold">
                            <p:stCondLst>
                              <p:cond delay="500"/>
                            </p:stCondLst>
                            <p:childTnLst>
                              <p:par>
                                <p:cTn id="98" presetID="9" presetClass="entr" presetSubtype="0" fill="hold" grpId="0" nodeType="afterEffect">
                                  <p:stCondLst>
                                    <p:cond delay="0"/>
                                  </p:stCondLst>
                                  <p:childTnLst>
                                    <p:set>
                                      <p:cBhvr>
                                        <p:cTn id="99" dur="1" fill="hold">
                                          <p:stCondLst>
                                            <p:cond delay="0"/>
                                          </p:stCondLst>
                                        </p:cTn>
                                        <p:tgtEl>
                                          <p:spTgt spid="32791"/>
                                        </p:tgtEl>
                                        <p:attrNameLst>
                                          <p:attrName>style.visibility</p:attrName>
                                        </p:attrNameLst>
                                      </p:cBhvr>
                                      <p:to>
                                        <p:strVal val="visible"/>
                                      </p:to>
                                    </p:set>
                                    <p:animEffect transition="in" filter="dissolve">
                                      <p:cBhvr>
                                        <p:cTn id="100" dur="500"/>
                                        <p:tgtEl>
                                          <p:spTgt spid="32791"/>
                                        </p:tgtEl>
                                      </p:cBhvr>
                                    </p:animEffect>
                                  </p:childTnLst>
                                </p:cTn>
                              </p:par>
                            </p:childTnLst>
                          </p:cTn>
                        </p:par>
                      </p:childTnLst>
                    </p:cTn>
                  </p:par>
                  <p:par>
                    <p:cTn id="101" fill="hold">
                      <p:stCondLst>
                        <p:cond delay="indefinite"/>
                      </p:stCondLst>
                      <p:childTnLst>
                        <p:par>
                          <p:cTn id="102" fill="hold">
                            <p:stCondLst>
                              <p:cond delay="0"/>
                            </p:stCondLst>
                            <p:childTnLst>
                              <p:par>
                                <p:cTn id="103" presetID="9" presetClass="entr" presetSubtype="0" fill="hold" grpId="0" nodeType="clickEffect">
                                  <p:stCondLst>
                                    <p:cond delay="0"/>
                                  </p:stCondLst>
                                  <p:childTnLst>
                                    <p:set>
                                      <p:cBhvr>
                                        <p:cTn id="104" dur="1" fill="hold">
                                          <p:stCondLst>
                                            <p:cond delay="0"/>
                                          </p:stCondLst>
                                        </p:cTn>
                                        <p:tgtEl>
                                          <p:spTgt spid="32798"/>
                                        </p:tgtEl>
                                        <p:attrNameLst>
                                          <p:attrName>style.visibility</p:attrName>
                                        </p:attrNameLst>
                                      </p:cBhvr>
                                      <p:to>
                                        <p:strVal val="visible"/>
                                      </p:to>
                                    </p:set>
                                    <p:animEffect transition="in" filter="dissolve">
                                      <p:cBhvr>
                                        <p:cTn id="105" dur="500"/>
                                        <p:tgtEl>
                                          <p:spTgt spid="32798"/>
                                        </p:tgtEl>
                                      </p:cBhvr>
                                    </p:animEffect>
                                  </p:childTnLst>
                                </p:cTn>
                              </p:par>
                            </p:childTnLst>
                          </p:cTn>
                        </p:par>
                      </p:childTnLst>
                    </p:cTn>
                  </p:par>
                  <p:par>
                    <p:cTn id="106" fill="hold">
                      <p:stCondLst>
                        <p:cond delay="indefinite"/>
                      </p:stCondLst>
                      <p:childTnLst>
                        <p:par>
                          <p:cTn id="107" fill="hold">
                            <p:stCondLst>
                              <p:cond delay="0"/>
                            </p:stCondLst>
                            <p:childTnLst>
                              <p:par>
                                <p:cTn id="108" presetID="9" presetClass="entr" presetSubtype="0" fill="hold" grpId="0" nodeType="clickEffect">
                                  <p:stCondLst>
                                    <p:cond delay="0"/>
                                  </p:stCondLst>
                                  <p:childTnLst>
                                    <p:set>
                                      <p:cBhvr>
                                        <p:cTn id="109" dur="1" fill="hold">
                                          <p:stCondLst>
                                            <p:cond delay="0"/>
                                          </p:stCondLst>
                                        </p:cTn>
                                        <p:tgtEl>
                                          <p:spTgt spid="32785"/>
                                        </p:tgtEl>
                                        <p:attrNameLst>
                                          <p:attrName>style.visibility</p:attrName>
                                        </p:attrNameLst>
                                      </p:cBhvr>
                                      <p:to>
                                        <p:strVal val="visible"/>
                                      </p:to>
                                    </p:set>
                                    <p:animEffect transition="in" filter="dissolve">
                                      <p:cBhvr>
                                        <p:cTn id="110" dur="500"/>
                                        <p:tgtEl>
                                          <p:spTgt spid="32785"/>
                                        </p:tgtEl>
                                      </p:cBhvr>
                                    </p:animEffect>
                                  </p:childTnLst>
                                </p:cTn>
                              </p:par>
                            </p:childTnLst>
                          </p:cTn>
                        </p:par>
                        <p:par>
                          <p:cTn id="111" fill="hold">
                            <p:stCondLst>
                              <p:cond delay="500"/>
                            </p:stCondLst>
                            <p:childTnLst>
                              <p:par>
                                <p:cTn id="112" presetID="9" presetClass="entr" presetSubtype="0" fill="hold" grpId="0" nodeType="afterEffect">
                                  <p:stCondLst>
                                    <p:cond delay="0"/>
                                  </p:stCondLst>
                                  <p:childTnLst>
                                    <p:set>
                                      <p:cBhvr>
                                        <p:cTn id="113" dur="1" fill="hold">
                                          <p:stCondLst>
                                            <p:cond delay="0"/>
                                          </p:stCondLst>
                                        </p:cTn>
                                        <p:tgtEl>
                                          <p:spTgt spid="32792"/>
                                        </p:tgtEl>
                                        <p:attrNameLst>
                                          <p:attrName>style.visibility</p:attrName>
                                        </p:attrNameLst>
                                      </p:cBhvr>
                                      <p:to>
                                        <p:strVal val="visible"/>
                                      </p:to>
                                    </p:set>
                                    <p:animEffect transition="in" filter="dissolve">
                                      <p:cBhvr>
                                        <p:cTn id="114" dur="500"/>
                                        <p:tgtEl>
                                          <p:spTgt spid="32792"/>
                                        </p:tgtEl>
                                      </p:cBhvr>
                                    </p:animEffect>
                                  </p:childTnLst>
                                </p:cTn>
                              </p:par>
                            </p:childTnLst>
                          </p:cTn>
                        </p:par>
                      </p:childTnLst>
                    </p:cTn>
                  </p:par>
                  <p:par>
                    <p:cTn id="115" fill="hold">
                      <p:stCondLst>
                        <p:cond delay="indefinite"/>
                      </p:stCondLst>
                      <p:childTnLst>
                        <p:par>
                          <p:cTn id="116" fill="hold">
                            <p:stCondLst>
                              <p:cond delay="0"/>
                            </p:stCondLst>
                            <p:childTnLst>
                              <p:par>
                                <p:cTn id="117" presetID="9" presetClass="entr" presetSubtype="0" fill="hold" grpId="0" nodeType="clickEffect">
                                  <p:stCondLst>
                                    <p:cond delay="0"/>
                                  </p:stCondLst>
                                  <p:childTnLst>
                                    <p:set>
                                      <p:cBhvr>
                                        <p:cTn id="118" dur="1" fill="hold">
                                          <p:stCondLst>
                                            <p:cond delay="0"/>
                                          </p:stCondLst>
                                        </p:cTn>
                                        <p:tgtEl>
                                          <p:spTgt spid="32799"/>
                                        </p:tgtEl>
                                        <p:attrNameLst>
                                          <p:attrName>style.visibility</p:attrName>
                                        </p:attrNameLst>
                                      </p:cBhvr>
                                      <p:to>
                                        <p:strVal val="visible"/>
                                      </p:to>
                                    </p:set>
                                    <p:animEffect transition="in" filter="dissolve">
                                      <p:cBhvr>
                                        <p:cTn id="119" dur="500"/>
                                        <p:tgtEl>
                                          <p:spTgt spid="327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P spid="32771" grpId="0" autoUpdateAnimBg="0"/>
      <p:bldP spid="32777" grpId="0" autoUpdateAnimBg="0"/>
      <p:bldP spid="32778" grpId="0" autoUpdateAnimBg="0"/>
      <p:bldP spid="32779" grpId="0" autoUpdateAnimBg="0"/>
      <p:bldP spid="32780" grpId="0" autoUpdateAnimBg="0"/>
      <p:bldP spid="32781" grpId="0" autoUpdateAnimBg="0"/>
      <p:bldP spid="32782" grpId="0" autoUpdateAnimBg="0"/>
      <p:bldP spid="32783" grpId="0" autoUpdateAnimBg="0"/>
      <p:bldP spid="32784" grpId="0" autoUpdateAnimBg="0"/>
      <p:bldP spid="32785" grpId="0" autoUpdateAnimBg="0"/>
      <p:bldP spid="32786" grpId="0" autoUpdateAnimBg="0"/>
      <p:bldP spid="32787" grpId="0" autoUpdateAnimBg="0"/>
      <p:bldP spid="32788" grpId="0" autoUpdateAnimBg="0"/>
      <p:bldP spid="32789" grpId="0" autoUpdateAnimBg="0"/>
      <p:bldP spid="32790" grpId="0" autoUpdateAnimBg="0"/>
      <p:bldP spid="32791" grpId="0" autoUpdateAnimBg="0"/>
      <p:bldP spid="32792" grpId="0" autoUpdateAnimBg="0"/>
      <p:bldP spid="32793" grpId="0" autoUpdateAnimBg="0"/>
      <p:bldP spid="32794" grpId="0" autoUpdateAnimBg="0"/>
      <p:bldP spid="32795" grpId="0" autoUpdateAnimBg="0"/>
      <p:bldP spid="32796" grpId="0" autoUpdateAnimBg="0"/>
      <p:bldP spid="32797" grpId="0" autoUpdateAnimBg="0"/>
      <p:bldP spid="32798" grpId="0" autoUpdateAnimBg="0"/>
      <p:bldP spid="32799"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de-DE" smtClean="0"/>
              <a:t>Überblick – System des Wettbewerbsrechts</a:t>
            </a:r>
            <a:endParaRPr lang="de-DE" dirty="0"/>
          </a:p>
        </p:txBody>
      </p:sp>
      <p:sp>
        <p:nvSpPr>
          <p:cNvPr id="54275" name="Rectangle 3"/>
          <p:cNvSpPr>
            <a:spLocks noGrp="1" noChangeArrowheads="1"/>
          </p:cNvSpPr>
          <p:nvPr>
            <p:ph idx="1"/>
          </p:nvPr>
        </p:nvSpPr>
        <p:spPr/>
        <p:txBody>
          <a:bodyPr/>
          <a:lstStyle/>
          <a:p>
            <a:r>
              <a:rPr lang="de-DE" smtClean="0"/>
              <a:t>Definition</a:t>
            </a:r>
          </a:p>
          <a:p>
            <a:r>
              <a:rPr lang="de-DE" smtClean="0"/>
              <a:t>Abgrenzung Privat – öffentliches Recht</a:t>
            </a:r>
          </a:p>
          <a:p>
            <a:pPr lvl="1"/>
            <a:r>
              <a:rPr lang="de-DE" smtClean="0"/>
              <a:t>Wofür brauche ich was? </a:t>
            </a:r>
          </a:p>
          <a:p>
            <a:pPr lvl="2"/>
            <a:r>
              <a:rPr lang="de-DE" smtClean="0"/>
              <a:t>Grundsätzliches Verbot von Kartellen</a:t>
            </a:r>
          </a:p>
          <a:p>
            <a:pPr lvl="2"/>
            <a:r>
              <a:rPr lang="de-DE" smtClean="0"/>
              <a:t>Überschneidungen sind jedoch möglich</a:t>
            </a:r>
          </a:p>
          <a:p>
            <a:pPr lvl="1"/>
            <a:r>
              <a:rPr lang="de-DE" smtClean="0"/>
              <a:t>Wo ist der Unterschied?</a:t>
            </a:r>
          </a:p>
          <a:p>
            <a:pPr lvl="2"/>
            <a:r>
              <a:rPr lang="de-DE" smtClean="0"/>
              <a:t>Erwirken von Grundlagen und </a:t>
            </a:r>
          </a:p>
          <a:p>
            <a:pPr lvl="2"/>
            <a:r>
              <a:rPr lang="de-DE" smtClean="0"/>
              <a:t>Durchsetzung der Grundlagen </a:t>
            </a:r>
            <a:endParaRPr lang="de-DE" dirty="0"/>
          </a:p>
        </p:txBody>
      </p:sp>
      <p:sp>
        <p:nvSpPr>
          <p:cNvPr id="4" name="Datumsplatzhalter 3"/>
          <p:cNvSpPr>
            <a:spLocks noGrp="1"/>
          </p:cNvSpPr>
          <p:nvPr>
            <p:ph type="dt" sz="half" idx="10"/>
          </p:nvPr>
        </p:nvSpPr>
        <p:spPr/>
        <p:txBody>
          <a:bodyPr/>
          <a:lstStyle/>
          <a:p>
            <a:fld id="{1B6696FE-2667-4BF6-980F-D3DE88F6C40B}"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EA0EAE84-AE7F-4D90-B0AA-3E315258E24D}" type="slidenum">
              <a:rPr lang="de-DE" smtClean="0"/>
              <a:pPr/>
              <a:t>14</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4274"/>
                                        </p:tgtEl>
                                        <p:attrNameLst>
                                          <p:attrName>style.visibility</p:attrName>
                                        </p:attrNameLst>
                                      </p:cBhvr>
                                      <p:to>
                                        <p:strVal val="visible"/>
                                      </p:to>
                                    </p:set>
                                    <p:animEffect transition="in" filter="dissolve">
                                      <p:cBhvr>
                                        <p:cTn id="7" dur="500"/>
                                        <p:tgtEl>
                                          <p:spTgt spid="5427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4275">
                                            <p:txEl>
                                              <p:pRg st="0" end="0"/>
                                            </p:txEl>
                                          </p:spTgt>
                                        </p:tgtEl>
                                        <p:attrNameLst>
                                          <p:attrName>style.visibility</p:attrName>
                                        </p:attrNameLst>
                                      </p:cBhvr>
                                      <p:to>
                                        <p:strVal val="visible"/>
                                      </p:to>
                                    </p:set>
                                    <p:animEffect transition="in" filter="dissolve">
                                      <p:cBhvr>
                                        <p:cTn id="12" dur="500"/>
                                        <p:tgtEl>
                                          <p:spTgt spid="5427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4275">
                                            <p:txEl>
                                              <p:pRg st="1" end="1"/>
                                            </p:txEl>
                                          </p:spTgt>
                                        </p:tgtEl>
                                        <p:attrNameLst>
                                          <p:attrName>style.visibility</p:attrName>
                                        </p:attrNameLst>
                                      </p:cBhvr>
                                      <p:to>
                                        <p:strVal val="visible"/>
                                      </p:to>
                                    </p:set>
                                    <p:animEffect transition="in" filter="dissolve">
                                      <p:cBhvr>
                                        <p:cTn id="17" dur="500"/>
                                        <p:tgtEl>
                                          <p:spTgt spid="5427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4275">
                                            <p:txEl>
                                              <p:pRg st="2" end="2"/>
                                            </p:txEl>
                                          </p:spTgt>
                                        </p:tgtEl>
                                        <p:attrNameLst>
                                          <p:attrName>style.visibility</p:attrName>
                                        </p:attrNameLst>
                                      </p:cBhvr>
                                      <p:to>
                                        <p:strVal val="visible"/>
                                      </p:to>
                                    </p:set>
                                    <p:animEffect transition="in" filter="dissolve">
                                      <p:cBhvr>
                                        <p:cTn id="22" dur="500"/>
                                        <p:tgtEl>
                                          <p:spTgt spid="5427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4275">
                                            <p:txEl>
                                              <p:pRg st="3" end="3"/>
                                            </p:txEl>
                                          </p:spTgt>
                                        </p:tgtEl>
                                        <p:attrNameLst>
                                          <p:attrName>style.visibility</p:attrName>
                                        </p:attrNameLst>
                                      </p:cBhvr>
                                      <p:to>
                                        <p:strVal val="visible"/>
                                      </p:to>
                                    </p:set>
                                    <p:animEffect transition="in" filter="dissolve">
                                      <p:cBhvr>
                                        <p:cTn id="27" dur="500"/>
                                        <p:tgtEl>
                                          <p:spTgt spid="5427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4275">
                                            <p:txEl>
                                              <p:pRg st="4" end="4"/>
                                            </p:txEl>
                                          </p:spTgt>
                                        </p:tgtEl>
                                        <p:attrNameLst>
                                          <p:attrName>style.visibility</p:attrName>
                                        </p:attrNameLst>
                                      </p:cBhvr>
                                      <p:to>
                                        <p:strVal val="visible"/>
                                      </p:to>
                                    </p:set>
                                    <p:animEffect transition="in" filter="dissolve">
                                      <p:cBhvr>
                                        <p:cTn id="32" dur="500"/>
                                        <p:tgtEl>
                                          <p:spTgt spid="5427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4275">
                                            <p:txEl>
                                              <p:pRg st="5" end="5"/>
                                            </p:txEl>
                                          </p:spTgt>
                                        </p:tgtEl>
                                        <p:attrNameLst>
                                          <p:attrName>style.visibility</p:attrName>
                                        </p:attrNameLst>
                                      </p:cBhvr>
                                      <p:to>
                                        <p:strVal val="visible"/>
                                      </p:to>
                                    </p:set>
                                    <p:animEffect transition="in" filter="dissolve">
                                      <p:cBhvr>
                                        <p:cTn id="37" dur="500"/>
                                        <p:tgtEl>
                                          <p:spTgt spid="5427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4275">
                                            <p:txEl>
                                              <p:pRg st="6" end="6"/>
                                            </p:txEl>
                                          </p:spTgt>
                                        </p:tgtEl>
                                        <p:attrNameLst>
                                          <p:attrName>style.visibility</p:attrName>
                                        </p:attrNameLst>
                                      </p:cBhvr>
                                      <p:to>
                                        <p:strVal val="visible"/>
                                      </p:to>
                                    </p:set>
                                    <p:animEffect transition="in" filter="dissolve">
                                      <p:cBhvr>
                                        <p:cTn id="42" dur="500"/>
                                        <p:tgtEl>
                                          <p:spTgt spid="5427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4275">
                                            <p:txEl>
                                              <p:pRg st="7" end="7"/>
                                            </p:txEl>
                                          </p:spTgt>
                                        </p:tgtEl>
                                        <p:attrNameLst>
                                          <p:attrName>style.visibility</p:attrName>
                                        </p:attrNameLst>
                                      </p:cBhvr>
                                      <p:to>
                                        <p:strVal val="visible"/>
                                      </p:to>
                                    </p:set>
                                    <p:animEffect transition="in" filter="dissolve">
                                      <p:cBhvr>
                                        <p:cTn id="47" dur="500"/>
                                        <p:tgtEl>
                                          <p:spTgt spid="5427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autoUpdateAnimBg="0"/>
      <p:bldP spid="54275" grpId="0" build="p" bldLvl="5"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de-DE" smtClean="0"/>
              <a:t>Überblick – System des Wettbewerbsrechts</a:t>
            </a:r>
            <a:endParaRPr lang="de-DE" dirty="0"/>
          </a:p>
        </p:txBody>
      </p:sp>
      <p:sp>
        <p:nvSpPr>
          <p:cNvPr id="57347" name="Rectangle 3"/>
          <p:cNvSpPr>
            <a:spLocks noGrp="1" noChangeArrowheads="1"/>
          </p:cNvSpPr>
          <p:nvPr>
            <p:ph idx="1"/>
          </p:nvPr>
        </p:nvSpPr>
        <p:spPr/>
        <p:txBody>
          <a:bodyPr/>
          <a:lstStyle/>
          <a:p>
            <a:pPr>
              <a:buFont typeface="Wingdings" pitchFamily="2" charset="2"/>
              <a:buAutoNum type="alphaUcPeriod" startAt="3"/>
            </a:pPr>
            <a:r>
              <a:rPr lang="de-DE" dirty="0" smtClean="0"/>
              <a:t>Unlauterer Wettbewerb</a:t>
            </a:r>
          </a:p>
          <a:p>
            <a:pPr lvl="1"/>
            <a:r>
              <a:rPr lang="de-DE" dirty="0" smtClean="0"/>
              <a:t>Was bedeutet das eigentlich?</a:t>
            </a:r>
          </a:p>
          <a:p>
            <a:pPr lvl="1"/>
            <a:r>
              <a:rPr lang="de-DE" dirty="0" smtClean="0"/>
              <a:t>Verstöße werden durch Individualansprüche geahndet. </a:t>
            </a:r>
          </a:p>
          <a:p>
            <a:pPr lvl="1"/>
            <a:r>
              <a:rPr lang="de-DE" dirty="0" smtClean="0"/>
              <a:t>Überschneidungen zum Kartellrecht?</a:t>
            </a:r>
          </a:p>
          <a:p>
            <a:pPr lvl="2"/>
            <a:r>
              <a:rPr lang="de-DE" dirty="0" smtClean="0"/>
              <a:t>Boykottaufruf</a:t>
            </a:r>
          </a:p>
          <a:p>
            <a:pPr lvl="2"/>
            <a:r>
              <a:rPr lang="de-DE" dirty="0" smtClean="0"/>
              <a:t>Diskriminierungen</a:t>
            </a:r>
          </a:p>
          <a:p>
            <a:pPr lvl="1"/>
            <a:r>
              <a:rPr lang="de-DE" dirty="0" smtClean="0"/>
              <a:t>Gibt es ein Rangverhältnis?</a:t>
            </a:r>
          </a:p>
          <a:p>
            <a:pPr lvl="2"/>
            <a:r>
              <a:rPr lang="de-DE" dirty="0" smtClean="0"/>
              <a:t>	Warum nicht?</a:t>
            </a:r>
            <a:endParaRPr lang="de-DE" dirty="0"/>
          </a:p>
        </p:txBody>
      </p:sp>
      <p:sp>
        <p:nvSpPr>
          <p:cNvPr id="4" name="Datumsplatzhalter 3"/>
          <p:cNvSpPr>
            <a:spLocks noGrp="1"/>
          </p:cNvSpPr>
          <p:nvPr>
            <p:ph type="dt" sz="half" idx="10"/>
          </p:nvPr>
        </p:nvSpPr>
        <p:spPr/>
        <p:txBody>
          <a:bodyPr/>
          <a:lstStyle/>
          <a:p>
            <a:fld id="{D3DB334F-34D8-4DAD-AB8E-ED9D60876AF9}"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516AF01F-4E33-43B8-9FC9-4DA34B3B7610}" type="slidenum">
              <a:rPr lang="de-DE" smtClean="0"/>
              <a:pPr/>
              <a:t>15</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7346"/>
                                        </p:tgtEl>
                                        <p:attrNameLst>
                                          <p:attrName>style.visibility</p:attrName>
                                        </p:attrNameLst>
                                      </p:cBhvr>
                                      <p:to>
                                        <p:strVal val="visible"/>
                                      </p:to>
                                    </p:set>
                                    <p:animEffect transition="in" filter="dissolve">
                                      <p:cBhvr>
                                        <p:cTn id="7" dur="500"/>
                                        <p:tgtEl>
                                          <p:spTgt spid="5734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7347">
                                            <p:txEl>
                                              <p:pRg st="0" end="0"/>
                                            </p:txEl>
                                          </p:spTgt>
                                        </p:tgtEl>
                                        <p:attrNameLst>
                                          <p:attrName>style.visibility</p:attrName>
                                        </p:attrNameLst>
                                      </p:cBhvr>
                                      <p:to>
                                        <p:strVal val="visible"/>
                                      </p:to>
                                    </p:set>
                                    <p:animEffect transition="in" filter="dissolve">
                                      <p:cBhvr>
                                        <p:cTn id="12" dur="500"/>
                                        <p:tgtEl>
                                          <p:spTgt spid="573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7347">
                                            <p:txEl>
                                              <p:pRg st="1" end="1"/>
                                            </p:txEl>
                                          </p:spTgt>
                                        </p:tgtEl>
                                        <p:attrNameLst>
                                          <p:attrName>style.visibility</p:attrName>
                                        </p:attrNameLst>
                                      </p:cBhvr>
                                      <p:to>
                                        <p:strVal val="visible"/>
                                      </p:to>
                                    </p:set>
                                    <p:animEffect transition="in" filter="dissolve">
                                      <p:cBhvr>
                                        <p:cTn id="17" dur="500"/>
                                        <p:tgtEl>
                                          <p:spTgt spid="5734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7347">
                                            <p:txEl>
                                              <p:pRg st="2" end="2"/>
                                            </p:txEl>
                                          </p:spTgt>
                                        </p:tgtEl>
                                        <p:attrNameLst>
                                          <p:attrName>style.visibility</p:attrName>
                                        </p:attrNameLst>
                                      </p:cBhvr>
                                      <p:to>
                                        <p:strVal val="visible"/>
                                      </p:to>
                                    </p:set>
                                    <p:animEffect transition="in" filter="dissolve">
                                      <p:cBhvr>
                                        <p:cTn id="22" dur="500"/>
                                        <p:tgtEl>
                                          <p:spTgt spid="5734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7347">
                                            <p:txEl>
                                              <p:pRg st="3" end="3"/>
                                            </p:txEl>
                                          </p:spTgt>
                                        </p:tgtEl>
                                        <p:attrNameLst>
                                          <p:attrName>style.visibility</p:attrName>
                                        </p:attrNameLst>
                                      </p:cBhvr>
                                      <p:to>
                                        <p:strVal val="visible"/>
                                      </p:to>
                                    </p:set>
                                    <p:animEffect transition="in" filter="dissolve">
                                      <p:cBhvr>
                                        <p:cTn id="27" dur="500"/>
                                        <p:tgtEl>
                                          <p:spTgt spid="5734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7347">
                                            <p:txEl>
                                              <p:pRg st="4" end="4"/>
                                            </p:txEl>
                                          </p:spTgt>
                                        </p:tgtEl>
                                        <p:attrNameLst>
                                          <p:attrName>style.visibility</p:attrName>
                                        </p:attrNameLst>
                                      </p:cBhvr>
                                      <p:to>
                                        <p:strVal val="visible"/>
                                      </p:to>
                                    </p:set>
                                    <p:animEffect transition="in" filter="dissolve">
                                      <p:cBhvr>
                                        <p:cTn id="32" dur="500"/>
                                        <p:tgtEl>
                                          <p:spTgt spid="5734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7347">
                                            <p:txEl>
                                              <p:pRg st="5" end="5"/>
                                            </p:txEl>
                                          </p:spTgt>
                                        </p:tgtEl>
                                        <p:attrNameLst>
                                          <p:attrName>style.visibility</p:attrName>
                                        </p:attrNameLst>
                                      </p:cBhvr>
                                      <p:to>
                                        <p:strVal val="visible"/>
                                      </p:to>
                                    </p:set>
                                    <p:animEffect transition="in" filter="dissolve">
                                      <p:cBhvr>
                                        <p:cTn id="37" dur="500"/>
                                        <p:tgtEl>
                                          <p:spTgt spid="5734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7347">
                                            <p:txEl>
                                              <p:pRg st="6" end="6"/>
                                            </p:txEl>
                                          </p:spTgt>
                                        </p:tgtEl>
                                        <p:attrNameLst>
                                          <p:attrName>style.visibility</p:attrName>
                                        </p:attrNameLst>
                                      </p:cBhvr>
                                      <p:to>
                                        <p:strVal val="visible"/>
                                      </p:to>
                                    </p:set>
                                    <p:animEffect transition="in" filter="dissolve">
                                      <p:cBhvr>
                                        <p:cTn id="42" dur="500"/>
                                        <p:tgtEl>
                                          <p:spTgt spid="5734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7347">
                                            <p:txEl>
                                              <p:pRg st="7" end="7"/>
                                            </p:txEl>
                                          </p:spTgt>
                                        </p:tgtEl>
                                        <p:attrNameLst>
                                          <p:attrName>style.visibility</p:attrName>
                                        </p:attrNameLst>
                                      </p:cBhvr>
                                      <p:to>
                                        <p:strVal val="visible"/>
                                      </p:to>
                                    </p:set>
                                    <p:animEffect transition="in" filter="dissolve">
                                      <p:cBhvr>
                                        <p:cTn id="47" dur="500"/>
                                        <p:tgtEl>
                                          <p:spTgt spid="573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autoUpdateAnimBg="0"/>
      <p:bldP spid="57347" grpId="0" build="p" bldLvl="5"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de-DE" smtClean="0"/>
              <a:t>Überblick –UWG</a:t>
            </a:r>
            <a:endParaRPr lang="de-DE" dirty="0"/>
          </a:p>
        </p:txBody>
      </p:sp>
      <p:sp>
        <p:nvSpPr>
          <p:cNvPr id="94211" name="Rectangle 3"/>
          <p:cNvSpPr>
            <a:spLocks noGrp="1" noChangeArrowheads="1"/>
          </p:cNvSpPr>
          <p:nvPr>
            <p:ph idx="1"/>
          </p:nvPr>
        </p:nvSpPr>
        <p:spPr/>
        <p:txBody>
          <a:bodyPr>
            <a:normAutofit/>
          </a:bodyPr>
          <a:lstStyle/>
          <a:p>
            <a:pPr marL="582930" indent="-514350">
              <a:buFont typeface="+mj-lt"/>
              <a:buAutoNum type="arabicPeriod"/>
            </a:pPr>
            <a:r>
              <a:rPr lang="de-DE" smtClean="0"/>
              <a:t>§ 1 UWG: Zweck des Gesetzes</a:t>
            </a:r>
          </a:p>
          <a:p>
            <a:pPr marL="582930" indent="-514350">
              <a:buFont typeface="+mj-lt"/>
              <a:buAutoNum type="arabicPeriod"/>
            </a:pPr>
            <a:r>
              <a:rPr lang="de-DE" smtClean="0"/>
              <a:t>§ 2 UWG: Wichtige Grundbegriffe </a:t>
            </a:r>
          </a:p>
          <a:p>
            <a:pPr marL="969264" lvl="1" indent="-571500">
              <a:buFont typeface="+mj-lt"/>
              <a:buAutoNum type="romanUcPeriod"/>
            </a:pPr>
            <a:r>
              <a:rPr lang="de-DE" smtClean="0"/>
              <a:t>§ 2 Abs. 1 Nr. …</a:t>
            </a:r>
          </a:p>
          <a:p>
            <a:pPr marL="1168146" lvl="2" indent="-514350">
              <a:buFont typeface="+mj-lt"/>
              <a:buAutoNum type="arabicPeriod"/>
            </a:pPr>
            <a:r>
              <a:rPr lang="de-DE" smtClean="0"/>
              <a:t>Geschäftliche Handlung    </a:t>
            </a:r>
            <a:r>
              <a:rPr lang="de-DE" sz="1900" i="1" smtClean="0"/>
              <a:t>/    a.F.: Wettbewerbshandlung</a:t>
            </a:r>
          </a:p>
          <a:p>
            <a:pPr marL="1168146" lvl="2" indent="-514350">
              <a:buFont typeface="+mj-lt"/>
              <a:buAutoNum type="arabicPeriod"/>
            </a:pPr>
            <a:r>
              <a:rPr lang="de-DE" smtClean="0"/>
              <a:t>Marktteilnehmer</a:t>
            </a:r>
          </a:p>
          <a:p>
            <a:pPr marL="1168146" lvl="2" indent="-514350">
              <a:buFont typeface="+mj-lt"/>
              <a:buAutoNum type="arabicPeriod"/>
            </a:pPr>
            <a:r>
              <a:rPr lang="de-DE" smtClean="0"/>
              <a:t>Mitbewerber</a:t>
            </a:r>
          </a:p>
          <a:p>
            <a:pPr marL="1168146" lvl="2" indent="-514350">
              <a:buFont typeface="+mj-lt"/>
              <a:buAutoNum type="arabicPeriod"/>
            </a:pPr>
            <a:r>
              <a:rPr lang="de-DE" smtClean="0"/>
              <a:t>Nachricht</a:t>
            </a:r>
          </a:p>
          <a:p>
            <a:pPr marL="1168146" lvl="2" indent="-514350">
              <a:buFont typeface="+mj-lt"/>
              <a:buAutoNum type="arabicPeriod"/>
            </a:pPr>
            <a:r>
              <a:rPr lang="de-DE" smtClean="0"/>
              <a:t>Verhaltenskodex </a:t>
            </a:r>
          </a:p>
          <a:p>
            <a:pPr marL="1168146" lvl="2" indent="-514350">
              <a:buFont typeface="+mj-lt"/>
              <a:buAutoNum type="arabicPeriod"/>
            </a:pPr>
            <a:r>
              <a:rPr lang="de-DE" smtClean="0"/>
              <a:t>Unternehmer    </a:t>
            </a:r>
            <a:r>
              <a:rPr lang="de-DE" sz="2000" i="1" smtClean="0"/>
              <a:t>/    a.F.: (vormals Abs. 2 </a:t>
            </a:r>
            <a:r>
              <a:rPr lang="de-DE" sz="2000" i="1" smtClean="0">
                <a:sym typeface="Wingdings" pitchFamily="2" charset="2"/>
              </a:rPr>
              <a:t> § 14 BGB)</a:t>
            </a:r>
          </a:p>
          <a:p>
            <a:pPr marL="1168146" lvl="2" indent="-514350">
              <a:buFont typeface="+mj-lt"/>
              <a:buAutoNum type="arabicPeriod"/>
            </a:pPr>
            <a:r>
              <a:rPr lang="de-DE" smtClean="0">
                <a:sym typeface="Wingdings" pitchFamily="2" charset="2"/>
              </a:rPr>
              <a:t>fachliche Sorgfalt </a:t>
            </a:r>
          </a:p>
          <a:p>
            <a:pPr marL="912114" lvl="1" indent="-514350">
              <a:buFont typeface="+mj-lt"/>
              <a:buAutoNum type="romanUcPeriod"/>
            </a:pPr>
            <a:r>
              <a:rPr lang="de-DE" smtClean="0">
                <a:sym typeface="Wingdings" pitchFamily="2" charset="2"/>
              </a:rPr>
              <a:t>§ 2 Abs. 2  Verbraucher  § 13 BGB</a:t>
            </a:r>
            <a:endParaRPr lang="de-DE" dirty="0"/>
          </a:p>
        </p:txBody>
      </p:sp>
      <p:sp>
        <p:nvSpPr>
          <p:cNvPr id="4" name="Datumsplatzhalter 3"/>
          <p:cNvSpPr>
            <a:spLocks noGrp="1"/>
          </p:cNvSpPr>
          <p:nvPr>
            <p:ph type="dt" sz="half" idx="10"/>
          </p:nvPr>
        </p:nvSpPr>
        <p:spPr/>
        <p:txBody>
          <a:bodyPr/>
          <a:lstStyle/>
          <a:p>
            <a:fld id="{8708FC3A-1B39-4029-80E2-B50BB271B1C8}"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215D2D01-A96D-48C7-9C9D-D2A869DF795C}" type="slidenum">
              <a:rPr lang="de-DE" smtClean="0"/>
              <a:pPr/>
              <a:t>16</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94210"/>
                                        </p:tgtEl>
                                        <p:attrNameLst>
                                          <p:attrName>style.visibility</p:attrName>
                                        </p:attrNameLst>
                                      </p:cBhvr>
                                      <p:to>
                                        <p:strVal val="visible"/>
                                      </p:to>
                                    </p:set>
                                    <p:animEffect transition="in" filter="dissolve">
                                      <p:cBhvr>
                                        <p:cTn id="7" dur="500"/>
                                        <p:tgtEl>
                                          <p:spTgt spid="942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4211">
                                            <p:txEl>
                                              <p:pRg st="0" end="0"/>
                                            </p:txEl>
                                          </p:spTgt>
                                        </p:tgtEl>
                                        <p:attrNameLst>
                                          <p:attrName>style.visibility</p:attrName>
                                        </p:attrNameLst>
                                      </p:cBhvr>
                                      <p:to>
                                        <p:strVal val="visible"/>
                                      </p:to>
                                    </p:set>
                                    <p:animEffect transition="in" filter="dissolve">
                                      <p:cBhvr>
                                        <p:cTn id="12" dur="500"/>
                                        <p:tgtEl>
                                          <p:spTgt spid="942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4211">
                                            <p:txEl>
                                              <p:pRg st="1" end="1"/>
                                            </p:txEl>
                                          </p:spTgt>
                                        </p:tgtEl>
                                        <p:attrNameLst>
                                          <p:attrName>style.visibility</p:attrName>
                                        </p:attrNameLst>
                                      </p:cBhvr>
                                      <p:to>
                                        <p:strVal val="visible"/>
                                      </p:to>
                                    </p:set>
                                    <p:animEffect transition="in" filter="dissolve">
                                      <p:cBhvr>
                                        <p:cTn id="17" dur="500"/>
                                        <p:tgtEl>
                                          <p:spTgt spid="94211">
                                            <p:txEl>
                                              <p:pRg st="1" end="1"/>
                                            </p:txEl>
                                          </p:spTgt>
                                        </p:tgtEl>
                                      </p:cBhvr>
                                    </p:animEffect>
                                  </p:childTnLst>
                                </p:cTn>
                              </p:par>
                            </p:childTnLst>
                          </p:cTn>
                        </p:par>
                        <p:par>
                          <p:cTn id="18" fill="hold">
                            <p:stCondLst>
                              <p:cond delay="500"/>
                            </p:stCondLst>
                            <p:childTnLst>
                              <p:par>
                                <p:cTn id="19" presetID="9" presetClass="entr" presetSubtype="0" fill="hold" grpId="0" nodeType="afterEffect">
                                  <p:stCondLst>
                                    <p:cond delay="0"/>
                                  </p:stCondLst>
                                  <p:childTnLst>
                                    <p:set>
                                      <p:cBhvr>
                                        <p:cTn id="20" dur="1" fill="hold">
                                          <p:stCondLst>
                                            <p:cond delay="0"/>
                                          </p:stCondLst>
                                        </p:cTn>
                                        <p:tgtEl>
                                          <p:spTgt spid="94211">
                                            <p:txEl>
                                              <p:pRg st="2" end="2"/>
                                            </p:txEl>
                                          </p:spTgt>
                                        </p:tgtEl>
                                        <p:attrNameLst>
                                          <p:attrName>style.visibility</p:attrName>
                                        </p:attrNameLst>
                                      </p:cBhvr>
                                      <p:to>
                                        <p:strVal val="visible"/>
                                      </p:to>
                                    </p:set>
                                    <p:animEffect transition="in" filter="dissolve">
                                      <p:cBhvr>
                                        <p:cTn id="21" dur="500"/>
                                        <p:tgtEl>
                                          <p:spTgt spid="94211">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94211">
                                            <p:txEl>
                                              <p:pRg st="3" end="3"/>
                                            </p:txEl>
                                          </p:spTgt>
                                        </p:tgtEl>
                                        <p:attrNameLst>
                                          <p:attrName>style.visibility</p:attrName>
                                        </p:attrNameLst>
                                      </p:cBhvr>
                                      <p:to>
                                        <p:strVal val="visible"/>
                                      </p:to>
                                    </p:set>
                                    <p:animEffect transition="in" filter="dissolve">
                                      <p:cBhvr>
                                        <p:cTn id="26" dur="500"/>
                                        <p:tgtEl>
                                          <p:spTgt spid="94211">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94211">
                                            <p:txEl>
                                              <p:pRg st="4" end="4"/>
                                            </p:txEl>
                                          </p:spTgt>
                                        </p:tgtEl>
                                        <p:attrNameLst>
                                          <p:attrName>style.visibility</p:attrName>
                                        </p:attrNameLst>
                                      </p:cBhvr>
                                      <p:to>
                                        <p:strVal val="visible"/>
                                      </p:to>
                                    </p:set>
                                    <p:animEffect transition="in" filter="dissolve">
                                      <p:cBhvr>
                                        <p:cTn id="31" dur="500"/>
                                        <p:tgtEl>
                                          <p:spTgt spid="94211">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94211">
                                            <p:txEl>
                                              <p:pRg st="5" end="5"/>
                                            </p:txEl>
                                          </p:spTgt>
                                        </p:tgtEl>
                                        <p:attrNameLst>
                                          <p:attrName>style.visibility</p:attrName>
                                        </p:attrNameLst>
                                      </p:cBhvr>
                                      <p:to>
                                        <p:strVal val="visible"/>
                                      </p:to>
                                    </p:set>
                                    <p:animEffect transition="in" filter="dissolve">
                                      <p:cBhvr>
                                        <p:cTn id="36" dur="500"/>
                                        <p:tgtEl>
                                          <p:spTgt spid="94211">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94211">
                                            <p:txEl>
                                              <p:pRg st="6" end="6"/>
                                            </p:txEl>
                                          </p:spTgt>
                                        </p:tgtEl>
                                        <p:attrNameLst>
                                          <p:attrName>style.visibility</p:attrName>
                                        </p:attrNameLst>
                                      </p:cBhvr>
                                      <p:to>
                                        <p:strVal val="visible"/>
                                      </p:to>
                                    </p:set>
                                    <p:animEffect transition="in" filter="dissolve">
                                      <p:cBhvr>
                                        <p:cTn id="41" dur="500"/>
                                        <p:tgtEl>
                                          <p:spTgt spid="94211">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94211">
                                            <p:txEl>
                                              <p:pRg st="7" end="7"/>
                                            </p:txEl>
                                          </p:spTgt>
                                        </p:tgtEl>
                                        <p:attrNameLst>
                                          <p:attrName>style.visibility</p:attrName>
                                        </p:attrNameLst>
                                      </p:cBhvr>
                                      <p:to>
                                        <p:strVal val="visible"/>
                                      </p:to>
                                    </p:set>
                                    <p:animEffect transition="in" filter="dissolve">
                                      <p:cBhvr>
                                        <p:cTn id="46" dur="500"/>
                                        <p:tgtEl>
                                          <p:spTgt spid="94211">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94211">
                                            <p:txEl>
                                              <p:pRg st="8" end="8"/>
                                            </p:txEl>
                                          </p:spTgt>
                                        </p:tgtEl>
                                        <p:attrNameLst>
                                          <p:attrName>style.visibility</p:attrName>
                                        </p:attrNameLst>
                                      </p:cBhvr>
                                      <p:to>
                                        <p:strVal val="visible"/>
                                      </p:to>
                                    </p:set>
                                    <p:animEffect transition="in" filter="dissolve">
                                      <p:cBhvr>
                                        <p:cTn id="51" dur="500"/>
                                        <p:tgtEl>
                                          <p:spTgt spid="94211">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94211">
                                            <p:txEl>
                                              <p:pRg st="9" end="9"/>
                                            </p:txEl>
                                          </p:spTgt>
                                        </p:tgtEl>
                                        <p:attrNameLst>
                                          <p:attrName>style.visibility</p:attrName>
                                        </p:attrNameLst>
                                      </p:cBhvr>
                                      <p:to>
                                        <p:strVal val="visible"/>
                                      </p:to>
                                    </p:set>
                                    <p:animEffect transition="in" filter="dissolve">
                                      <p:cBhvr>
                                        <p:cTn id="56" dur="500"/>
                                        <p:tgtEl>
                                          <p:spTgt spid="94211">
                                            <p:txEl>
                                              <p:pRg st="9" end="9"/>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grpId="0" nodeType="clickEffect">
                                  <p:stCondLst>
                                    <p:cond delay="0"/>
                                  </p:stCondLst>
                                  <p:childTnLst>
                                    <p:set>
                                      <p:cBhvr>
                                        <p:cTn id="60" dur="1" fill="hold">
                                          <p:stCondLst>
                                            <p:cond delay="0"/>
                                          </p:stCondLst>
                                        </p:cTn>
                                        <p:tgtEl>
                                          <p:spTgt spid="94211">
                                            <p:txEl>
                                              <p:pRg st="10" end="10"/>
                                            </p:txEl>
                                          </p:spTgt>
                                        </p:tgtEl>
                                        <p:attrNameLst>
                                          <p:attrName>style.visibility</p:attrName>
                                        </p:attrNameLst>
                                      </p:cBhvr>
                                      <p:to>
                                        <p:strVal val="visible"/>
                                      </p:to>
                                    </p:set>
                                    <p:animEffect transition="in" filter="dissolve">
                                      <p:cBhvr>
                                        <p:cTn id="61" dur="500"/>
                                        <p:tgtEl>
                                          <p:spTgt spid="9421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autoUpdateAnimBg="0"/>
      <p:bldP spid="94211" grpId="0" uiExpand="1" build="p" bldLvl="5"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marL="838200" indent="-838200"/>
            <a:r>
              <a:rPr lang="de-DE" smtClean="0">
                <a:effectLst>
                  <a:outerShdw blurRad="38100" dist="38100" dir="2700000" algn="tl">
                    <a:srgbClr val="FFFFFF"/>
                  </a:outerShdw>
                </a:effectLst>
              </a:rPr>
              <a:t>Überblick –UWG</a:t>
            </a:r>
            <a:endParaRPr lang="de-DE" dirty="0">
              <a:effectLst>
                <a:outerShdw blurRad="38100" dist="38100" dir="2700000" algn="tl">
                  <a:srgbClr val="FFFFFF"/>
                </a:outerShdw>
              </a:effectLst>
            </a:endParaRPr>
          </a:p>
        </p:txBody>
      </p:sp>
      <p:sp>
        <p:nvSpPr>
          <p:cNvPr id="96259" name="Rectangle 3"/>
          <p:cNvSpPr>
            <a:spLocks noGrp="1" noChangeArrowheads="1"/>
          </p:cNvSpPr>
          <p:nvPr>
            <p:ph idx="1"/>
          </p:nvPr>
        </p:nvSpPr>
        <p:spPr>
          <a:xfrm>
            <a:off x="685800" y="2057400"/>
            <a:ext cx="7772400" cy="4267200"/>
          </a:xfrm>
        </p:spPr>
        <p:txBody>
          <a:bodyPr>
            <a:normAutofit/>
          </a:bodyPr>
          <a:lstStyle/>
          <a:p>
            <a:pPr marL="609600" indent="-609600">
              <a:buFont typeface="Wingdings" pitchFamily="2" charset="2"/>
              <a:buAutoNum type="arabicPeriod" startAt="3"/>
            </a:pPr>
            <a:r>
              <a:rPr lang="de-DE" sz="2800" smtClean="0"/>
              <a:t>§ 3 UWG: Kernvorschrift Verbot des Unl. W.</a:t>
            </a:r>
          </a:p>
          <a:p>
            <a:pPr marL="609600" indent="-609600">
              <a:buFont typeface="Wingdings" pitchFamily="2" charset="2"/>
              <a:buAutoNum type="arabicPeriod" startAt="3"/>
            </a:pPr>
            <a:r>
              <a:rPr lang="de-DE" sz="2800" smtClean="0"/>
              <a:t>§ 4 UWG: Konkretisierung v. § 3 UWG</a:t>
            </a:r>
          </a:p>
          <a:p>
            <a:pPr marL="609600" indent="-609600">
              <a:buFont typeface="Wingdings" pitchFamily="2" charset="2"/>
              <a:buAutoNum type="arabicPeriod" startAt="3"/>
            </a:pPr>
            <a:r>
              <a:rPr lang="de-DE" sz="2800" smtClean="0"/>
              <a:t>§ 5, 6 UWG: Werbung</a:t>
            </a:r>
          </a:p>
          <a:p>
            <a:pPr marL="609600" indent="-609600">
              <a:buFont typeface="Wingdings" pitchFamily="2" charset="2"/>
              <a:buAutoNum type="arabicPeriod" startAt="3"/>
            </a:pPr>
            <a:r>
              <a:rPr lang="de-DE" sz="2800" smtClean="0"/>
              <a:t>§ 7 UWG: Belästigung (2. Kernvorschrift)</a:t>
            </a:r>
          </a:p>
          <a:p>
            <a:pPr marL="609600" indent="-609600">
              <a:buFont typeface="Wingdings" pitchFamily="2" charset="2"/>
              <a:buAutoNum type="arabicPeriod" startAt="3"/>
            </a:pPr>
            <a:r>
              <a:rPr lang="de-DE" sz="2800" smtClean="0"/>
              <a:t>§ 8-11 UWG: Rechtsfolge bei Verstoß </a:t>
            </a:r>
          </a:p>
          <a:p>
            <a:pPr marL="990600" lvl="1" indent="-533400">
              <a:buFontTx/>
              <a:buChar char="-"/>
            </a:pPr>
            <a:r>
              <a:rPr lang="de-DE" sz="2400" smtClean="0"/>
              <a:t>Zivilrechtliche Folge!!!</a:t>
            </a:r>
          </a:p>
          <a:p>
            <a:pPr marL="609600" indent="-609600">
              <a:buFontTx/>
              <a:buAutoNum type="arabicPeriod" startAt="8"/>
            </a:pPr>
            <a:r>
              <a:rPr lang="de-DE" sz="2800" smtClean="0"/>
              <a:t>§ 12 – 15 UWG: Durchsetzung der Rechte</a:t>
            </a:r>
          </a:p>
          <a:p>
            <a:pPr marL="609600" indent="-609600">
              <a:buFontTx/>
              <a:buAutoNum type="arabicPeriod" startAt="8"/>
            </a:pPr>
            <a:r>
              <a:rPr lang="de-DE" sz="2800" smtClean="0"/>
              <a:t>§ 16 – 22 UWG: Straf- und Schlussvorschriften</a:t>
            </a:r>
            <a:endParaRPr lang="de-DE" sz="2800" dirty="0"/>
          </a:p>
        </p:txBody>
      </p:sp>
      <p:sp>
        <p:nvSpPr>
          <p:cNvPr id="4" name="Datumsplatzhalter 3"/>
          <p:cNvSpPr>
            <a:spLocks noGrp="1"/>
          </p:cNvSpPr>
          <p:nvPr>
            <p:ph type="dt" sz="half" idx="10"/>
          </p:nvPr>
        </p:nvSpPr>
        <p:spPr/>
        <p:txBody>
          <a:bodyPr/>
          <a:lstStyle/>
          <a:p>
            <a:fld id="{2D16C24A-BAF1-488D-A558-70DF7DB3F017}"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A373BD48-1784-4655-95E7-C9A2F149D0AE}" type="slidenum">
              <a:rPr lang="de-DE" smtClean="0"/>
              <a:pPr/>
              <a:t>17</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96258"/>
                                        </p:tgtEl>
                                        <p:attrNameLst>
                                          <p:attrName>style.visibility</p:attrName>
                                        </p:attrNameLst>
                                      </p:cBhvr>
                                      <p:to>
                                        <p:strVal val="visible"/>
                                      </p:to>
                                    </p:set>
                                    <p:animEffect transition="in" filter="dissolve">
                                      <p:cBhvr>
                                        <p:cTn id="7" dur="500"/>
                                        <p:tgtEl>
                                          <p:spTgt spid="9625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6259">
                                            <p:txEl>
                                              <p:pRg st="0" end="0"/>
                                            </p:txEl>
                                          </p:spTgt>
                                        </p:tgtEl>
                                        <p:attrNameLst>
                                          <p:attrName>style.visibility</p:attrName>
                                        </p:attrNameLst>
                                      </p:cBhvr>
                                      <p:to>
                                        <p:strVal val="visible"/>
                                      </p:to>
                                    </p:set>
                                    <p:animEffect transition="in" filter="dissolve">
                                      <p:cBhvr>
                                        <p:cTn id="12" dur="500"/>
                                        <p:tgtEl>
                                          <p:spTgt spid="9625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6259">
                                            <p:txEl>
                                              <p:pRg st="1" end="1"/>
                                            </p:txEl>
                                          </p:spTgt>
                                        </p:tgtEl>
                                        <p:attrNameLst>
                                          <p:attrName>style.visibility</p:attrName>
                                        </p:attrNameLst>
                                      </p:cBhvr>
                                      <p:to>
                                        <p:strVal val="visible"/>
                                      </p:to>
                                    </p:set>
                                    <p:animEffect transition="in" filter="dissolve">
                                      <p:cBhvr>
                                        <p:cTn id="17" dur="500"/>
                                        <p:tgtEl>
                                          <p:spTgt spid="9625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6259">
                                            <p:txEl>
                                              <p:pRg st="2" end="2"/>
                                            </p:txEl>
                                          </p:spTgt>
                                        </p:tgtEl>
                                        <p:attrNameLst>
                                          <p:attrName>style.visibility</p:attrName>
                                        </p:attrNameLst>
                                      </p:cBhvr>
                                      <p:to>
                                        <p:strVal val="visible"/>
                                      </p:to>
                                    </p:set>
                                    <p:animEffect transition="in" filter="dissolve">
                                      <p:cBhvr>
                                        <p:cTn id="22" dur="500"/>
                                        <p:tgtEl>
                                          <p:spTgt spid="9625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6259">
                                            <p:txEl>
                                              <p:pRg st="3" end="3"/>
                                            </p:txEl>
                                          </p:spTgt>
                                        </p:tgtEl>
                                        <p:attrNameLst>
                                          <p:attrName>style.visibility</p:attrName>
                                        </p:attrNameLst>
                                      </p:cBhvr>
                                      <p:to>
                                        <p:strVal val="visible"/>
                                      </p:to>
                                    </p:set>
                                    <p:animEffect transition="in" filter="dissolve">
                                      <p:cBhvr>
                                        <p:cTn id="27" dur="500"/>
                                        <p:tgtEl>
                                          <p:spTgt spid="9625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6259">
                                            <p:txEl>
                                              <p:pRg st="4" end="4"/>
                                            </p:txEl>
                                          </p:spTgt>
                                        </p:tgtEl>
                                        <p:attrNameLst>
                                          <p:attrName>style.visibility</p:attrName>
                                        </p:attrNameLst>
                                      </p:cBhvr>
                                      <p:to>
                                        <p:strVal val="visible"/>
                                      </p:to>
                                    </p:set>
                                    <p:animEffect transition="in" filter="dissolve">
                                      <p:cBhvr>
                                        <p:cTn id="32" dur="500"/>
                                        <p:tgtEl>
                                          <p:spTgt spid="9625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6259">
                                            <p:txEl>
                                              <p:pRg st="5" end="5"/>
                                            </p:txEl>
                                          </p:spTgt>
                                        </p:tgtEl>
                                        <p:attrNameLst>
                                          <p:attrName>style.visibility</p:attrName>
                                        </p:attrNameLst>
                                      </p:cBhvr>
                                      <p:to>
                                        <p:strVal val="visible"/>
                                      </p:to>
                                    </p:set>
                                    <p:animEffect transition="in" filter="dissolve">
                                      <p:cBhvr>
                                        <p:cTn id="37" dur="500"/>
                                        <p:tgtEl>
                                          <p:spTgt spid="9625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6259">
                                            <p:txEl>
                                              <p:pRg st="6" end="6"/>
                                            </p:txEl>
                                          </p:spTgt>
                                        </p:tgtEl>
                                        <p:attrNameLst>
                                          <p:attrName>style.visibility</p:attrName>
                                        </p:attrNameLst>
                                      </p:cBhvr>
                                      <p:to>
                                        <p:strVal val="visible"/>
                                      </p:to>
                                    </p:set>
                                    <p:animEffect transition="in" filter="dissolve">
                                      <p:cBhvr>
                                        <p:cTn id="42" dur="500"/>
                                        <p:tgtEl>
                                          <p:spTgt spid="9625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96259">
                                            <p:txEl>
                                              <p:pRg st="7" end="7"/>
                                            </p:txEl>
                                          </p:spTgt>
                                        </p:tgtEl>
                                        <p:attrNameLst>
                                          <p:attrName>style.visibility</p:attrName>
                                        </p:attrNameLst>
                                      </p:cBhvr>
                                      <p:to>
                                        <p:strVal val="visible"/>
                                      </p:to>
                                    </p:set>
                                    <p:animEffect transition="in" filter="dissolve">
                                      <p:cBhvr>
                                        <p:cTn id="47" dur="500"/>
                                        <p:tgtEl>
                                          <p:spTgt spid="962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autoUpdateAnimBg="0"/>
      <p:bldP spid="96259" grpId="0" build="p" bldLvl="5"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800" smtClean="0"/>
              <a:t>Überblick – UWG - Systematik</a:t>
            </a:r>
            <a:endParaRPr lang="de-DE" sz="3800" dirty="0"/>
          </a:p>
        </p:txBody>
      </p:sp>
      <p:sp>
        <p:nvSpPr>
          <p:cNvPr id="3" name="Datumsplatzhalter 2"/>
          <p:cNvSpPr>
            <a:spLocks noGrp="1"/>
          </p:cNvSpPr>
          <p:nvPr>
            <p:ph type="dt" sz="half" idx="10"/>
          </p:nvPr>
        </p:nvSpPr>
        <p:spPr/>
        <p:txBody>
          <a:bodyPr/>
          <a:lstStyle/>
          <a:p>
            <a:fld id="{BD7C87B1-39AA-489D-872D-786E8C597937}" type="datetime1">
              <a:rPr lang="de-DE" smtClean="0"/>
              <a:pPr/>
              <a:t>21.03.2012</a:t>
            </a:fld>
            <a:endParaRPr lang="de-DE"/>
          </a:p>
        </p:txBody>
      </p:sp>
      <p:sp>
        <p:nvSpPr>
          <p:cNvPr id="4" name="Fußzeilenplatzhalter 3"/>
          <p:cNvSpPr>
            <a:spLocks noGrp="1"/>
          </p:cNvSpPr>
          <p:nvPr>
            <p:ph type="ftr" sz="quarter" idx="11"/>
          </p:nvPr>
        </p:nvSpPr>
        <p:spPr/>
        <p:txBody>
          <a:bodyPr/>
          <a:lstStyle/>
          <a:p>
            <a:r>
              <a:rPr lang="de-DE" smtClean="0"/>
              <a:t>© RA Michael Hoffmann</a:t>
            </a:r>
            <a:endParaRPr lang="de-DE"/>
          </a:p>
        </p:txBody>
      </p:sp>
      <p:sp>
        <p:nvSpPr>
          <p:cNvPr id="5" name="Foliennummernplatzhalter 4"/>
          <p:cNvSpPr>
            <a:spLocks noGrp="1"/>
          </p:cNvSpPr>
          <p:nvPr>
            <p:ph type="sldNum" sz="quarter" idx="12"/>
          </p:nvPr>
        </p:nvSpPr>
        <p:spPr/>
        <p:txBody>
          <a:bodyPr/>
          <a:lstStyle/>
          <a:p>
            <a:fld id="{091420E0-1691-4C43-9312-103AD253BA08}" type="slidenum">
              <a:rPr lang="de-DE" smtClean="0"/>
              <a:pPr/>
              <a:t>18</a:t>
            </a:fld>
            <a:endParaRPr lang="de-DE"/>
          </a:p>
        </p:txBody>
      </p:sp>
      <p:graphicFrame>
        <p:nvGraphicFramePr>
          <p:cNvPr id="6" name="Diagramm 5"/>
          <p:cNvGraphicFramePr/>
          <p:nvPr/>
        </p:nvGraphicFramePr>
        <p:xfrm>
          <a:off x="571472" y="642918"/>
          <a:ext cx="8358246" cy="60007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1026"/>
          <p:cNvSpPr>
            <a:spLocks noGrp="1" noChangeArrowheads="1"/>
          </p:cNvSpPr>
          <p:nvPr>
            <p:ph type="ctrTitle"/>
          </p:nvPr>
        </p:nvSpPr>
        <p:spPr/>
        <p:txBody>
          <a:bodyPr/>
          <a:lstStyle/>
          <a:p>
            <a:r>
              <a:rPr lang="de-DE" dirty="0" smtClean="0">
                <a:effectLst>
                  <a:outerShdw blurRad="38100" dist="38100" dir="2700000" algn="tl">
                    <a:srgbClr val="FFFFFF"/>
                  </a:outerShdw>
                </a:effectLst>
              </a:rPr>
              <a:t>Fall: BGH I ZR 75/06 </a:t>
            </a:r>
            <a:br>
              <a:rPr lang="de-DE" dirty="0" smtClean="0">
                <a:effectLst>
                  <a:outerShdw blurRad="38100" dist="38100" dir="2700000" algn="tl">
                    <a:srgbClr val="FFFFFF"/>
                  </a:outerShdw>
                </a:effectLst>
              </a:rPr>
            </a:br>
            <a:r>
              <a:rPr lang="de-DE" dirty="0" smtClean="0">
                <a:effectLst>
                  <a:outerShdw blurRad="38100" dist="38100" dir="2700000" algn="tl">
                    <a:srgbClr val="FFFFFF"/>
                  </a:outerShdw>
                </a:effectLst>
              </a:rPr>
              <a:t>Urt. v. 17. Juli 2008</a:t>
            </a:r>
            <a:endParaRPr lang="de-DE" dirty="0">
              <a:effectLst>
                <a:outerShdw blurRad="38100" dist="38100" dir="2700000" algn="tl">
                  <a:srgbClr val="FFFFFF"/>
                </a:outerShdw>
              </a:effectLst>
            </a:endParaRPr>
          </a:p>
        </p:txBody>
      </p:sp>
      <p:sp>
        <p:nvSpPr>
          <p:cNvPr id="47109" name="Rectangle 1029"/>
          <p:cNvSpPr>
            <a:spLocks noGrp="1" noChangeArrowheads="1"/>
          </p:cNvSpPr>
          <p:nvPr>
            <p:ph type="subTitle" idx="1"/>
          </p:nvPr>
        </p:nvSpPr>
        <p:spPr/>
        <p:txBody>
          <a:bodyPr/>
          <a:lstStyle/>
          <a:p>
            <a:r>
              <a:rPr lang="de-DE" smtClean="0">
                <a:effectLst>
                  <a:outerShdw blurRad="38100" dist="38100" dir="2700000" algn="tl">
                    <a:srgbClr val="FFFFFF"/>
                  </a:outerShdw>
                </a:effectLst>
              </a:rPr>
              <a:t>Faxanfrage im Autohandel</a:t>
            </a:r>
            <a:endParaRPr lang="de-DE" dirty="0">
              <a:effectLst>
                <a:outerShdw blurRad="38100" dist="38100" dir="2700000" algn="tl">
                  <a:srgbClr val="FFFFFF"/>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7106"/>
                                        </p:tgtEl>
                                        <p:attrNameLst>
                                          <p:attrName>style.visibility</p:attrName>
                                        </p:attrNameLst>
                                      </p:cBhvr>
                                      <p:to>
                                        <p:strVal val="visible"/>
                                      </p:to>
                                    </p:set>
                                    <p:animEffect transition="in" filter="dissolve">
                                      <p:cBhvr>
                                        <p:cTn id="7" dur="500"/>
                                        <p:tgtEl>
                                          <p:spTgt spid="47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pPr marL="838200" indent="-838200"/>
            <a:r>
              <a:rPr lang="de-DE" smtClean="0">
                <a:effectLst>
                  <a:outerShdw blurRad="38100" dist="38100" dir="2700000" algn="tl">
                    <a:srgbClr val="FFFFFF"/>
                  </a:outerShdw>
                </a:effectLst>
              </a:rPr>
              <a:t>Einordnung des Wettbewerbs- und Kartellrechts</a:t>
            </a:r>
            <a:endParaRPr lang="de-DE" dirty="0">
              <a:effectLst>
                <a:outerShdw blurRad="38100" dist="38100" dir="2700000" algn="tl">
                  <a:srgbClr val="FFFFFF"/>
                </a:outerShdw>
              </a:effectLst>
            </a:endParaRPr>
          </a:p>
        </p:txBody>
      </p:sp>
      <p:sp>
        <p:nvSpPr>
          <p:cNvPr id="29699" name="Rectangle 3"/>
          <p:cNvSpPr>
            <a:spLocks noGrp="1" noChangeArrowheads="1"/>
          </p:cNvSpPr>
          <p:nvPr>
            <p:ph idx="1"/>
          </p:nvPr>
        </p:nvSpPr>
        <p:spPr>
          <a:xfrm>
            <a:off x="685800" y="2743200"/>
            <a:ext cx="7772400" cy="3581400"/>
          </a:xfrm>
        </p:spPr>
        <p:txBody>
          <a:bodyPr/>
          <a:lstStyle/>
          <a:p>
            <a:pPr marL="812800" indent="-812800">
              <a:buFont typeface="Wingdings" pitchFamily="2" charset="2"/>
              <a:buAutoNum type="romanUcPeriod"/>
            </a:pPr>
            <a:r>
              <a:rPr lang="de-DE" smtClean="0"/>
              <a:t>Verfassungsrecht</a:t>
            </a:r>
          </a:p>
          <a:p>
            <a:pPr marL="812800" indent="-812800">
              <a:buFont typeface="Wingdings" pitchFamily="2" charset="2"/>
              <a:buAutoNum type="romanUcPeriod"/>
            </a:pPr>
            <a:r>
              <a:rPr lang="de-DE" smtClean="0"/>
              <a:t>Zivilrecht</a:t>
            </a:r>
          </a:p>
          <a:p>
            <a:pPr marL="812800" indent="-812800">
              <a:buFont typeface="Wingdings" pitchFamily="2" charset="2"/>
              <a:buAutoNum type="romanUcPeriod"/>
            </a:pPr>
            <a:r>
              <a:rPr lang="de-DE" smtClean="0"/>
              <a:t>Strafrecht</a:t>
            </a:r>
          </a:p>
          <a:p>
            <a:pPr marL="812800" indent="-812800">
              <a:buFont typeface="Wingdings" pitchFamily="2" charset="2"/>
              <a:buAutoNum type="romanUcPeriod"/>
            </a:pPr>
            <a:r>
              <a:rPr lang="de-DE" smtClean="0"/>
              <a:t>Öffentliches Recht</a:t>
            </a:r>
          </a:p>
          <a:p>
            <a:pPr marL="812800" indent="-812800">
              <a:buFont typeface="Wingdings" pitchFamily="2" charset="2"/>
              <a:buAutoNum type="romanUcPeriod"/>
            </a:pPr>
            <a:r>
              <a:rPr lang="de-DE" smtClean="0"/>
              <a:t>Europarecht </a:t>
            </a:r>
            <a:br>
              <a:rPr lang="de-DE" smtClean="0"/>
            </a:br>
            <a:r>
              <a:rPr lang="de-DE" sz="2000" smtClean="0"/>
              <a:t>(steht neben den unter I.-IV. genannten Rechtsgebieten)</a:t>
            </a:r>
            <a:endParaRPr lang="de-DE" sz="2000"/>
          </a:p>
        </p:txBody>
      </p:sp>
      <p:sp>
        <p:nvSpPr>
          <p:cNvPr id="5" name="Datumsplatzhalter 3"/>
          <p:cNvSpPr>
            <a:spLocks noGrp="1"/>
          </p:cNvSpPr>
          <p:nvPr>
            <p:ph type="dt" sz="half" idx="10"/>
          </p:nvPr>
        </p:nvSpPr>
        <p:spPr/>
        <p:txBody>
          <a:bodyPr/>
          <a:lstStyle/>
          <a:p>
            <a:fld id="{EC937B7F-E5F8-4899-8FD6-26B932E9F58F}" type="datetime1">
              <a:rPr lang="de-DE" smtClean="0"/>
              <a:pPr/>
              <a:t>21.03.2012</a:t>
            </a:fld>
            <a:endParaRPr lang="de-DE"/>
          </a:p>
        </p:txBody>
      </p:sp>
      <p:sp>
        <p:nvSpPr>
          <p:cNvPr id="6" name="Fußzeilenplatzhalter 4"/>
          <p:cNvSpPr>
            <a:spLocks noGrp="1"/>
          </p:cNvSpPr>
          <p:nvPr>
            <p:ph type="ftr" sz="quarter" idx="11"/>
          </p:nvPr>
        </p:nvSpPr>
        <p:spPr/>
        <p:txBody>
          <a:bodyPr/>
          <a:lstStyle/>
          <a:p>
            <a:r>
              <a:rPr lang="de-DE" smtClean="0"/>
              <a:t>© RA Michael Hoffmann</a:t>
            </a:r>
            <a:endParaRPr lang="de-DE"/>
          </a:p>
        </p:txBody>
      </p:sp>
      <p:sp>
        <p:nvSpPr>
          <p:cNvPr id="7" name="Foliennummernplatzhalter 5"/>
          <p:cNvSpPr>
            <a:spLocks noGrp="1"/>
          </p:cNvSpPr>
          <p:nvPr>
            <p:ph type="sldNum" sz="quarter" idx="12"/>
          </p:nvPr>
        </p:nvSpPr>
        <p:spPr/>
        <p:txBody>
          <a:bodyPr/>
          <a:lstStyle/>
          <a:p>
            <a:fld id="{0A579BDC-FCA4-4B51-8A54-506B92346367}" type="slidenum">
              <a:rPr lang="de-DE" smtClean="0"/>
              <a:pPr/>
              <a:t>2</a:t>
            </a:fld>
            <a:endParaRPr lang="de-DE"/>
          </a:p>
        </p:txBody>
      </p:sp>
      <p:sp>
        <p:nvSpPr>
          <p:cNvPr id="29700"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3200" i="1" u="sng">
                <a:solidFill>
                  <a:schemeClr val="tx2"/>
                </a:solidFill>
                <a:effectLst>
                  <a:outerShdw blurRad="38100" dist="38100" dir="2700000" algn="tl">
                    <a:srgbClr val="FFFFFF"/>
                  </a:outerShdw>
                </a:effectLst>
              </a:rPr>
              <a:t>Wiederholung:</a:t>
            </a:r>
            <a:r>
              <a:rPr lang="de-DE" sz="4400" i="1">
                <a:solidFill>
                  <a:schemeClr val="tx2"/>
                </a:solidFill>
                <a:effectLst>
                  <a:outerShdw blurRad="38100" dist="38100" dir="2700000" algn="tl">
                    <a:srgbClr val="FFFFFF"/>
                  </a:outerShdw>
                </a:effectLst>
              </a:rPr>
              <a:t> Strukturen des Rechts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dissolve">
                                      <p:cBhvr>
                                        <p:cTn id="7" dur="500"/>
                                        <p:tgtEl>
                                          <p:spTgt spid="2969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9700"/>
                                        </p:tgtEl>
                                        <p:attrNameLst>
                                          <p:attrName>style.visibility</p:attrName>
                                        </p:attrNameLst>
                                      </p:cBhvr>
                                      <p:to>
                                        <p:strVal val="visible"/>
                                      </p:to>
                                    </p:set>
                                    <p:animEffect transition="in" filter="dissolve">
                                      <p:cBhvr>
                                        <p:cTn id="11" dur="500"/>
                                        <p:tgtEl>
                                          <p:spTgt spid="29700"/>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9699">
                                            <p:txEl>
                                              <p:pRg st="0" end="0"/>
                                            </p:txEl>
                                          </p:spTgt>
                                        </p:tgtEl>
                                        <p:attrNameLst>
                                          <p:attrName>style.visibility</p:attrName>
                                        </p:attrNameLst>
                                      </p:cBhvr>
                                      <p:to>
                                        <p:strVal val="visible"/>
                                      </p:to>
                                    </p:set>
                                    <p:animEffect transition="in" filter="dissolve">
                                      <p:cBhvr>
                                        <p:cTn id="16" dur="500"/>
                                        <p:tgtEl>
                                          <p:spTgt spid="2969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29699">
                                            <p:txEl>
                                              <p:pRg st="1" end="1"/>
                                            </p:txEl>
                                          </p:spTgt>
                                        </p:tgtEl>
                                        <p:attrNameLst>
                                          <p:attrName>style.visibility</p:attrName>
                                        </p:attrNameLst>
                                      </p:cBhvr>
                                      <p:to>
                                        <p:strVal val="visible"/>
                                      </p:to>
                                    </p:set>
                                    <p:animEffect transition="in" filter="dissolve">
                                      <p:cBhvr>
                                        <p:cTn id="21" dur="500"/>
                                        <p:tgtEl>
                                          <p:spTgt spid="2969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29699">
                                            <p:txEl>
                                              <p:pRg st="2" end="2"/>
                                            </p:txEl>
                                          </p:spTgt>
                                        </p:tgtEl>
                                        <p:attrNameLst>
                                          <p:attrName>style.visibility</p:attrName>
                                        </p:attrNameLst>
                                      </p:cBhvr>
                                      <p:to>
                                        <p:strVal val="visible"/>
                                      </p:to>
                                    </p:set>
                                    <p:animEffect transition="in" filter="dissolve">
                                      <p:cBhvr>
                                        <p:cTn id="26" dur="500"/>
                                        <p:tgtEl>
                                          <p:spTgt spid="2969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29699">
                                            <p:txEl>
                                              <p:pRg st="3" end="3"/>
                                            </p:txEl>
                                          </p:spTgt>
                                        </p:tgtEl>
                                        <p:attrNameLst>
                                          <p:attrName>style.visibility</p:attrName>
                                        </p:attrNameLst>
                                      </p:cBhvr>
                                      <p:to>
                                        <p:strVal val="visible"/>
                                      </p:to>
                                    </p:set>
                                    <p:animEffect transition="in" filter="dissolve">
                                      <p:cBhvr>
                                        <p:cTn id="31" dur="500"/>
                                        <p:tgtEl>
                                          <p:spTgt spid="29699">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29699">
                                            <p:txEl>
                                              <p:pRg st="4" end="4"/>
                                            </p:txEl>
                                          </p:spTgt>
                                        </p:tgtEl>
                                        <p:attrNameLst>
                                          <p:attrName>style.visibility</p:attrName>
                                        </p:attrNameLst>
                                      </p:cBhvr>
                                      <p:to>
                                        <p:strVal val="visible"/>
                                      </p:to>
                                    </p:set>
                                    <p:animEffect transition="in" filter="dissolve">
                                      <p:cBhvr>
                                        <p:cTn id="36" dur="500"/>
                                        <p:tgtEl>
                                          <p:spTgt spid="296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9699" grpId="0" build="p" bldLvl="5" autoUpdateAnimBg="0"/>
      <p:bldP spid="29700"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normAutofit fontScale="90000"/>
          </a:bodyPr>
          <a:lstStyle/>
          <a:p>
            <a:r>
              <a:rPr lang="de-DE" dirty="0" smtClean="0">
                <a:effectLst>
                  <a:outerShdw blurRad="38100" dist="38100" dir="2700000" algn="tl">
                    <a:srgbClr val="FFFFFF"/>
                  </a:outerShdw>
                </a:effectLst>
              </a:rPr>
              <a:t>Fall: Faxanfrage im Autohandel</a:t>
            </a:r>
            <a:endParaRPr lang="de-DE" dirty="0">
              <a:effectLst>
                <a:outerShdw blurRad="38100" dist="38100" dir="2700000" algn="tl">
                  <a:srgbClr val="FFFFFF"/>
                </a:outerShdw>
              </a:effectLst>
            </a:endParaRPr>
          </a:p>
        </p:txBody>
      </p:sp>
      <p:sp>
        <p:nvSpPr>
          <p:cNvPr id="4" name="Datumsplatzhalter 2"/>
          <p:cNvSpPr>
            <a:spLocks noGrp="1"/>
          </p:cNvSpPr>
          <p:nvPr>
            <p:ph type="dt" sz="half" idx="10"/>
          </p:nvPr>
        </p:nvSpPr>
        <p:spPr/>
        <p:txBody>
          <a:bodyPr/>
          <a:lstStyle/>
          <a:p>
            <a:fld id="{7032DD60-1E9E-438E-9D5B-92AA8B51AC79}" type="datetime1">
              <a:rPr lang="de-DE" smtClean="0"/>
              <a:pPr/>
              <a:t>21.03.2012</a:t>
            </a:fld>
            <a:endParaRPr lang="de-DE"/>
          </a:p>
        </p:txBody>
      </p:sp>
      <p:sp>
        <p:nvSpPr>
          <p:cNvPr id="5" name="Fußzeilenplatzhalter 3"/>
          <p:cNvSpPr>
            <a:spLocks noGrp="1"/>
          </p:cNvSpPr>
          <p:nvPr>
            <p:ph type="ftr" sz="quarter" idx="11"/>
          </p:nvPr>
        </p:nvSpPr>
        <p:spPr/>
        <p:txBody>
          <a:bodyPr/>
          <a:lstStyle/>
          <a:p>
            <a:r>
              <a:rPr lang="de-DE" smtClean="0"/>
              <a:t>© RA Michael Hoffmann</a:t>
            </a:r>
            <a:endParaRPr lang="de-DE"/>
          </a:p>
        </p:txBody>
      </p:sp>
      <p:sp>
        <p:nvSpPr>
          <p:cNvPr id="6" name="Foliennummernplatzhalter 4"/>
          <p:cNvSpPr>
            <a:spLocks noGrp="1"/>
          </p:cNvSpPr>
          <p:nvPr>
            <p:ph type="sldNum" sz="quarter" idx="12"/>
          </p:nvPr>
        </p:nvSpPr>
        <p:spPr/>
        <p:txBody>
          <a:bodyPr/>
          <a:lstStyle/>
          <a:p>
            <a:fld id="{1061C462-7445-48BA-AF5E-4FC838812105}" type="slidenum">
              <a:rPr lang="de-DE" smtClean="0"/>
              <a:pPr/>
              <a:t>20</a:t>
            </a:fld>
            <a:endParaRPr lang="de-DE"/>
          </a:p>
        </p:txBody>
      </p:sp>
      <p:sp>
        <p:nvSpPr>
          <p:cNvPr id="109571" name="Text Box 3"/>
          <p:cNvSpPr txBox="1">
            <a:spLocks noChangeArrowheads="1"/>
          </p:cNvSpPr>
          <p:nvPr/>
        </p:nvSpPr>
        <p:spPr bwMode="auto">
          <a:xfrm>
            <a:off x="685800" y="2057400"/>
            <a:ext cx="8001000" cy="4595813"/>
          </a:xfrm>
          <a:prstGeom prst="rect">
            <a:avLst/>
          </a:prstGeom>
          <a:noFill/>
          <a:ln w="12700">
            <a:noFill/>
            <a:miter lim="800000"/>
            <a:headEnd type="none" w="sm" len="sm"/>
            <a:tailEnd type="none" w="sm" len="sm"/>
          </a:ln>
          <a:effectLst/>
        </p:spPr>
        <p:txBody>
          <a:bodyPr>
            <a:spAutoFit/>
          </a:bodyPr>
          <a:lstStyle/>
          <a:p>
            <a:r>
              <a:rPr lang="de-DE" i="1">
                <a:effectLst>
                  <a:outerShdw blurRad="38100" dist="38100" dir="2700000" algn="tl">
                    <a:srgbClr val="FFFFFF"/>
                  </a:outerShdw>
                </a:effectLst>
              </a:rPr>
              <a:t>„Lach-drüber“</a:t>
            </a:r>
            <a:r>
              <a:rPr lang="de-DE"/>
              <a:t> ist Händler für Kraftfahrzeuge. Am 10.03.2005 richtet er unaufgefordert ein Fax an den </a:t>
            </a:r>
            <a:r>
              <a:rPr lang="de-DE" i="1">
                <a:effectLst>
                  <a:outerShdw blurRad="38100" dist="38100" dir="2700000" algn="tl">
                    <a:srgbClr val="FFFFFF"/>
                  </a:outerShdw>
                </a:effectLst>
              </a:rPr>
              <a:t>„Will Meine-Ruhe“</a:t>
            </a:r>
            <a:r>
              <a:rPr lang="de-DE"/>
              <a:t> in dem er schreibt: </a:t>
            </a:r>
          </a:p>
          <a:p>
            <a:r>
              <a:rPr lang="de-DE"/>
              <a:t>Sehr geehrter Herr Will Meine-Ruhe, </a:t>
            </a:r>
          </a:p>
          <a:p>
            <a:r>
              <a:rPr lang="de-DE"/>
              <a:t>ich bin auf der Suche nach folgenden Fahrzeugen: ...</a:t>
            </a:r>
          </a:p>
          <a:p>
            <a:r>
              <a:rPr lang="de-DE"/>
              <a:t>zum sofortigen Ankauf. Weiterhin bin ich auch an Neu- und Gebrauachtfahrzeugen folgender Marken interessiert: ...</a:t>
            </a:r>
          </a:p>
          <a:p>
            <a:r>
              <a:rPr lang="de-DE"/>
              <a:t>Mit freundlichen Grüßen  </a:t>
            </a:r>
          </a:p>
          <a:p>
            <a:r>
              <a:rPr lang="de-DE" sz="3200" i="1">
                <a:latin typeface="Vladimir Script" pitchFamily="66" charset="0"/>
              </a:rPr>
              <a:t>Lach Drüber</a:t>
            </a:r>
          </a:p>
          <a:p>
            <a:r>
              <a:rPr lang="de-DE" i="1">
                <a:effectLst>
                  <a:outerShdw blurRad="38100" dist="38100" dir="2700000" algn="tl">
                    <a:srgbClr val="FFFFFF"/>
                  </a:outerShdw>
                </a:effectLst>
              </a:rPr>
              <a:t>„Will meine Ruhe“</a:t>
            </a:r>
            <a:r>
              <a:rPr lang="de-DE"/>
              <a:t> lässt durch seinen Rechtsanwalt dem </a:t>
            </a:r>
            <a:r>
              <a:rPr lang="de-DE" i="1">
                <a:effectLst>
                  <a:outerShdw blurRad="38100" dist="38100" dir="2700000" algn="tl">
                    <a:srgbClr val="FFFFFF"/>
                  </a:outerShdw>
                </a:effectLst>
              </a:rPr>
              <a:t>„Lach Drüber“</a:t>
            </a:r>
            <a:r>
              <a:rPr lang="de-DE"/>
              <a:t> schreiben, dass sein Mandant nicht gewillt sei, unverlangte Werbung hinzunehmen.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09570"/>
                                        </p:tgtEl>
                                        <p:attrNameLst>
                                          <p:attrName>style.visibility</p:attrName>
                                        </p:attrNameLst>
                                      </p:cBhvr>
                                      <p:to>
                                        <p:strVal val="visible"/>
                                      </p:to>
                                    </p:set>
                                    <p:animEffect transition="in" filter="dissolve">
                                      <p:cBhvr>
                                        <p:cTn id="7" dur="500"/>
                                        <p:tgtEl>
                                          <p:spTgt spid="10957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9571"/>
                                        </p:tgtEl>
                                        <p:attrNameLst>
                                          <p:attrName>style.visibility</p:attrName>
                                        </p:attrNameLst>
                                      </p:cBhvr>
                                      <p:to>
                                        <p:strVal val="visible"/>
                                      </p:to>
                                    </p:set>
                                    <p:animEffect transition="in" filter="dissolve">
                                      <p:cBhvr>
                                        <p:cTn id="12" dur="500"/>
                                        <p:tgtEl>
                                          <p:spTgt spid="1095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0" grpId="0" autoUpdateAnimBg="0"/>
      <p:bldP spid="109571"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normAutofit fontScale="90000"/>
          </a:bodyPr>
          <a:lstStyle/>
          <a:p>
            <a:r>
              <a:rPr lang="de-DE" dirty="0" smtClean="0">
                <a:effectLst>
                  <a:outerShdw blurRad="38100" dist="38100" dir="2700000" algn="tl">
                    <a:srgbClr val="FFFFFF"/>
                  </a:outerShdw>
                </a:effectLst>
              </a:rPr>
              <a:t>Fall: Faxanfrage im Autohandel</a:t>
            </a:r>
            <a:endParaRPr lang="de-DE" dirty="0">
              <a:effectLst>
                <a:outerShdw blurRad="38100" dist="38100" dir="2700000" algn="tl">
                  <a:srgbClr val="FFFFFF"/>
                </a:outerShdw>
              </a:effectLst>
            </a:endParaRPr>
          </a:p>
        </p:txBody>
      </p:sp>
      <p:sp>
        <p:nvSpPr>
          <p:cNvPr id="4" name="Datumsplatzhalter 2"/>
          <p:cNvSpPr>
            <a:spLocks noGrp="1"/>
          </p:cNvSpPr>
          <p:nvPr>
            <p:ph type="dt" sz="half" idx="10"/>
          </p:nvPr>
        </p:nvSpPr>
        <p:spPr/>
        <p:txBody>
          <a:bodyPr/>
          <a:lstStyle/>
          <a:p>
            <a:fld id="{EF180B7B-31FD-4AB4-B6EF-E83EC2D10580}" type="datetime1">
              <a:rPr lang="de-DE" smtClean="0"/>
              <a:pPr/>
              <a:t>21.03.2012</a:t>
            </a:fld>
            <a:endParaRPr lang="de-DE"/>
          </a:p>
        </p:txBody>
      </p:sp>
      <p:sp>
        <p:nvSpPr>
          <p:cNvPr id="5" name="Fußzeilenplatzhalter 3"/>
          <p:cNvSpPr>
            <a:spLocks noGrp="1"/>
          </p:cNvSpPr>
          <p:nvPr>
            <p:ph type="ftr" sz="quarter" idx="11"/>
          </p:nvPr>
        </p:nvSpPr>
        <p:spPr/>
        <p:txBody>
          <a:bodyPr/>
          <a:lstStyle/>
          <a:p>
            <a:r>
              <a:rPr lang="de-DE" smtClean="0"/>
              <a:t>© RA Michael Hoffmann</a:t>
            </a:r>
            <a:endParaRPr lang="de-DE"/>
          </a:p>
        </p:txBody>
      </p:sp>
      <p:sp>
        <p:nvSpPr>
          <p:cNvPr id="6" name="Foliennummernplatzhalter 4"/>
          <p:cNvSpPr>
            <a:spLocks noGrp="1"/>
          </p:cNvSpPr>
          <p:nvPr>
            <p:ph type="sldNum" sz="quarter" idx="12"/>
          </p:nvPr>
        </p:nvSpPr>
        <p:spPr/>
        <p:txBody>
          <a:bodyPr/>
          <a:lstStyle/>
          <a:p>
            <a:fld id="{3D7DB27A-F925-4AFA-9843-86EE66D74E28}" type="slidenum">
              <a:rPr lang="de-DE" smtClean="0"/>
              <a:pPr/>
              <a:t>21</a:t>
            </a:fld>
            <a:endParaRPr lang="de-DE"/>
          </a:p>
        </p:txBody>
      </p:sp>
      <p:sp>
        <p:nvSpPr>
          <p:cNvPr id="119811" name="Text Box 3"/>
          <p:cNvSpPr txBox="1">
            <a:spLocks noChangeArrowheads="1"/>
          </p:cNvSpPr>
          <p:nvPr/>
        </p:nvSpPr>
        <p:spPr bwMode="auto">
          <a:xfrm>
            <a:off x="685800" y="2057400"/>
            <a:ext cx="8001000" cy="4473575"/>
          </a:xfrm>
          <a:prstGeom prst="rect">
            <a:avLst/>
          </a:prstGeom>
          <a:noFill/>
          <a:ln w="12700">
            <a:noFill/>
            <a:miter lim="800000"/>
            <a:headEnd type="none" w="sm" len="sm"/>
            <a:tailEnd type="none" w="sm" len="sm"/>
          </a:ln>
          <a:effectLst/>
        </p:spPr>
        <p:txBody>
          <a:bodyPr>
            <a:spAutoFit/>
          </a:bodyPr>
          <a:lstStyle/>
          <a:p>
            <a:pPr algn="just"/>
            <a:r>
              <a:rPr lang="de-DE"/>
              <a:t>Er rüge einen Verstoß gegen § 7 Abs. 2 Nr. 3 UWG und fordere den </a:t>
            </a:r>
            <a:r>
              <a:rPr lang="de-DE" i="1">
                <a:effectLst>
                  <a:outerShdw blurRad="38100" dist="38100" dir="2700000" algn="tl">
                    <a:srgbClr val="FFFFFF"/>
                  </a:outerShdw>
                </a:effectLst>
              </a:rPr>
              <a:t>„Lach Drüber“</a:t>
            </a:r>
            <a:r>
              <a:rPr lang="de-DE"/>
              <a:t> auf eine Unterlassungserklärung abzugeben und sich zur Vermeidung einer Vertragsstrafe in Höhe von 10.000 € je Einzelfall der Zusendung einer Werbung zu enthalten. </a:t>
            </a:r>
          </a:p>
          <a:p>
            <a:pPr algn="just"/>
            <a:r>
              <a:rPr lang="de-DE"/>
              <a:t>Lach Drüber meint, es handele sich nicht um Werbung und weigert sich die UE abzugeben. Er meint, der „Will Meine-Ruhe“ habe seine Faxnummer doch bekannt gegeben und könne sich jetzt wohl kaum beschweren, dass er seine Kaufanfrage, per Fax übermittele. </a:t>
            </a:r>
          </a:p>
          <a:p>
            <a:pPr algn="just"/>
            <a:r>
              <a:rPr lang="de-DE"/>
              <a:t>Will Meine-Ruhe klagt vor dem Landgericht auf Unterlassung. </a:t>
            </a:r>
          </a:p>
          <a:p>
            <a:pPr algn="just"/>
            <a:r>
              <a:rPr lang="de-DE" b="1"/>
              <a:t>Hat </a:t>
            </a:r>
            <a:r>
              <a:rPr lang="de-DE" b="1">
                <a:effectLst>
                  <a:outerShdw blurRad="38100" dist="38100" dir="2700000" algn="tl">
                    <a:srgbClr val="FFFFFF"/>
                  </a:outerShdw>
                </a:effectLst>
              </a:rPr>
              <a:t>„Lach Drüber“</a:t>
            </a:r>
            <a:r>
              <a:rPr lang="de-DE" b="1"/>
              <a:t> noch etwas zu lachen???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19810"/>
                                        </p:tgtEl>
                                        <p:attrNameLst>
                                          <p:attrName>style.visibility</p:attrName>
                                        </p:attrNameLst>
                                      </p:cBhvr>
                                      <p:to>
                                        <p:strVal val="visible"/>
                                      </p:to>
                                    </p:set>
                                    <p:animEffect transition="in" filter="dissolve">
                                      <p:cBhvr>
                                        <p:cTn id="7" dur="500"/>
                                        <p:tgtEl>
                                          <p:spTgt spid="1198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9811"/>
                                        </p:tgtEl>
                                        <p:attrNameLst>
                                          <p:attrName>style.visibility</p:attrName>
                                        </p:attrNameLst>
                                      </p:cBhvr>
                                      <p:to>
                                        <p:strVal val="visible"/>
                                      </p:to>
                                    </p:set>
                                    <p:animEffect transition="in" filter="dissolve">
                                      <p:cBhvr>
                                        <p:cTn id="12" dur="500"/>
                                        <p:tgtEl>
                                          <p:spTgt spid="1198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0" grpId="0" autoUpdateAnimBg="0"/>
      <p:bldP spid="119811"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kumimoji="1" lang="de-DE" b="1" kern="1200" cap="none" spc="0" dirty="0" smtClean="0">
                <a:ln/>
                <a:gradFill>
                  <a:gsLst>
                    <a:gs pos="0">
                      <a:schemeClr val="tx2">
                        <a:lumMod val="90000"/>
                      </a:schemeClr>
                    </a:gs>
                    <a:gs pos="50000">
                      <a:schemeClr val="tx2">
                        <a:lumMod val="50000"/>
                      </a:schemeClr>
                    </a:gs>
                    <a:gs pos="100000">
                      <a:schemeClr val="tx2">
                        <a:lumMod val="25000"/>
                      </a:schemeClr>
                    </a:gs>
                  </a:gsLst>
                  <a:lin ang="5400000" scaled="0"/>
                </a:gradFill>
                <a:effectLst>
                  <a:outerShdw blurRad="50800" dist="38100" algn="tr" rotWithShape="0">
                    <a:prstClr val="black">
                      <a:alpha val="40000"/>
                    </a:prstClr>
                  </a:outerShdw>
                </a:effectLst>
                <a:latin typeface="+mj-lt"/>
                <a:ea typeface="+mj-ea"/>
                <a:cs typeface="+mj-cs"/>
              </a:rPr>
              <a:t>Fall: Faxanfrage im Autohandel</a:t>
            </a:r>
            <a:endParaRPr lang="de-DE" dirty="0"/>
          </a:p>
        </p:txBody>
      </p:sp>
      <p:sp>
        <p:nvSpPr>
          <p:cNvPr id="121859" name="Rectangle 3"/>
          <p:cNvSpPr>
            <a:spLocks noGrp="1" noChangeArrowheads="1"/>
          </p:cNvSpPr>
          <p:nvPr>
            <p:ph idx="1"/>
          </p:nvPr>
        </p:nvSpPr>
        <p:spPr/>
        <p:txBody>
          <a:bodyPr>
            <a:normAutofit/>
          </a:bodyPr>
          <a:lstStyle/>
          <a:p>
            <a:pPr marL="582930" indent="-514350">
              <a:buSzPct val="100000"/>
              <a:buAutoNum type="alphaUcPeriod"/>
            </a:pPr>
            <a:r>
              <a:rPr lang="de-DE" dirty="0" smtClean="0"/>
              <a:t>Zulässigkeit der Klage</a:t>
            </a:r>
          </a:p>
          <a:p>
            <a:pPr marL="912114" lvl="1" indent="-514350">
              <a:buSzPct val="100000"/>
              <a:buNone/>
            </a:pPr>
            <a:r>
              <a:rPr lang="de-DE" dirty="0" smtClean="0"/>
              <a:t>Ist die (erfolgte) Abmahnung Klagevoraussetzung?</a:t>
            </a:r>
          </a:p>
          <a:p>
            <a:pPr marL="912114" lvl="1" indent="-514350">
              <a:buSzPct val="100000"/>
              <a:buNone/>
            </a:pPr>
            <a:r>
              <a:rPr lang="de-DE" dirty="0" smtClean="0"/>
              <a:t>	Nein, sie verhindert nur, dass bei sofortigem Anerkenntnis i.S.d. § 93 ZPO die Kosten beim Kläger bleiben. </a:t>
            </a:r>
          </a:p>
          <a:p>
            <a:pPr marL="582930" indent="-514350">
              <a:buSzPct val="100000"/>
              <a:buAutoNum type="alphaUcPeriod"/>
            </a:pPr>
            <a:r>
              <a:rPr lang="de-DE" dirty="0" smtClean="0"/>
              <a:t>Begründetheit der Klage</a:t>
            </a:r>
          </a:p>
          <a:p>
            <a:pPr marL="912114" lvl="1" indent="-514350">
              <a:buSzPct val="100000"/>
              <a:buFont typeface="+mj-lt"/>
              <a:buAutoNum type="arabicPeriod"/>
            </a:pPr>
            <a:r>
              <a:rPr lang="de-DE" b="1" i="1" dirty="0" smtClean="0">
                <a:solidFill>
                  <a:srgbClr val="FF0000"/>
                </a:solidFill>
              </a:rPr>
              <a:t>(OBERSATZ) : </a:t>
            </a:r>
            <a:br>
              <a:rPr lang="de-DE" b="1" i="1" dirty="0" smtClean="0">
                <a:solidFill>
                  <a:srgbClr val="FF0000"/>
                </a:solidFill>
              </a:rPr>
            </a:br>
            <a:r>
              <a:rPr lang="de-DE" dirty="0" smtClean="0"/>
              <a:t>W könnte gegen L einen Anspruch auf Unterlassung gemäß §§ 8 I; 7 I, II Nr. 3 UWG haben. </a:t>
            </a:r>
          </a:p>
        </p:txBody>
      </p:sp>
      <p:sp>
        <p:nvSpPr>
          <p:cNvPr id="4" name="Datumsplatzhalter 3"/>
          <p:cNvSpPr>
            <a:spLocks noGrp="1"/>
          </p:cNvSpPr>
          <p:nvPr>
            <p:ph type="dt" sz="half" idx="10"/>
          </p:nvPr>
        </p:nvSpPr>
        <p:spPr/>
        <p:txBody>
          <a:bodyPr/>
          <a:lstStyle/>
          <a:p>
            <a:fld id="{DE451AD3-19AE-49D6-9904-020333F94A6B}"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8B77ED3F-E64E-4E8D-B66C-92086A0C6FD7}" type="slidenum">
              <a:rPr lang="de-DE" smtClean="0"/>
              <a:pPr/>
              <a:t>22</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21858"/>
                                        </p:tgtEl>
                                        <p:attrNameLst>
                                          <p:attrName>style.visibility</p:attrName>
                                        </p:attrNameLst>
                                      </p:cBhvr>
                                      <p:to>
                                        <p:strVal val="visible"/>
                                      </p:to>
                                    </p:set>
                                    <p:animEffect transition="in" filter="dissolve">
                                      <p:cBhvr>
                                        <p:cTn id="7" dur="500"/>
                                        <p:tgtEl>
                                          <p:spTgt spid="12185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1859">
                                            <p:txEl>
                                              <p:pRg st="0" end="0"/>
                                            </p:txEl>
                                          </p:spTgt>
                                        </p:tgtEl>
                                        <p:attrNameLst>
                                          <p:attrName>style.visibility</p:attrName>
                                        </p:attrNameLst>
                                      </p:cBhvr>
                                      <p:to>
                                        <p:strVal val="visible"/>
                                      </p:to>
                                    </p:set>
                                    <p:animEffect transition="in" filter="dissolve">
                                      <p:cBhvr>
                                        <p:cTn id="12" dur="500"/>
                                        <p:tgtEl>
                                          <p:spTgt spid="12185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1859">
                                            <p:txEl>
                                              <p:pRg st="1" end="1"/>
                                            </p:txEl>
                                          </p:spTgt>
                                        </p:tgtEl>
                                        <p:attrNameLst>
                                          <p:attrName>style.visibility</p:attrName>
                                        </p:attrNameLst>
                                      </p:cBhvr>
                                      <p:to>
                                        <p:strVal val="visible"/>
                                      </p:to>
                                    </p:set>
                                    <p:animEffect transition="in" filter="dissolve">
                                      <p:cBhvr>
                                        <p:cTn id="17" dur="500"/>
                                        <p:tgtEl>
                                          <p:spTgt spid="12185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1859">
                                            <p:txEl>
                                              <p:pRg st="2" end="2"/>
                                            </p:txEl>
                                          </p:spTgt>
                                        </p:tgtEl>
                                        <p:attrNameLst>
                                          <p:attrName>style.visibility</p:attrName>
                                        </p:attrNameLst>
                                      </p:cBhvr>
                                      <p:to>
                                        <p:strVal val="visible"/>
                                      </p:to>
                                    </p:set>
                                    <p:animEffect transition="in" filter="dissolve">
                                      <p:cBhvr>
                                        <p:cTn id="22" dur="500"/>
                                        <p:tgtEl>
                                          <p:spTgt spid="12185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1859">
                                            <p:txEl>
                                              <p:pRg st="3" end="3"/>
                                            </p:txEl>
                                          </p:spTgt>
                                        </p:tgtEl>
                                        <p:attrNameLst>
                                          <p:attrName>style.visibility</p:attrName>
                                        </p:attrNameLst>
                                      </p:cBhvr>
                                      <p:to>
                                        <p:strVal val="visible"/>
                                      </p:to>
                                    </p:set>
                                    <p:animEffect transition="in" filter="dissolve">
                                      <p:cBhvr>
                                        <p:cTn id="27" dur="500"/>
                                        <p:tgtEl>
                                          <p:spTgt spid="12185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21859">
                                            <p:txEl>
                                              <p:pRg st="4" end="4"/>
                                            </p:txEl>
                                          </p:spTgt>
                                        </p:tgtEl>
                                        <p:attrNameLst>
                                          <p:attrName>style.visibility</p:attrName>
                                        </p:attrNameLst>
                                      </p:cBhvr>
                                      <p:to>
                                        <p:strVal val="visible"/>
                                      </p:to>
                                    </p:set>
                                    <p:animEffect transition="in" filter="dissolve">
                                      <p:cBhvr>
                                        <p:cTn id="32" dur="500"/>
                                        <p:tgtEl>
                                          <p:spTgt spid="12185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autoUpdateAnimBg="0"/>
      <p:bldP spid="121859" grpId="0" build="p" bldLvl="5"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920D046-BCDA-4579-83AB-ED9497FE8509}"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FA120624-54AB-4028-8870-1152D2CD22C3}" type="slidenum">
              <a:rPr lang="de-DE" smtClean="0"/>
              <a:pPr/>
              <a:t>23</a:t>
            </a:fld>
            <a:endParaRPr lang="de-DE"/>
          </a:p>
        </p:txBody>
      </p:sp>
      <p:sp>
        <p:nvSpPr>
          <p:cNvPr id="56322" name="Rectangle 2"/>
          <p:cNvSpPr>
            <a:spLocks noGrp="1" noChangeArrowheads="1"/>
          </p:cNvSpPr>
          <p:nvPr>
            <p:ph type="title"/>
          </p:nvPr>
        </p:nvSpPr>
        <p:spPr/>
        <p:txBody>
          <a:bodyPr/>
          <a:lstStyle/>
          <a:p>
            <a:r>
              <a:rPr lang="de-DE" dirty="0" smtClean="0"/>
              <a:t>Systematik des § 7 UWG</a:t>
            </a:r>
            <a:endParaRPr lang="de-DE" dirty="0"/>
          </a:p>
        </p:txBody>
      </p:sp>
      <p:sp>
        <p:nvSpPr>
          <p:cNvPr id="56323" name="Rectangle 3"/>
          <p:cNvSpPr>
            <a:spLocks noGrp="1" noChangeArrowheads="1"/>
          </p:cNvSpPr>
          <p:nvPr>
            <p:ph type="body" idx="1"/>
          </p:nvPr>
        </p:nvSpPr>
        <p:spPr/>
        <p:txBody>
          <a:bodyPr/>
          <a:lstStyle/>
          <a:p>
            <a:pPr marL="812800" indent="-812800">
              <a:buFontTx/>
              <a:buAutoNum type="romanUcPeriod"/>
            </a:pPr>
            <a:r>
              <a:rPr lang="de-DE" dirty="0" smtClean="0"/>
              <a:t>Sinn und Zweck</a:t>
            </a:r>
          </a:p>
          <a:p>
            <a:pPr marL="1168400" lvl="1" indent="-711200">
              <a:buFontTx/>
              <a:buNone/>
            </a:pPr>
            <a:r>
              <a:rPr lang="de-DE" dirty="0" smtClean="0"/>
              <a:t>	§ 7 UWG will </a:t>
            </a:r>
            <a:r>
              <a:rPr lang="de-DE" u="sng" dirty="0" smtClean="0">
                <a:effectLst>
                  <a:outerShdw blurRad="38100" dist="38100" dir="2700000" algn="tl">
                    <a:srgbClr val="FFFFFF"/>
                  </a:outerShdw>
                </a:effectLst>
              </a:rPr>
              <a:t>Marktteilnehmer</a:t>
            </a:r>
            <a:r>
              <a:rPr lang="de-DE" dirty="0" smtClean="0"/>
              <a:t> vor Belästigung schützen. </a:t>
            </a:r>
          </a:p>
          <a:p>
            <a:pPr marL="812800" indent="-812800">
              <a:buFontTx/>
              <a:buAutoNum type="romanUcPeriod"/>
            </a:pPr>
            <a:r>
              <a:rPr lang="de-DE" dirty="0" smtClean="0"/>
              <a:t>Systematik innerhalb § 7 </a:t>
            </a:r>
          </a:p>
          <a:p>
            <a:pPr marL="1168400" lvl="1" indent="-711200">
              <a:buFontTx/>
              <a:buAutoNum type="arabicPeriod"/>
            </a:pPr>
            <a:r>
              <a:rPr lang="de-DE" dirty="0" smtClean="0"/>
              <a:t>Generalklausel in § 7 Abs. 1</a:t>
            </a:r>
          </a:p>
          <a:p>
            <a:pPr marL="1168400" lvl="1" indent="-711200">
              <a:buFontTx/>
              <a:buAutoNum type="arabicPeriod"/>
            </a:pPr>
            <a:r>
              <a:rPr lang="de-DE" dirty="0" smtClean="0"/>
              <a:t>Beispiele der Generalklausel in § 7 Abs. 2</a:t>
            </a:r>
          </a:p>
          <a:p>
            <a:pPr marL="1168400" lvl="1" indent="-711200">
              <a:buFontTx/>
              <a:buAutoNum type="arabicPeriod"/>
            </a:pPr>
            <a:r>
              <a:rPr lang="de-DE" dirty="0" smtClean="0"/>
              <a:t>Ausnahmen von § 7 Abs. 2 in § 7 Abs. 3 </a:t>
            </a:r>
            <a:endParaRPr lang="de-DE"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56322"/>
                                        </p:tgtEl>
                                        <p:attrNameLst>
                                          <p:attrName>style.visibility</p:attrName>
                                        </p:attrNameLst>
                                      </p:cBhvr>
                                      <p:to>
                                        <p:strVal val="visible"/>
                                      </p:to>
                                    </p:set>
                                    <p:anim to="" calcmode="lin" valueType="num">
                                      <p:cBhvr>
                                        <p:cTn id="7" dur="1" fill="hold"/>
                                        <p:tgtEl>
                                          <p:spTgt spid="5632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6323">
                                            <p:txEl>
                                              <p:pRg st="0" end="0"/>
                                            </p:txEl>
                                          </p:spTgt>
                                        </p:tgtEl>
                                        <p:attrNameLst>
                                          <p:attrName>style.visibility</p:attrName>
                                        </p:attrNameLst>
                                      </p:cBhvr>
                                      <p:to>
                                        <p:strVal val="visible"/>
                                      </p:to>
                                    </p:set>
                                    <p:animEffect transition="in" filter="dissolve">
                                      <p:cBhvr>
                                        <p:cTn id="12" dur="500"/>
                                        <p:tgtEl>
                                          <p:spTgt spid="563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6323">
                                            <p:txEl>
                                              <p:pRg st="1" end="1"/>
                                            </p:txEl>
                                          </p:spTgt>
                                        </p:tgtEl>
                                        <p:attrNameLst>
                                          <p:attrName>style.visibility</p:attrName>
                                        </p:attrNameLst>
                                      </p:cBhvr>
                                      <p:to>
                                        <p:strVal val="visible"/>
                                      </p:to>
                                    </p:set>
                                    <p:animEffect transition="in" filter="dissolve">
                                      <p:cBhvr>
                                        <p:cTn id="17" dur="500"/>
                                        <p:tgtEl>
                                          <p:spTgt spid="563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6323">
                                            <p:txEl>
                                              <p:pRg st="2" end="2"/>
                                            </p:txEl>
                                          </p:spTgt>
                                        </p:tgtEl>
                                        <p:attrNameLst>
                                          <p:attrName>style.visibility</p:attrName>
                                        </p:attrNameLst>
                                      </p:cBhvr>
                                      <p:to>
                                        <p:strVal val="visible"/>
                                      </p:to>
                                    </p:set>
                                    <p:animEffect transition="in" filter="dissolve">
                                      <p:cBhvr>
                                        <p:cTn id="22" dur="500"/>
                                        <p:tgtEl>
                                          <p:spTgt spid="5632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6323">
                                            <p:txEl>
                                              <p:pRg st="3" end="3"/>
                                            </p:txEl>
                                          </p:spTgt>
                                        </p:tgtEl>
                                        <p:attrNameLst>
                                          <p:attrName>style.visibility</p:attrName>
                                        </p:attrNameLst>
                                      </p:cBhvr>
                                      <p:to>
                                        <p:strVal val="visible"/>
                                      </p:to>
                                    </p:set>
                                    <p:animEffect transition="in" filter="dissolve">
                                      <p:cBhvr>
                                        <p:cTn id="27" dur="500"/>
                                        <p:tgtEl>
                                          <p:spTgt spid="5632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6323">
                                            <p:txEl>
                                              <p:pRg st="4" end="4"/>
                                            </p:txEl>
                                          </p:spTgt>
                                        </p:tgtEl>
                                        <p:attrNameLst>
                                          <p:attrName>style.visibility</p:attrName>
                                        </p:attrNameLst>
                                      </p:cBhvr>
                                      <p:to>
                                        <p:strVal val="visible"/>
                                      </p:to>
                                    </p:set>
                                    <p:animEffect transition="in" filter="dissolve">
                                      <p:cBhvr>
                                        <p:cTn id="32" dur="500"/>
                                        <p:tgtEl>
                                          <p:spTgt spid="5632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6323">
                                            <p:txEl>
                                              <p:pRg st="5" end="5"/>
                                            </p:txEl>
                                          </p:spTgt>
                                        </p:tgtEl>
                                        <p:attrNameLst>
                                          <p:attrName>style.visibility</p:attrName>
                                        </p:attrNameLst>
                                      </p:cBhvr>
                                      <p:to>
                                        <p:strVal val="visible"/>
                                      </p:to>
                                    </p:set>
                                    <p:animEffect transition="in" filter="dissolve">
                                      <p:cBhvr>
                                        <p:cTn id="37" dur="500"/>
                                        <p:tgtEl>
                                          <p:spTgt spid="563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autoUpdateAnimBg="0"/>
      <p:bldP spid="56323" grpId="0" build="p" bldLvl="5"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de-DE" dirty="0" smtClean="0"/>
              <a:t>Fall: Faxanfrage im Autohandel</a:t>
            </a:r>
            <a:endParaRPr lang="de-DE" dirty="0"/>
          </a:p>
        </p:txBody>
      </p:sp>
      <p:sp>
        <p:nvSpPr>
          <p:cNvPr id="123907" name="Rectangle 3"/>
          <p:cNvSpPr>
            <a:spLocks noGrp="1" noChangeArrowheads="1"/>
          </p:cNvSpPr>
          <p:nvPr>
            <p:ph idx="1"/>
          </p:nvPr>
        </p:nvSpPr>
        <p:spPr>
          <a:xfrm>
            <a:off x="914400" y="1214422"/>
            <a:ext cx="7772400" cy="5643578"/>
          </a:xfrm>
        </p:spPr>
        <p:txBody>
          <a:bodyPr>
            <a:normAutofit fontScale="70000" lnSpcReduction="20000"/>
          </a:bodyPr>
          <a:lstStyle/>
          <a:p>
            <a:pPr marL="514350" lvl="1" indent="-514350">
              <a:spcBef>
                <a:spcPts val="700"/>
              </a:spcBef>
              <a:buClr>
                <a:schemeClr val="accent2">
                  <a:lumMod val="75000"/>
                </a:schemeClr>
              </a:buClr>
              <a:buSzPct val="100000"/>
              <a:buFont typeface="+mj-lt"/>
              <a:buAutoNum type="arabicPeriod" startAt="2"/>
            </a:pPr>
            <a:r>
              <a:rPr lang="de-DE" sz="3000" b="1" i="1" dirty="0" smtClean="0">
                <a:solidFill>
                  <a:schemeClr val="accent1"/>
                </a:solidFill>
              </a:rPr>
              <a:t>(Definition bzw. Aufzählen der Voraussetzungen) </a:t>
            </a:r>
          </a:p>
          <a:p>
            <a:pPr marL="514350" lvl="1" indent="-514350">
              <a:spcBef>
                <a:spcPts val="700"/>
              </a:spcBef>
              <a:buClr>
                <a:schemeClr val="accent2">
                  <a:lumMod val="75000"/>
                </a:schemeClr>
              </a:buClr>
              <a:buSzPct val="100000"/>
              <a:buNone/>
            </a:pPr>
            <a:r>
              <a:rPr lang="de-DE" sz="3000" dirty="0" smtClean="0"/>
              <a:t>	Dann müsste L den W in unzumutbarer Weise belästigt haben, § 7 Abs. 1 UWG . </a:t>
            </a:r>
            <a:br>
              <a:rPr lang="de-DE" sz="3000" dirty="0" smtClean="0"/>
            </a:br>
            <a:r>
              <a:rPr lang="de-DE" sz="3000" dirty="0" smtClean="0"/>
              <a:t>Eine unzumutbare Belästigung läge insbesondere dann vor, wenn L den W mittels Werbung unter Verwendung eines Faxgerätes ohne vorherige ausdrückliche Einwilligung angesprochen hätte, § 7 Abs. 2 Nr. 3 UWG. </a:t>
            </a:r>
          </a:p>
          <a:p>
            <a:pPr marL="514350" lvl="1" indent="-514350">
              <a:spcBef>
                <a:spcPts val="700"/>
              </a:spcBef>
              <a:buClr>
                <a:schemeClr val="accent2">
                  <a:lumMod val="75000"/>
                </a:schemeClr>
              </a:buClr>
              <a:buSzPct val="100000"/>
              <a:buNone/>
            </a:pPr>
            <a:r>
              <a:rPr lang="de-DE" sz="3000" b="1" i="1" dirty="0" smtClean="0">
                <a:solidFill>
                  <a:schemeClr val="accent1"/>
                </a:solidFill>
              </a:rPr>
              <a:t>	(hier weitere Voraussetzung aufzeigen) </a:t>
            </a:r>
            <a:endParaRPr lang="de-DE" sz="3000" dirty="0" smtClean="0"/>
          </a:p>
          <a:p>
            <a:pPr marL="514350" lvl="1" indent="-514350">
              <a:spcBef>
                <a:spcPts val="700"/>
              </a:spcBef>
              <a:buClr>
                <a:schemeClr val="accent2">
                  <a:lumMod val="75000"/>
                </a:schemeClr>
              </a:buClr>
              <a:buSzPct val="100000"/>
              <a:buNone/>
            </a:pPr>
            <a:r>
              <a:rPr lang="de-DE" sz="3000" dirty="0" smtClean="0"/>
              <a:t>	Dann müsste es sich bei dem Ankaufgesuch des L zunächst um Werbung gehandelt haben.  </a:t>
            </a:r>
          </a:p>
          <a:p>
            <a:pPr marL="514350" lvl="1" indent="-514350">
              <a:spcBef>
                <a:spcPts val="700"/>
              </a:spcBef>
              <a:buClr>
                <a:schemeClr val="accent2">
                  <a:lumMod val="75000"/>
                </a:schemeClr>
              </a:buClr>
              <a:buSzPct val="100000"/>
              <a:buNone/>
            </a:pPr>
            <a:r>
              <a:rPr lang="de-DE" sz="3000" dirty="0" smtClean="0"/>
              <a:t>	</a:t>
            </a:r>
            <a:r>
              <a:rPr lang="de-DE" sz="3000" b="1" i="1" dirty="0" smtClean="0">
                <a:solidFill>
                  <a:schemeClr val="accent1"/>
                </a:solidFill>
              </a:rPr>
              <a:t>(Definition)</a:t>
            </a:r>
          </a:p>
          <a:p>
            <a:pPr marL="514350" lvl="1" indent="-514350">
              <a:spcBef>
                <a:spcPts val="700"/>
              </a:spcBef>
              <a:buClr>
                <a:schemeClr val="accent2">
                  <a:lumMod val="75000"/>
                </a:schemeClr>
              </a:buClr>
              <a:buSzPct val="100000"/>
              <a:buNone/>
            </a:pPr>
            <a:r>
              <a:rPr lang="de-DE" sz="3000" dirty="0" smtClean="0"/>
              <a:t>	Werbung ist jede Äußerung bei der Ausübung eines Handels, Gewerbes, Handwerks oder freien Berufs mit dem Ziel, den Absatz von Waren oder die Erbringung von Dienstleistungen zu fördern. </a:t>
            </a:r>
          </a:p>
          <a:p>
            <a:pPr marL="514350" indent="-514350">
              <a:buSzPct val="100000"/>
              <a:buFont typeface="+mj-lt"/>
              <a:buAutoNum type="arabicPeriod" startAt="3"/>
            </a:pPr>
            <a:r>
              <a:rPr lang="de-DE" b="1" i="1" dirty="0" smtClean="0">
                <a:solidFill>
                  <a:schemeClr val="accent1"/>
                </a:solidFill>
              </a:rPr>
              <a:t>(Subsumtion)</a:t>
            </a:r>
            <a:endParaRPr lang="de-DE" dirty="0" smtClean="0"/>
          </a:p>
          <a:p>
            <a:pPr marL="514350" indent="-514350">
              <a:buSzPct val="100000"/>
              <a:buNone/>
            </a:pPr>
            <a:r>
              <a:rPr lang="de-DE" dirty="0" smtClean="0"/>
              <a:t>	Der L hat dem W ein Fax übermittelt, in dem er nach dem Kauf von Wagen fragt. </a:t>
            </a:r>
          </a:p>
        </p:txBody>
      </p:sp>
      <p:sp>
        <p:nvSpPr>
          <p:cNvPr id="4" name="Datumsplatzhalter 3"/>
          <p:cNvSpPr>
            <a:spLocks noGrp="1"/>
          </p:cNvSpPr>
          <p:nvPr>
            <p:ph type="dt" sz="half" idx="10"/>
          </p:nvPr>
        </p:nvSpPr>
        <p:spPr/>
        <p:txBody>
          <a:bodyPr/>
          <a:lstStyle/>
          <a:p>
            <a:fld id="{4E592807-4979-44C6-ABCE-665D6B7BD4A9}"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47356692-25AA-4A22-BD94-922EB3C1CA06}" type="slidenum">
              <a:rPr lang="de-DE" smtClean="0"/>
              <a:pPr/>
              <a:t>24</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23906"/>
                                        </p:tgtEl>
                                        <p:attrNameLst>
                                          <p:attrName>style.visibility</p:attrName>
                                        </p:attrNameLst>
                                      </p:cBhvr>
                                      <p:to>
                                        <p:strVal val="visible"/>
                                      </p:to>
                                    </p:set>
                                    <p:animEffect transition="in" filter="dissolve">
                                      <p:cBhvr>
                                        <p:cTn id="7" dur="500"/>
                                        <p:tgtEl>
                                          <p:spTgt spid="12390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3907">
                                            <p:txEl>
                                              <p:pRg st="0" end="0"/>
                                            </p:txEl>
                                          </p:spTgt>
                                        </p:tgtEl>
                                        <p:attrNameLst>
                                          <p:attrName>style.visibility</p:attrName>
                                        </p:attrNameLst>
                                      </p:cBhvr>
                                      <p:to>
                                        <p:strVal val="visible"/>
                                      </p:to>
                                    </p:set>
                                    <p:animEffect transition="in" filter="dissolve">
                                      <p:cBhvr>
                                        <p:cTn id="12" dur="500"/>
                                        <p:tgtEl>
                                          <p:spTgt spid="1239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3907">
                                            <p:txEl>
                                              <p:pRg st="1" end="1"/>
                                            </p:txEl>
                                          </p:spTgt>
                                        </p:tgtEl>
                                        <p:attrNameLst>
                                          <p:attrName>style.visibility</p:attrName>
                                        </p:attrNameLst>
                                      </p:cBhvr>
                                      <p:to>
                                        <p:strVal val="visible"/>
                                      </p:to>
                                    </p:set>
                                    <p:animEffect transition="in" filter="dissolve">
                                      <p:cBhvr>
                                        <p:cTn id="17" dur="500"/>
                                        <p:tgtEl>
                                          <p:spTgt spid="1239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3907">
                                            <p:txEl>
                                              <p:pRg st="2" end="2"/>
                                            </p:txEl>
                                          </p:spTgt>
                                        </p:tgtEl>
                                        <p:attrNameLst>
                                          <p:attrName>style.visibility</p:attrName>
                                        </p:attrNameLst>
                                      </p:cBhvr>
                                      <p:to>
                                        <p:strVal val="visible"/>
                                      </p:to>
                                    </p:set>
                                    <p:animEffect transition="in" filter="dissolve">
                                      <p:cBhvr>
                                        <p:cTn id="22" dur="500"/>
                                        <p:tgtEl>
                                          <p:spTgt spid="1239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3907">
                                            <p:txEl>
                                              <p:pRg st="3" end="3"/>
                                            </p:txEl>
                                          </p:spTgt>
                                        </p:tgtEl>
                                        <p:attrNameLst>
                                          <p:attrName>style.visibility</p:attrName>
                                        </p:attrNameLst>
                                      </p:cBhvr>
                                      <p:to>
                                        <p:strVal val="visible"/>
                                      </p:to>
                                    </p:set>
                                    <p:animEffect transition="in" filter="dissolve">
                                      <p:cBhvr>
                                        <p:cTn id="27" dur="500"/>
                                        <p:tgtEl>
                                          <p:spTgt spid="12390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23907">
                                            <p:txEl>
                                              <p:pRg st="4" end="4"/>
                                            </p:txEl>
                                          </p:spTgt>
                                        </p:tgtEl>
                                        <p:attrNameLst>
                                          <p:attrName>style.visibility</p:attrName>
                                        </p:attrNameLst>
                                      </p:cBhvr>
                                      <p:to>
                                        <p:strVal val="visible"/>
                                      </p:to>
                                    </p:set>
                                    <p:animEffect transition="in" filter="dissolve">
                                      <p:cBhvr>
                                        <p:cTn id="32" dur="500"/>
                                        <p:tgtEl>
                                          <p:spTgt spid="12390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23907">
                                            <p:txEl>
                                              <p:pRg st="5" end="5"/>
                                            </p:txEl>
                                          </p:spTgt>
                                        </p:tgtEl>
                                        <p:attrNameLst>
                                          <p:attrName>style.visibility</p:attrName>
                                        </p:attrNameLst>
                                      </p:cBhvr>
                                      <p:to>
                                        <p:strVal val="visible"/>
                                      </p:to>
                                    </p:set>
                                    <p:animEffect transition="in" filter="dissolve">
                                      <p:cBhvr>
                                        <p:cTn id="37" dur="500"/>
                                        <p:tgtEl>
                                          <p:spTgt spid="12390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23907">
                                            <p:txEl>
                                              <p:pRg st="6" end="6"/>
                                            </p:txEl>
                                          </p:spTgt>
                                        </p:tgtEl>
                                        <p:attrNameLst>
                                          <p:attrName>style.visibility</p:attrName>
                                        </p:attrNameLst>
                                      </p:cBhvr>
                                      <p:to>
                                        <p:strVal val="visible"/>
                                      </p:to>
                                    </p:set>
                                    <p:animEffect transition="in" filter="dissolve">
                                      <p:cBhvr>
                                        <p:cTn id="42" dur="500"/>
                                        <p:tgtEl>
                                          <p:spTgt spid="12390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23907">
                                            <p:txEl>
                                              <p:pRg st="7" end="7"/>
                                            </p:txEl>
                                          </p:spTgt>
                                        </p:tgtEl>
                                        <p:attrNameLst>
                                          <p:attrName>style.visibility</p:attrName>
                                        </p:attrNameLst>
                                      </p:cBhvr>
                                      <p:to>
                                        <p:strVal val="visible"/>
                                      </p:to>
                                    </p:set>
                                    <p:animEffect transition="in" filter="dissolve">
                                      <p:cBhvr>
                                        <p:cTn id="47" dur="500"/>
                                        <p:tgtEl>
                                          <p:spTgt spid="12390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autoUpdateAnimBg="0"/>
      <p:bldP spid="123907" grpId="0" build="p" bldLvl="5"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de-DE" dirty="0" smtClean="0"/>
              <a:t>Fall: Faxanfrage im Autohandel</a:t>
            </a:r>
            <a:endParaRPr lang="de-DE" dirty="0"/>
          </a:p>
        </p:txBody>
      </p:sp>
      <p:sp>
        <p:nvSpPr>
          <p:cNvPr id="123907" name="Rectangle 3"/>
          <p:cNvSpPr>
            <a:spLocks noGrp="1" noChangeArrowheads="1"/>
          </p:cNvSpPr>
          <p:nvPr>
            <p:ph idx="1"/>
          </p:nvPr>
        </p:nvSpPr>
        <p:spPr/>
        <p:txBody>
          <a:bodyPr>
            <a:normAutofit/>
          </a:bodyPr>
          <a:lstStyle/>
          <a:p>
            <a:pPr marL="514350" indent="-514350">
              <a:buSzPct val="100000"/>
              <a:buFont typeface="+mj-lt"/>
              <a:buAutoNum type="arabicPeriod" startAt="4"/>
            </a:pPr>
            <a:r>
              <a:rPr lang="de-DE" b="1" i="1" dirty="0" smtClean="0">
                <a:solidFill>
                  <a:schemeClr val="accent1"/>
                </a:solidFill>
              </a:rPr>
              <a:t>(ggf. neues Problem aufzeigen)</a:t>
            </a:r>
            <a:br>
              <a:rPr lang="de-DE" b="1" i="1" dirty="0" smtClean="0">
                <a:solidFill>
                  <a:schemeClr val="accent1"/>
                </a:solidFill>
              </a:rPr>
            </a:br>
            <a:r>
              <a:rPr lang="de-DE" dirty="0" smtClean="0"/>
              <a:t>Diese Anfrage nach einem Ankauf von Fahrzeugen lässt sich nicht unmittelbar unter die vorgenannte Definition subsumieren, da die Definition das Ziel formuliert, den Absatz zu fördern. </a:t>
            </a:r>
          </a:p>
          <a:p>
            <a:pPr marL="514350" indent="-514350">
              <a:buSzPct val="100000"/>
              <a:buNone/>
            </a:pPr>
            <a:r>
              <a:rPr lang="de-DE" dirty="0" smtClean="0"/>
              <a:t>	Fraglich ist daher, ob es sich auch bei einer Anfrage um Werbung i.S.d. vorgenannten Definition handeln kann. </a:t>
            </a:r>
          </a:p>
          <a:p>
            <a:pPr marL="514350" indent="-514350" algn="ctr">
              <a:buSzPct val="100000"/>
              <a:buNone/>
            </a:pPr>
            <a:r>
              <a:rPr lang="de-DE" b="1" i="1" dirty="0" smtClean="0">
                <a:solidFill>
                  <a:schemeClr val="accent1"/>
                </a:solidFill>
              </a:rPr>
              <a:t>(Auslegung nach Auslegungsregeln) </a:t>
            </a:r>
          </a:p>
        </p:txBody>
      </p:sp>
      <p:sp>
        <p:nvSpPr>
          <p:cNvPr id="4" name="Datumsplatzhalter 3"/>
          <p:cNvSpPr>
            <a:spLocks noGrp="1"/>
          </p:cNvSpPr>
          <p:nvPr>
            <p:ph type="dt" sz="half" idx="10"/>
          </p:nvPr>
        </p:nvSpPr>
        <p:spPr/>
        <p:txBody>
          <a:bodyPr/>
          <a:lstStyle/>
          <a:p>
            <a:fld id="{4E592807-4979-44C6-ABCE-665D6B7BD4A9}"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47356692-25AA-4A22-BD94-922EB3C1CA06}" type="slidenum">
              <a:rPr lang="de-DE" smtClean="0"/>
              <a:pPr/>
              <a:t>25</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23906"/>
                                        </p:tgtEl>
                                        <p:attrNameLst>
                                          <p:attrName>style.visibility</p:attrName>
                                        </p:attrNameLst>
                                      </p:cBhvr>
                                      <p:to>
                                        <p:strVal val="visible"/>
                                      </p:to>
                                    </p:set>
                                    <p:animEffect transition="in" filter="dissolve">
                                      <p:cBhvr>
                                        <p:cTn id="7" dur="500"/>
                                        <p:tgtEl>
                                          <p:spTgt spid="12390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3907">
                                            <p:txEl>
                                              <p:pRg st="0" end="0"/>
                                            </p:txEl>
                                          </p:spTgt>
                                        </p:tgtEl>
                                        <p:attrNameLst>
                                          <p:attrName>style.visibility</p:attrName>
                                        </p:attrNameLst>
                                      </p:cBhvr>
                                      <p:to>
                                        <p:strVal val="visible"/>
                                      </p:to>
                                    </p:set>
                                    <p:animEffect transition="in" filter="dissolve">
                                      <p:cBhvr>
                                        <p:cTn id="12" dur="500"/>
                                        <p:tgtEl>
                                          <p:spTgt spid="1239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3907">
                                            <p:txEl>
                                              <p:pRg st="1" end="1"/>
                                            </p:txEl>
                                          </p:spTgt>
                                        </p:tgtEl>
                                        <p:attrNameLst>
                                          <p:attrName>style.visibility</p:attrName>
                                        </p:attrNameLst>
                                      </p:cBhvr>
                                      <p:to>
                                        <p:strVal val="visible"/>
                                      </p:to>
                                    </p:set>
                                    <p:animEffect transition="in" filter="dissolve">
                                      <p:cBhvr>
                                        <p:cTn id="17" dur="500"/>
                                        <p:tgtEl>
                                          <p:spTgt spid="1239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3907">
                                            <p:txEl>
                                              <p:pRg st="2" end="2"/>
                                            </p:txEl>
                                          </p:spTgt>
                                        </p:tgtEl>
                                        <p:attrNameLst>
                                          <p:attrName>style.visibility</p:attrName>
                                        </p:attrNameLst>
                                      </p:cBhvr>
                                      <p:to>
                                        <p:strVal val="visible"/>
                                      </p:to>
                                    </p:set>
                                    <p:animEffect transition="in" filter="dissolve">
                                      <p:cBhvr>
                                        <p:cTn id="22" dur="500"/>
                                        <p:tgtEl>
                                          <p:spTgt spid="1239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autoUpdateAnimBg="0"/>
      <p:bldP spid="123907" grpId="0" build="p" bldLvl="5"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B1F5CDFA-BF8E-4CA7-A7FD-0134A0EBFEB6}"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FA384D68-A2B7-4EA6-8C28-57BBB7FB3706}" type="slidenum">
              <a:rPr lang="de-DE" smtClean="0"/>
              <a:pPr/>
              <a:t>26</a:t>
            </a:fld>
            <a:endParaRPr lang="de-DE"/>
          </a:p>
        </p:txBody>
      </p:sp>
      <p:sp>
        <p:nvSpPr>
          <p:cNvPr id="77826" name="Rectangle 2"/>
          <p:cNvSpPr>
            <a:spLocks noGrp="1" noChangeArrowheads="1"/>
          </p:cNvSpPr>
          <p:nvPr>
            <p:ph type="title"/>
          </p:nvPr>
        </p:nvSpPr>
        <p:spPr/>
        <p:txBody>
          <a:bodyPr/>
          <a:lstStyle/>
          <a:p>
            <a:r>
              <a:rPr lang="de-DE" sz="3500" dirty="0" smtClean="0"/>
              <a:t>Exkurs – Auslegung von Gesetzen</a:t>
            </a:r>
            <a:endParaRPr lang="de-DE" sz="3500" dirty="0"/>
          </a:p>
        </p:txBody>
      </p:sp>
      <p:sp>
        <p:nvSpPr>
          <p:cNvPr id="77827" name="Rectangle 3"/>
          <p:cNvSpPr>
            <a:spLocks noGrp="1" noChangeArrowheads="1"/>
          </p:cNvSpPr>
          <p:nvPr>
            <p:ph type="body" idx="1"/>
          </p:nvPr>
        </p:nvSpPr>
        <p:spPr/>
        <p:txBody>
          <a:bodyPr/>
          <a:lstStyle/>
          <a:p>
            <a:pPr marL="812800" indent="-812800">
              <a:buFont typeface="Wingdings" pitchFamily="2" charset="2"/>
              <a:buAutoNum type="romanUcPeriod"/>
            </a:pPr>
            <a:r>
              <a:rPr lang="de-DE" sz="2400" b="1" dirty="0" smtClean="0"/>
              <a:t>Wortlaut</a:t>
            </a:r>
          </a:p>
          <a:p>
            <a:pPr marL="1168400" lvl="1" indent="-711200">
              <a:buFont typeface="Wingdings" pitchFamily="2" charset="2"/>
              <a:buChar char="Ø"/>
            </a:pPr>
            <a:r>
              <a:rPr lang="de-DE" sz="2000" dirty="0" smtClean="0"/>
              <a:t>Was steht da?</a:t>
            </a:r>
          </a:p>
          <a:p>
            <a:pPr marL="812800" indent="-812800">
              <a:buFont typeface="Wingdings" pitchFamily="2" charset="2"/>
              <a:buAutoNum type="romanUcPeriod"/>
            </a:pPr>
            <a:r>
              <a:rPr lang="de-DE" sz="2400" b="1" dirty="0" smtClean="0"/>
              <a:t>Historie</a:t>
            </a:r>
          </a:p>
          <a:p>
            <a:pPr marL="1168400" lvl="1" indent="-711200">
              <a:buFont typeface="Wingdings" pitchFamily="2" charset="2"/>
              <a:buChar char="Ø"/>
            </a:pPr>
            <a:r>
              <a:rPr lang="de-DE" sz="2000" dirty="0" smtClean="0"/>
              <a:t>Welche Regelung wurde ersetzt (insbesondere UWG a.F.)?</a:t>
            </a:r>
          </a:p>
          <a:p>
            <a:pPr marL="812800" indent="-812800">
              <a:buFont typeface="Wingdings" pitchFamily="2" charset="2"/>
              <a:buAutoNum type="romanUcPeriod"/>
            </a:pPr>
            <a:r>
              <a:rPr lang="de-DE" sz="2400" b="1" dirty="0" smtClean="0"/>
              <a:t>Systematik</a:t>
            </a:r>
          </a:p>
          <a:p>
            <a:pPr marL="1168400" lvl="1" indent="-711200">
              <a:buFont typeface="Wingdings" pitchFamily="2" charset="2"/>
              <a:buChar char="Ø"/>
            </a:pPr>
            <a:r>
              <a:rPr lang="de-DE" sz="2000" dirty="0" smtClean="0"/>
              <a:t>In welchem Kontext steht die Einzelne Norm (ggf. sogar der einzelne Absatz)?</a:t>
            </a:r>
          </a:p>
          <a:p>
            <a:pPr marL="812800" indent="-812800">
              <a:buFont typeface="Wingdings" pitchFamily="2" charset="2"/>
              <a:buAutoNum type="romanUcPeriod"/>
            </a:pPr>
            <a:r>
              <a:rPr lang="de-DE" sz="2400" b="1" dirty="0" smtClean="0"/>
              <a:t>Teleologie</a:t>
            </a:r>
          </a:p>
          <a:p>
            <a:pPr marL="1168400" lvl="1" indent="-711200">
              <a:buFont typeface="Wingdings" pitchFamily="2" charset="2"/>
              <a:buChar char="Ø"/>
            </a:pPr>
            <a:r>
              <a:rPr lang="de-DE" sz="2000" dirty="0" smtClean="0"/>
              <a:t>Welchen Zweck verfolgt das Gesetz/die Norm. </a:t>
            </a:r>
          </a:p>
          <a:p>
            <a:pPr marL="1168400" lvl="1" indent="-711200">
              <a:buFont typeface="Wingdings" pitchFamily="2" charset="2"/>
              <a:buChar char="Ø"/>
            </a:pPr>
            <a:r>
              <a:rPr lang="de-DE" sz="2000" dirty="0" smtClean="0"/>
              <a:t>(Umfassende Würdigung des Gesamtzusammenhangs)?</a:t>
            </a:r>
            <a:endParaRPr lang="de-DE"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77826"/>
                                        </p:tgtEl>
                                        <p:attrNameLst>
                                          <p:attrName>style.visibility</p:attrName>
                                        </p:attrNameLst>
                                      </p:cBhvr>
                                      <p:to>
                                        <p:strVal val="visible"/>
                                      </p:to>
                                    </p:set>
                                    <p:anim to="" calcmode="lin" valueType="num">
                                      <p:cBhvr>
                                        <p:cTn id="7" dur="1" fill="hold"/>
                                        <p:tgtEl>
                                          <p:spTgt spid="7782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7827">
                                            <p:txEl>
                                              <p:pRg st="0" end="0"/>
                                            </p:txEl>
                                          </p:spTgt>
                                        </p:tgtEl>
                                        <p:attrNameLst>
                                          <p:attrName>style.visibility</p:attrName>
                                        </p:attrNameLst>
                                      </p:cBhvr>
                                      <p:to>
                                        <p:strVal val="visible"/>
                                      </p:to>
                                    </p:set>
                                    <p:animEffect transition="in" filter="dissolve">
                                      <p:cBhvr>
                                        <p:cTn id="12" dur="500"/>
                                        <p:tgtEl>
                                          <p:spTgt spid="778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7827">
                                            <p:txEl>
                                              <p:pRg st="1" end="1"/>
                                            </p:txEl>
                                          </p:spTgt>
                                        </p:tgtEl>
                                        <p:attrNameLst>
                                          <p:attrName>style.visibility</p:attrName>
                                        </p:attrNameLst>
                                      </p:cBhvr>
                                      <p:to>
                                        <p:strVal val="visible"/>
                                      </p:to>
                                    </p:set>
                                    <p:animEffect transition="in" filter="dissolve">
                                      <p:cBhvr>
                                        <p:cTn id="17" dur="500"/>
                                        <p:tgtEl>
                                          <p:spTgt spid="7782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7827">
                                            <p:txEl>
                                              <p:pRg st="2" end="2"/>
                                            </p:txEl>
                                          </p:spTgt>
                                        </p:tgtEl>
                                        <p:attrNameLst>
                                          <p:attrName>style.visibility</p:attrName>
                                        </p:attrNameLst>
                                      </p:cBhvr>
                                      <p:to>
                                        <p:strVal val="visible"/>
                                      </p:to>
                                    </p:set>
                                    <p:animEffect transition="in" filter="dissolve">
                                      <p:cBhvr>
                                        <p:cTn id="22" dur="500"/>
                                        <p:tgtEl>
                                          <p:spTgt spid="7782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7827">
                                            <p:txEl>
                                              <p:pRg st="3" end="3"/>
                                            </p:txEl>
                                          </p:spTgt>
                                        </p:tgtEl>
                                        <p:attrNameLst>
                                          <p:attrName>style.visibility</p:attrName>
                                        </p:attrNameLst>
                                      </p:cBhvr>
                                      <p:to>
                                        <p:strVal val="visible"/>
                                      </p:to>
                                    </p:set>
                                    <p:animEffect transition="in" filter="dissolve">
                                      <p:cBhvr>
                                        <p:cTn id="27" dur="500"/>
                                        <p:tgtEl>
                                          <p:spTgt spid="7782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77827">
                                            <p:txEl>
                                              <p:pRg st="4" end="4"/>
                                            </p:txEl>
                                          </p:spTgt>
                                        </p:tgtEl>
                                        <p:attrNameLst>
                                          <p:attrName>style.visibility</p:attrName>
                                        </p:attrNameLst>
                                      </p:cBhvr>
                                      <p:to>
                                        <p:strVal val="visible"/>
                                      </p:to>
                                    </p:set>
                                    <p:animEffect transition="in" filter="dissolve">
                                      <p:cBhvr>
                                        <p:cTn id="32" dur="500"/>
                                        <p:tgtEl>
                                          <p:spTgt spid="7782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77827">
                                            <p:txEl>
                                              <p:pRg st="5" end="5"/>
                                            </p:txEl>
                                          </p:spTgt>
                                        </p:tgtEl>
                                        <p:attrNameLst>
                                          <p:attrName>style.visibility</p:attrName>
                                        </p:attrNameLst>
                                      </p:cBhvr>
                                      <p:to>
                                        <p:strVal val="visible"/>
                                      </p:to>
                                    </p:set>
                                    <p:animEffect transition="in" filter="dissolve">
                                      <p:cBhvr>
                                        <p:cTn id="37" dur="500"/>
                                        <p:tgtEl>
                                          <p:spTgt spid="7782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77827">
                                            <p:txEl>
                                              <p:pRg st="6" end="6"/>
                                            </p:txEl>
                                          </p:spTgt>
                                        </p:tgtEl>
                                        <p:attrNameLst>
                                          <p:attrName>style.visibility</p:attrName>
                                        </p:attrNameLst>
                                      </p:cBhvr>
                                      <p:to>
                                        <p:strVal val="visible"/>
                                      </p:to>
                                    </p:set>
                                    <p:animEffect transition="in" filter="dissolve">
                                      <p:cBhvr>
                                        <p:cTn id="42" dur="500"/>
                                        <p:tgtEl>
                                          <p:spTgt spid="7782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77827">
                                            <p:txEl>
                                              <p:pRg st="7" end="7"/>
                                            </p:txEl>
                                          </p:spTgt>
                                        </p:tgtEl>
                                        <p:attrNameLst>
                                          <p:attrName>style.visibility</p:attrName>
                                        </p:attrNameLst>
                                      </p:cBhvr>
                                      <p:to>
                                        <p:strVal val="visible"/>
                                      </p:to>
                                    </p:set>
                                    <p:animEffect transition="in" filter="dissolve">
                                      <p:cBhvr>
                                        <p:cTn id="47" dur="500"/>
                                        <p:tgtEl>
                                          <p:spTgt spid="77827">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77827">
                                            <p:txEl>
                                              <p:pRg st="8" end="8"/>
                                            </p:txEl>
                                          </p:spTgt>
                                        </p:tgtEl>
                                        <p:attrNameLst>
                                          <p:attrName>style.visibility</p:attrName>
                                        </p:attrNameLst>
                                      </p:cBhvr>
                                      <p:to>
                                        <p:strVal val="visible"/>
                                      </p:to>
                                    </p:set>
                                    <p:animEffect transition="in" filter="dissolve">
                                      <p:cBhvr>
                                        <p:cTn id="52" dur="500"/>
                                        <p:tgtEl>
                                          <p:spTgt spid="778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autoUpdateAnimBg="0"/>
      <p:bldP spid="77827" grpId="0" build="p" bldLvl="5"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de-DE" dirty="0" smtClean="0"/>
              <a:t>Fall: Faxanfrage im Autohandel</a:t>
            </a:r>
            <a:endParaRPr lang="de-DE" dirty="0"/>
          </a:p>
        </p:txBody>
      </p:sp>
      <p:sp>
        <p:nvSpPr>
          <p:cNvPr id="123907" name="Rectangle 3"/>
          <p:cNvSpPr>
            <a:spLocks noGrp="1" noChangeArrowheads="1"/>
          </p:cNvSpPr>
          <p:nvPr>
            <p:ph idx="1"/>
          </p:nvPr>
        </p:nvSpPr>
        <p:spPr/>
        <p:txBody>
          <a:bodyPr>
            <a:normAutofit fontScale="77500" lnSpcReduction="20000"/>
          </a:bodyPr>
          <a:lstStyle/>
          <a:p>
            <a:pPr>
              <a:buNone/>
            </a:pPr>
            <a:r>
              <a:rPr lang="de-DE" dirty="0" smtClean="0"/>
              <a:t>	</a:t>
            </a:r>
            <a:r>
              <a:rPr lang="de-DE" i="1" dirty="0" smtClean="0"/>
              <a:t> </a:t>
            </a:r>
            <a:r>
              <a:rPr lang="de-DE" b="1" i="1" dirty="0" smtClean="0">
                <a:solidFill>
                  <a:srgbClr val="FF0000"/>
                </a:solidFill>
              </a:rPr>
              <a:t>(Auslegung nach Auslegungsregeln) </a:t>
            </a:r>
          </a:p>
          <a:p>
            <a:pPr indent="0" algn="just">
              <a:buSzPct val="100000"/>
              <a:buNone/>
            </a:pPr>
            <a:r>
              <a:rPr lang="de-DE" i="1" dirty="0" smtClean="0"/>
              <a:t>Nach der Definition ist die Kaufanfrage von L zwar nicht unmittelbar unter den Begriff der „Werbung“ zu subsumieren. </a:t>
            </a:r>
          </a:p>
          <a:p>
            <a:pPr indent="0" algn="just">
              <a:buSzPct val="100000"/>
              <a:buNone/>
            </a:pPr>
            <a:r>
              <a:rPr lang="de-DE" i="1" dirty="0" smtClean="0"/>
              <a:t>Die Systematik des Gesetzes zeigt, dass es sich bei § 7 Abs. 2 UWG um eine Konkretisierung des § 7 Abs. 1 UWG handelt. Daher ist bei  Anwendung und Auslegung der einzelnen Voraussetzungen des § 7 Abs. 2 UWG auch auf den Sinn und Zweck des § 7 Abs. 1 UWG abzustellen. </a:t>
            </a:r>
            <a:br>
              <a:rPr lang="de-DE" i="1" dirty="0" smtClean="0"/>
            </a:br>
            <a:r>
              <a:rPr lang="de-DE" i="1" dirty="0" smtClean="0"/>
              <a:t>Dieser gebietet indes, dass nicht nur Nachfragehandlungen unter die Generalklausel des § 7 Abs. 1 UWG gefasst werden können, sondern auch die in Abs. 2 konkretisierten sonstigen Handlungen erfasst sein müssen. </a:t>
            </a:r>
          </a:p>
          <a:p>
            <a:pPr>
              <a:buAutoNum type="arabicPeriod" startAt="3"/>
            </a:pPr>
            <a:r>
              <a:rPr lang="de-DE" b="1" i="1" dirty="0" smtClean="0">
                <a:solidFill>
                  <a:srgbClr val="FF0000"/>
                </a:solidFill>
              </a:rPr>
              <a:t>(Zwischenergebnis formulieren)</a:t>
            </a:r>
            <a:br>
              <a:rPr lang="de-DE" b="1" i="1" dirty="0" smtClean="0">
                <a:solidFill>
                  <a:srgbClr val="FF0000"/>
                </a:solidFill>
              </a:rPr>
            </a:br>
            <a:r>
              <a:rPr lang="de-DE" i="1" dirty="0" smtClean="0"/>
              <a:t>Die Kaufanfrage des L ist Werbung i.S.d. § 7 II Nr. 3 UWG</a:t>
            </a:r>
          </a:p>
        </p:txBody>
      </p:sp>
      <p:sp>
        <p:nvSpPr>
          <p:cNvPr id="4" name="Datumsplatzhalter 3"/>
          <p:cNvSpPr>
            <a:spLocks noGrp="1"/>
          </p:cNvSpPr>
          <p:nvPr>
            <p:ph type="dt" sz="half" idx="10"/>
          </p:nvPr>
        </p:nvSpPr>
        <p:spPr/>
        <p:txBody>
          <a:bodyPr/>
          <a:lstStyle/>
          <a:p>
            <a:fld id="{4E592807-4979-44C6-ABCE-665D6B7BD4A9}"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47356692-25AA-4A22-BD94-922EB3C1CA06}" type="slidenum">
              <a:rPr lang="de-DE" smtClean="0"/>
              <a:pPr/>
              <a:t>27</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23906"/>
                                        </p:tgtEl>
                                        <p:attrNameLst>
                                          <p:attrName>style.visibility</p:attrName>
                                        </p:attrNameLst>
                                      </p:cBhvr>
                                      <p:to>
                                        <p:strVal val="visible"/>
                                      </p:to>
                                    </p:set>
                                    <p:animEffect transition="in" filter="dissolve">
                                      <p:cBhvr>
                                        <p:cTn id="7" dur="500"/>
                                        <p:tgtEl>
                                          <p:spTgt spid="12390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3907">
                                            <p:txEl>
                                              <p:pRg st="0" end="0"/>
                                            </p:txEl>
                                          </p:spTgt>
                                        </p:tgtEl>
                                        <p:attrNameLst>
                                          <p:attrName>style.visibility</p:attrName>
                                        </p:attrNameLst>
                                      </p:cBhvr>
                                      <p:to>
                                        <p:strVal val="visible"/>
                                      </p:to>
                                    </p:set>
                                    <p:animEffect transition="in" filter="dissolve">
                                      <p:cBhvr>
                                        <p:cTn id="12" dur="500"/>
                                        <p:tgtEl>
                                          <p:spTgt spid="1239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3907">
                                            <p:txEl>
                                              <p:pRg st="1" end="1"/>
                                            </p:txEl>
                                          </p:spTgt>
                                        </p:tgtEl>
                                        <p:attrNameLst>
                                          <p:attrName>style.visibility</p:attrName>
                                        </p:attrNameLst>
                                      </p:cBhvr>
                                      <p:to>
                                        <p:strVal val="visible"/>
                                      </p:to>
                                    </p:set>
                                    <p:animEffect transition="in" filter="dissolve">
                                      <p:cBhvr>
                                        <p:cTn id="17" dur="500"/>
                                        <p:tgtEl>
                                          <p:spTgt spid="1239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3907">
                                            <p:txEl>
                                              <p:pRg st="2" end="2"/>
                                            </p:txEl>
                                          </p:spTgt>
                                        </p:tgtEl>
                                        <p:attrNameLst>
                                          <p:attrName>style.visibility</p:attrName>
                                        </p:attrNameLst>
                                      </p:cBhvr>
                                      <p:to>
                                        <p:strVal val="visible"/>
                                      </p:to>
                                    </p:set>
                                    <p:animEffect transition="in" filter="dissolve">
                                      <p:cBhvr>
                                        <p:cTn id="22" dur="500"/>
                                        <p:tgtEl>
                                          <p:spTgt spid="1239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3907">
                                            <p:txEl>
                                              <p:pRg st="3" end="3"/>
                                            </p:txEl>
                                          </p:spTgt>
                                        </p:tgtEl>
                                        <p:attrNameLst>
                                          <p:attrName>style.visibility</p:attrName>
                                        </p:attrNameLst>
                                      </p:cBhvr>
                                      <p:to>
                                        <p:strVal val="visible"/>
                                      </p:to>
                                    </p:set>
                                    <p:animEffect transition="in" filter="dissolve">
                                      <p:cBhvr>
                                        <p:cTn id="27" dur="500"/>
                                        <p:tgtEl>
                                          <p:spTgt spid="1239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autoUpdateAnimBg="0"/>
      <p:bldP spid="123907" grpId="0" build="p" bldLvl="5"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1" lang="de-DE" sz="4000" b="1" kern="1200" cap="none" spc="0" baseline="0" dirty="0" smtClean="0">
                <a:ln/>
                <a:gradFill>
                  <a:gsLst>
                    <a:gs pos="0">
                      <a:schemeClr val="tx2">
                        <a:lumMod val="90000"/>
                      </a:schemeClr>
                    </a:gs>
                    <a:gs pos="50000">
                      <a:schemeClr val="tx2">
                        <a:lumMod val="50000"/>
                      </a:schemeClr>
                    </a:gs>
                    <a:gs pos="100000">
                      <a:schemeClr val="tx2">
                        <a:lumMod val="25000"/>
                      </a:schemeClr>
                    </a:gs>
                  </a:gsLst>
                  <a:lin ang="5400000" scaled="0"/>
                </a:gradFill>
                <a:effectLst>
                  <a:outerShdw blurRad="50800" dist="38100" algn="tr" rotWithShape="0">
                    <a:prstClr val="black">
                      <a:alpha val="40000"/>
                    </a:prstClr>
                  </a:outerShdw>
                </a:effectLst>
                <a:latin typeface="+mj-lt"/>
                <a:ea typeface="+mj-ea"/>
                <a:cs typeface="+mj-cs"/>
              </a:rPr>
              <a:t>Fall: Faxanfrage im Autohandel</a:t>
            </a:r>
            <a:endParaRPr lang="de-DE" dirty="0"/>
          </a:p>
        </p:txBody>
      </p:sp>
      <p:sp>
        <p:nvSpPr>
          <p:cNvPr id="3" name="Inhaltsplatzhalter 2"/>
          <p:cNvSpPr>
            <a:spLocks noGrp="1"/>
          </p:cNvSpPr>
          <p:nvPr>
            <p:ph idx="1"/>
          </p:nvPr>
        </p:nvSpPr>
        <p:spPr/>
        <p:txBody>
          <a:bodyPr/>
          <a:lstStyle/>
          <a:p>
            <a:pPr marL="609600" indent="-609600" algn="just">
              <a:buFont typeface="+mj-lt"/>
              <a:buAutoNum type="alphaLcParenR" startAt="27"/>
            </a:pPr>
            <a:r>
              <a:rPr lang="de-DE" sz="2400" b="1" cap="small" dirty="0" smtClean="0"/>
              <a:t>Exkurs: </a:t>
            </a:r>
            <a:r>
              <a:rPr lang="de-DE" sz="2400" dirty="0" smtClean="0"/>
              <a:t>Belästigende Werbung </a:t>
            </a:r>
          </a:p>
          <a:p>
            <a:pPr marL="609600" indent="-609600" algn="just">
              <a:buFont typeface="Wingdings" pitchFamily="2" charset="2"/>
              <a:buAutoNum type="alphaLcParenR" startAt="27"/>
            </a:pPr>
            <a:r>
              <a:rPr lang="de-DE" sz="2400" dirty="0" smtClean="0"/>
              <a:t>§ 7 II Nr. 1 UWG:</a:t>
            </a:r>
          </a:p>
          <a:p>
            <a:pPr marL="990600" lvl="1" indent="-533400" algn="just">
              <a:buFont typeface="Wingdings" pitchFamily="2" charset="2"/>
              <a:buAutoNum type="alphaLcParenR"/>
            </a:pPr>
            <a:r>
              <a:rPr lang="de-DE" sz="2000" dirty="0" smtClean="0"/>
              <a:t>Werbung trotz Hinweisschilds auf Briefkasten</a:t>
            </a:r>
          </a:p>
          <a:p>
            <a:pPr marL="990600" lvl="1" indent="-533400" algn="just">
              <a:buFont typeface="Wingdings" pitchFamily="2" charset="2"/>
              <a:buAutoNum type="alphaLcParenR"/>
            </a:pPr>
            <a:r>
              <a:rPr lang="de-DE" sz="2000" dirty="0" smtClean="0"/>
              <a:t>Ansprechen auf d. Straße oder </a:t>
            </a:r>
          </a:p>
          <a:p>
            <a:pPr marL="990600" lvl="1" indent="-533400" algn="just">
              <a:buFont typeface="Wingdings" pitchFamily="2" charset="2"/>
              <a:buAutoNum type="alphaLcParenR"/>
            </a:pPr>
            <a:r>
              <a:rPr lang="de-DE" sz="2000" dirty="0" smtClean="0"/>
              <a:t>Zustellen unbestellter Waren</a:t>
            </a:r>
          </a:p>
          <a:p>
            <a:pPr marL="609600" indent="-609600" algn="just">
              <a:buFont typeface="Wingdings" pitchFamily="2" charset="2"/>
              <a:buAutoNum type="alphaLcParenR" startAt="27"/>
            </a:pPr>
            <a:r>
              <a:rPr lang="de-DE" sz="2400" dirty="0" smtClean="0"/>
              <a:t>§ 7 II Nr. 2 UWG: </a:t>
            </a:r>
          </a:p>
          <a:p>
            <a:pPr marL="990600" lvl="1" indent="-533400" algn="just">
              <a:buFont typeface="Wingdings" pitchFamily="2" charset="2"/>
              <a:buAutoNum type="alphaLcParenR"/>
            </a:pPr>
            <a:r>
              <a:rPr lang="de-DE" sz="2000" dirty="0" smtClean="0"/>
              <a:t>Jedes Telefonat an einen Verbraucher ist unzulässig, es sei denn, dieser hat </a:t>
            </a:r>
            <a:r>
              <a:rPr lang="de-DE" sz="2000" b="1" u="sng" dirty="0" smtClean="0"/>
              <a:t>ausdrücklich</a:t>
            </a:r>
            <a:r>
              <a:rPr lang="de-DE" sz="2000" dirty="0" smtClean="0"/>
              <a:t> seine Einwilligung erteilt. Grund: Jeder Anruf ist erheblicher Eingriff in die Privatsphäre. Der Angerufene muss sich auf das Gespräch einlassen. </a:t>
            </a:r>
          </a:p>
          <a:p>
            <a:pPr marL="990600" lvl="1" indent="-533400" algn="just">
              <a:buFont typeface="Wingdings" pitchFamily="2" charset="2"/>
              <a:buAutoNum type="alphaLcParenR"/>
            </a:pPr>
            <a:r>
              <a:rPr lang="de-DE" sz="2000" dirty="0" smtClean="0"/>
              <a:t>Bei Gewerbetreibenden wird dies nicht als zwingend angesehen. </a:t>
            </a:r>
            <a:r>
              <a:rPr lang="de-DE" sz="2000" dirty="0" err="1" smtClean="0"/>
              <a:t>Einzelfallabhänig</a:t>
            </a:r>
            <a:r>
              <a:rPr lang="de-DE" sz="2000" dirty="0" smtClean="0"/>
              <a:t>. Frage der Störung des Betriebsablaufs. (S. Erheblichkeit i.S.d. § 3 UWG</a:t>
            </a:r>
          </a:p>
        </p:txBody>
      </p:sp>
      <p:sp>
        <p:nvSpPr>
          <p:cNvPr id="4" name="Datumsplatzhalter 3"/>
          <p:cNvSpPr>
            <a:spLocks noGrp="1"/>
          </p:cNvSpPr>
          <p:nvPr>
            <p:ph type="dt" sz="half" idx="10"/>
          </p:nvPr>
        </p:nvSpPr>
        <p:spPr/>
        <p:txBody>
          <a:bodyPr/>
          <a:lstStyle/>
          <a:p>
            <a:fld id="{A3187D1C-FE59-49AE-BC0E-C72C7216CB39}"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14C6013E-CC95-4C4B-BFC4-328834149F3C}" type="slidenum">
              <a:rPr lang="de-DE" smtClean="0"/>
              <a:pPr/>
              <a:t>28</a:t>
            </a:fld>
            <a:endParaRPr lang="de-DE"/>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de-DE" dirty="0" smtClean="0"/>
              <a:t>Fall: Faxanfrage im Autohandel</a:t>
            </a:r>
            <a:endParaRPr lang="de-DE" dirty="0"/>
          </a:p>
        </p:txBody>
      </p:sp>
      <p:sp>
        <p:nvSpPr>
          <p:cNvPr id="130051" name="Rectangle 3"/>
          <p:cNvSpPr>
            <a:spLocks noGrp="1" noChangeArrowheads="1"/>
          </p:cNvSpPr>
          <p:nvPr>
            <p:ph idx="1"/>
          </p:nvPr>
        </p:nvSpPr>
        <p:spPr/>
        <p:txBody>
          <a:bodyPr>
            <a:normAutofit fontScale="85000" lnSpcReduction="20000"/>
          </a:bodyPr>
          <a:lstStyle/>
          <a:p>
            <a:pPr>
              <a:buSzPct val="100000"/>
              <a:buFont typeface="+mj-lt"/>
              <a:buAutoNum type="alphaLcParenR" startAt="27"/>
            </a:pPr>
            <a:r>
              <a:rPr lang="de-DE" dirty="0" smtClean="0"/>
              <a:t>§ 7 II Nr. 3 UWG: </a:t>
            </a:r>
            <a:r>
              <a:rPr lang="de-DE" dirty="0" smtClean="0">
                <a:sym typeface="Wingdings" pitchFamily="2" charset="2"/>
              </a:rPr>
              <a:t> </a:t>
            </a:r>
            <a:r>
              <a:rPr lang="de-DE" dirty="0" smtClean="0"/>
              <a:t>Wesentliche Änderung durch das am 30.12.2008 in Kraft getretene UWG </a:t>
            </a:r>
          </a:p>
          <a:p>
            <a:pPr lvl="1">
              <a:buSzPct val="100000"/>
              <a:buFont typeface="+mj-lt"/>
              <a:buAutoNum type="arabicParenBoth"/>
            </a:pPr>
            <a:r>
              <a:rPr lang="de-DE" dirty="0" smtClean="0"/>
              <a:t>§ 7 II Nr. 3 UWG a.F.</a:t>
            </a:r>
            <a:br>
              <a:rPr lang="de-DE" dirty="0" smtClean="0"/>
            </a:br>
            <a:r>
              <a:rPr lang="de-DE" i="1" dirty="0" smtClean="0"/>
              <a:t>bei einer Werbung unter Verwendung von automatischen Anrufmaschinen, Faxgeräten oder elektronischer Post, ohne dass eine Einwilligung der Adressaten vorliegt; </a:t>
            </a:r>
          </a:p>
          <a:p>
            <a:pPr lvl="1">
              <a:buSzPct val="100000"/>
              <a:buFont typeface="+mj-lt"/>
              <a:buAutoNum type="arabicParenBoth"/>
            </a:pPr>
            <a:r>
              <a:rPr lang="de-DE" dirty="0" smtClean="0"/>
              <a:t>§ 7 II Nr. 3 UWG n.F. </a:t>
            </a:r>
            <a:br>
              <a:rPr lang="de-DE" dirty="0" smtClean="0"/>
            </a:br>
            <a:r>
              <a:rPr lang="de-DE" i="1" dirty="0" smtClean="0"/>
              <a:t>bei Werbung unter Verwendung einer automatischen Anrufmaschine, eines Faxgerätes oder elektronischer Post, ohne dass eine vorherige ausdrückliche Einwilligung des Adressaten vorliegt,</a:t>
            </a:r>
          </a:p>
          <a:p>
            <a:pPr>
              <a:buSzPct val="100000"/>
              <a:buAutoNum type="alphaLcParenR" startAt="27"/>
            </a:pPr>
            <a:r>
              <a:rPr lang="de-DE" dirty="0" smtClean="0"/>
              <a:t>§ 7 II Nr. 4 UWG: </a:t>
            </a:r>
          </a:p>
          <a:p>
            <a:pPr lvl="1">
              <a:buSzPct val="100000"/>
            </a:pPr>
            <a:r>
              <a:rPr lang="de-DE" dirty="0" smtClean="0"/>
              <a:t>Erklärt sich von selbst. </a:t>
            </a:r>
          </a:p>
          <a:p>
            <a:pPr lvl="1">
              <a:buSzPct val="100000"/>
            </a:pPr>
            <a:r>
              <a:rPr lang="de-DE" dirty="0" smtClean="0"/>
              <a:t>Ist jedoch kaum zu verfolgen.</a:t>
            </a:r>
          </a:p>
          <a:p>
            <a:pPr>
              <a:buNone/>
            </a:pPr>
            <a:r>
              <a:rPr lang="de-DE" dirty="0" smtClean="0">
                <a:solidFill>
                  <a:srgbClr val="FF0000"/>
                </a:solidFill>
              </a:rPr>
              <a:t>EXKURS ENDE</a:t>
            </a:r>
            <a:endParaRPr lang="de-DE" dirty="0">
              <a:solidFill>
                <a:srgbClr val="FF0000"/>
              </a:solidFill>
            </a:endParaRPr>
          </a:p>
        </p:txBody>
      </p:sp>
      <p:sp>
        <p:nvSpPr>
          <p:cNvPr id="4" name="Datumsplatzhalter 3"/>
          <p:cNvSpPr>
            <a:spLocks noGrp="1"/>
          </p:cNvSpPr>
          <p:nvPr>
            <p:ph type="dt" sz="half" idx="10"/>
          </p:nvPr>
        </p:nvSpPr>
        <p:spPr/>
        <p:txBody>
          <a:bodyPr/>
          <a:lstStyle/>
          <a:p>
            <a:fld id="{5AE16264-1C96-4156-B28B-F700A2E48E59}"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482256C2-20DC-4894-BEAF-AEF0DA104941}" type="slidenum">
              <a:rPr lang="de-DE" smtClean="0"/>
              <a:pPr/>
              <a:t>29</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0050"/>
                                        </p:tgtEl>
                                        <p:attrNameLst>
                                          <p:attrName>style.visibility</p:attrName>
                                        </p:attrNameLst>
                                      </p:cBhvr>
                                      <p:to>
                                        <p:strVal val="visible"/>
                                      </p:to>
                                    </p:set>
                                    <p:animEffect transition="in" filter="dissolve">
                                      <p:cBhvr>
                                        <p:cTn id="7" dur="500"/>
                                        <p:tgtEl>
                                          <p:spTgt spid="13005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0051">
                                            <p:txEl>
                                              <p:pRg st="0" end="0"/>
                                            </p:txEl>
                                          </p:spTgt>
                                        </p:tgtEl>
                                        <p:attrNameLst>
                                          <p:attrName>style.visibility</p:attrName>
                                        </p:attrNameLst>
                                      </p:cBhvr>
                                      <p:to>
                                        <p:strVal val="visible"/>
                                      </p:to>
                                    </p:set>
                                    <p:animEffect transition="in" filter="dissolve">
                                      <p:cBhvr>
                                        <p:cTn id="12" dur="500"/>
                                        <p:tgtEl>
                                          <p:spTgt spid="13005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0051">
                                            <p:txEl>
                                              <p:pRg st="1" end="1"/>
                                            </p:txEl>
                                          </p:spTgt>
                                        </p:tgtEl>
                                        <p:attrNameLst>
                                          <p:attrName>style.visibility</p:attrName>
                                        </p:attrNameLst>
                                      </p:cBhvr>
                                      <p:to>
                                        <p:strVal val="visible"/>
                                      </p:to>
                                    </p:set>
                                    <p:animEffect transition="in" filter="dissolve">
                                      <p:cBhvr>
                                        <p:cTn id="17" dur="500"/>
                                        <p:tgtEl>
                                          <p:spTgt spid="13005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0051">
                                            <p:txEl>
                                              <p:pRg st="2" end="2"/>
                                            </p:txEl>
                                          </p:spTgt>
                                        </p:tgtEl>
                                        <p:attrNameLst>
                                          <p:attrName>style.visibility</p:attrName>
                                        </p:attrNameLst>
                                      </p:cBhvr>
                                      <p:to>
                                        <p:strVal val="visible"/>
                                      </p:to>
                                    </p:set>
                                    <p:animEffect transition="in" filter="dissolve">
                                      <p:cBhvr>
                                        <p:cTn id="22" dur="500"/>
                                        <p:tgtEl>
                                          <p:spTgt spid="13005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0051">
                                            <p:txEl>
                                              <p:pRg st="3" end="3"/>
                                            </p:txEl>
                                          </p:spTgt>
                                        </p:tgtEl>
                                        <p:attrNameLst>
                                          <p:attrName>style.visibility</p:attrName>
                                        </p:attrNameLst>
                                      </p:cBhvr>
                                      <p:to>
                                        <p:strVal val="visible"/>
                                      </p:to>
                                    </p:set>
                                    <p:animEffect transition="in" filter="dissolve">
                                      <p:cBhvr>
                                        <p:cTn id="27" dur="500"/>
                                        <p:tgtEl>
                                          <p:spTgt spid="13005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0051">
                                            <p:txEl>
                                              <p:pRg st="4" end="4"/>
                                            </p:txEl>
                                          </p:spTgt>
                                        </p:tgtEl>
                                        <p:attrNameLst>
                                          <p:attrName>style.visibility</p:attrName>
                                        </p:attrNameLst>
                                      </p:cBhvr>
                                      <p:to>
                                        <p:strVal val="visible"/>
                                      </p:to>
                                    </p:set>
                                    <p:animEffect transition="in" filter="dissolve">
                                      <p:cBhvr>
                                        <p:cTn id="32" dur="500"/>
                                        <p:tgtEl>
                                          <p:spTgt spid="13005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30051">
                                            <p:txEl>
                                              <p:pRg st="5" end="5"/>
                                            </p:txEl>
                                          </p:spTgt>
                                        </p:tgtEl>
                                        <p:attrNameLst>
                                          <p:attrName>style.visibility</p:attrName>
                                        </p:attrNameLst>
                                      </p:cBhvr>
                                      <p:to>
                                        <p:strVal val="visible"/>
                                      </p:to>
                                    </p:set>
                                    <p:animEffect transition="in" filter="dissolve">
                                      <p:cBhvr>
                                        <p:cTn id="37" dur="500"/>
                                        <p:tgtEl>
                                          <p:spTgt spid="13005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30051">
                                            <p:txEl>
                                              <p:pRg st="6" end="6"/>
                                            </p:txEl>
                                          </p:spTgt>
                                        </p:tgtEl>
                                        <p:attrNameLst>
                                          <p:attrName>style.visibility</p:attrName>
                                        </p:attrNameLst>
                                      </p:cBhvr>
                                      <p:to>
                                        <p:strVal val="visible"/>
                                      </p:to>
                                    </p:set>
                                    <p:animEffect transition="in" filter="dissolve">
                                      <p:cBhvr>
                                        <p:cTn id="42" dur="500"/>
                                        <p:tgtEl>
                                          <p:spTgt spid="1300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0" autoUpdateAnimBg="0"/>
      <p:bldP spid="130051" grpId="0"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9"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mtClean="0">
                <a:effectLst>
                  <a:outerShdw blurRad="38100" dist="38100" dir="2700000" algn="tl">
                    <a:srgbClr val="FFFFFF"/>
                  </a:outerShdw>
                </a:effectLst>
              </a:rPr>
              <a:t> Strukturen des Rechts</a:t>
            </a:r>
            <a:endParaRPr lang="de-DE">
              <a:effectLst>
                <a:outerShdw blurRad="38100" dist="38100" dir="2700000" algn="tl">
                  <a:srgbClr val="FFFFFF"/>
                </a:outerShdw>
              </a:effectLst>
            </a:endParaRPr>
          </a:p>
        </p:txBody>
      </p:sp>
      <p:sp>
        <p:nvSpPr>
          <p:cNvPr id="65538" name="Rectangle 2"/>
          <p:cNvSpPr>
            <a:spLocks noGrp="1" noChangeArrowheads="1"/>
          </p:cNvSpPr>
          <p:nvPr>
            <p:ph idx="1"/>
          </p:nvPr>
        </p:nvSpPr>
        <p:spPr>
          <a:xfrm>
            <a:off x="685800" y="2743200"/>
            <a:ext cx="7772400" cy="3581400"/>
          </a:xfrm>
        </p:spPr>
        <p:txBody>
          <a:bodyPr>
            <a:normAutofit lnSpcReduction="10000"/>
          </a:bodyPr>
          <a:lstStyle/>
          <a:p>
            <a:pPr marL="812800" indent="-812800">
              <a:lnSpc>
                <a:spcPct val="90000"/>
              </a:lnSpc>
            </a:pPr>
            <a:r>
              <a:rPr lang="de-DE" sz="2800" smtClean="0"/>
              <a:t>§ 81 ff. GWB </a:t>
            </a:r>
          </a:p>
          <a:p>
            <a:pPr marL="812800" indent="-812800">
              <a:lnSpc>
                <a:spcPct val="90000"/>
              </a:lnSpc>
            </a:pPr>
            <a:r>
              <a:rPr lang="de-DE" sz="2800" smtClean="0"/>
              <a:t>§ 16 ff. UWG</a:t>
            </a:r>
          </a:p>
          <a:p>
            <a:pPr marL="812800" indent="-812800">
              <a:lnSpc>
                <a:spcPct val="90000"/>
              </a:lnSpc>
            </a:pPr>
            <a:r>
              <a:rPr lang="de-DE" sz="2800" smtClean="0"/>
              <a:t>§ 10  Preisangabenverordnung</a:t>
            </a:r>
          </a:p>
          <a:p>
            <a:pPr marL="812800" indent="-812800">
              <a:lnSpc>
                <a:spcPct val="90000"/>
              </a:lnSpc>
            </a:pPr>
            <a:r>
              <a:rPr lang="de-DE" sz="2800" smtClean="0"/>
              <a:t>§ 15 Heilmittelwerbegesetz</a:t>
            </a:r>
          </a:p>
          <a:p>
            <a:pPr marL="812800" indent="-812800">
              <a:lnSpc>
                <a:spcPct val="90000"/>
              </a:lnSpc>
            </a:pPr>
            <a:r>
              <a:rPr lang="de-DE" sz="2800" smtClean="0"/>
              <a:t>§ 143 MarkenG</a:t>
            </a:r>
          </a:p>
          <a:p>
            <a:pPr marL="812800" indent="-812800">
              <a:lnSpc>
                <a:spcPct val="90000"/>
              </a:lnSpc>
            </a:pPr>
            <a:r>
              <a:rPr lang="de-DE" sz="2800" smtClean="0"/>
              <a:t>§ 51 GeschmMG</a:t>
            </a:r>
          </a:p>
          <a:p>
            <a:pPr marL="812800" indent="-812800">
              <a:lnSpc>
                <a:spcPct val="90000"/>
              </a:lnSpc>
            </a:pPr>
            <a:r>
              <a:rPr lang="de-DE" sz="2800" smtClean="0"/>
              <a:t>§ 106 UrhG</a:t>
            </a:r>
          </a:p>
          <a:p>
            <a:pPr marL="812800" indent="-812800">
              <a:lnSpc>
                <a:spcPct val="90000"/>
              </a:lnSpc>
            </a:pPr>
            <a:r>
              <a:rPr lang="de-DE" sz="2800" smtClean="0"/>
              <a:t>§ 33 KunstUrhG</a:t>
            </a:r>
            <a:endParaRPr lang="de-DE" sz="2800"/>
          </a:p>
        </p:txBody>
      </p:sp>
      <p:sp>
        <p:nvSpPr>
          <p:cNvPr id="5" name="Datumsplatzhalter 3"/>
          <p:cNvSpPr>
            <a:spLocks noGrp="1"/>
          </p:cNvSpPr>
          <p:nvPr>
            <p:ph type="dt" sz="half" idx="10"/>
          </p:nvPr>
        </p:nvSpPr>
        <p:spPr/>
        <p:txBody>
          <a:bodyPr/>
          <a:lstStyle/>
          <a:p>
            <a:fld id="{E745BAD9-6FEE-431F-93D0-1F6FA523EF62}" type="datetime1">
              <a:rPr lang="de-DE" smtClean="0"/>
              <a:pPr/>
              <a:t>21.03.2012</a:t>
            </a:fld>
            <a:endParaRPr lang="de-DE"/>
          </a:p>
        </p:txBody>
      </p:sp>
      <p:sp>
        <p:nvSpPr>
          <p:cNvPr id="6" name="Fußzeilenplatzhalter 4"/>
          <p:cNvSpPr>
            <a:spLocks noGrp="1"/>
          </p:cNvSpPr>
          <p:nvPr>
            <p:ph type="ftr" sz="quarter" idx="11"/>
          </p:nvPr>
        </p:nvSpPr>
        <p:spPr/>
        <p:txBody>
          <a:bodyPr/>
          <a:lstStyle/>
          <a:p>
            <a:r>
              <a:rPr lang="de-DE" smtClean="0"/>
              <a:t>© RA Michael Hoffmann</a:t>
            </a:r>
            <a:endParaRPr lang="de-DE"/>
          </a:p>
        </p:txBody>
      </p:sp>
      <p:sp>
        <p:nvSpPr>
          <p:cNvPr id="7" name="Foliennummernplatzhalter 5"/>
          <p:cNvSpPr>
            <a:spLocks noGrp="1"/>
          </p:cNvSpPr>
          <p:nvPr>
            <p:ph type="sldNum" sz="quarter" idx="12"/>
          </p:nvPr>
        </p:nvSpPr>
        <p:spPr/>
        <p:txBody>
          <a:bodyPr/>
          <a:lstStyle/>
          <a:p>
            <a:fld id="{B1026367-7484-42DF-9044-356D7EEDF79B}" type="slidenum">
              <a:rPr lang="de-DE" smtClean="0"/>
              <a:pPr/>
              <a:t>3</a:t>
            </a:fld>
            <a:endParaRPr lang="de-DE"/>
          </a:p>
        </p:txBody>
      </p:sp>
      <p:sp>
        <p:nvSpPr>
          <p:cNvPr id="65540"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Straf- und Bußgeldvorschriften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5539"/>
                                        </p:tgtEl>
                                        <p:attrNameLst>
                                          <p:attrName>style.visibility</p:attrName>
                                        </p:attrNameLst>
                                      </p:cBhvr>
                                      <p:to>
                                        <p:strVal val="visible"/>
                                      </p:to>
                                    </p:set>
                                    <p:animEffect transition="in" filter="dissolve">
                                      <p:cBhvr>
                                        <p:cTn id="7" dur="500"/>
                                        <p:tgtEl>
                                          <p:spTgt spid="65539"/>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65540"/>
                                        </p:tgtEl>
                                        <p:attrNameLst>
                                          <p:attrName>style.visibility</p:attrName>
                                        </p:attrNameLst>
                                      </p:cBhvr>
                                      <p:to>
                                        <p:strVal val="visible"/>
                                      </p:to>
                                    </p:set>
                                    <p:animEffect transition="in" filter="dissolve">
                                      <p:cBhvr>
                                        <p:cTn id="11" dur="500"/>
                                        <p:tgtEl>
                                          <p:spTgt spid="65540"/>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65538">
                                            <p:txEl>
                                              <p:pRg st="0" end="0"/>
                                            </p:txEl>
                                          </p:spTgt>
                                        </p:tgtEl>
                                        <p:attrNameLst>
                                          <p:attrName>style.visibility</p:attrName>
                                        </p:attrNameLst>
                                      </p:cBhvr>
                                      <p:to>
                                        <p:strVal val="visible"/>
                                      </p:to>
                                    </p:set>
                                    <p:animEffect transition="in" filter="dissolve">
                                      <p:cBhvr>
                                        <p:cTn id="16" dur="500"/>
                                        <p:tgtEl>
                                          <p:spTgt spid="6553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65538">
                                            <p:txEl>
                                              <p:pRg st="1" end="1"/>
                                            </p:txEl>
                                          </p:spTgt>
                                        </p:tgtEl>
                                        <p:attrNameLst>
                                          <p:attrName>style.visibility</p:attrName>
                                        </p:attrNameLst>
                                      </p:cBhvr>
                                      <p:to>
                                        <p:strVal val="visible"/>
                                      </p:to>
                                    </p:set>
                                    <p:animEffect transition="in" filter="dissolve">
                                      <p:cBhvr>
                                        <p:cTn id="21" dur="500"/>
                                        <p:tgtEl>
                                          <p:spTgt spid="65538">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65538">
                                            <p:txEl>
                                              <p:pRg st="2" end="2"/>
                                            </p:txEl>
                                          </p:spTgt>
                                        </p:tgtEl>
                                        <p:attrNameLst>
                                          <p:attrName>style.visibility</p:attrName>
                                        </p:attrNameLst>
                                      </p:cBhvr>
                                      <p:to>
                                        <p:strVal val="visible"/>
                                      </p:to>
                                    </p:set>
                                    <p:animEffect transition="in" filter="dissolve">
                                      <p:cBhvr>
                                        <p:cTn id="26" dur="500"/>
                                        <p:tgtEl>
                                          <p:spTgt spid="65538">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65538">
                                            <p:txEl>
                                              <p:pRg st="3" end="3"/>
                                            </p:txEl>
                                          </p:spTgt>
                                        </p:tgtEl>
                                        <p:attrNameLst>
                                          <p:attrName>style.visibility</p:attrName>
                                        </p:attrNameLst>
                                      </p:cBhvr>
                                      <p:to>
                                        <p:strVal val="visible"/>
                                      </p:to>
                                    </p:set>
                                    <p:animEffect transition="in" filter="dissolve">
                                      <p:cBhvr>
                                        <p:cTn id="31" dur="500"/>
                                        <p:tgtEl>
                                          <p:spTgt spid="65538">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65538">
                                            <p:txEl>
                                              <p:pRg st="4" end="4"/>
                                            </p:txEl>
                                          </p:spTgt>
                                        </p:tgtEl>
                                        <p:attrNameLst>
                                          <p:attrName>style.visibility</p:attrName>
                                        </p:attrNameLst>
                                      </p:cBhvr>
                                      <p:to>
                                        <p:strVal val="visible"/>
                                      </p:to>
                                    </p:set>
                                    <p:animEffect transition="in" filter="dissolve">
                                      <p:cBhvr>
                                        <p:cTn id="36" dur="500"/>
                                        <p:tgtEl>
                                          <p:spTgt spid="65538">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65538">
                                            <p:txEl>
                                              <p:pRg st="5" end="5"/>
                                            </p:txEl>
                                          </p:spTgt>
                                        </p:tgtEl>
                                        <p:attrNameLst>
                                          <p:attrName>style.visibility</p:attrName>
                                        </p:attrNameLst>
                                      </p:cBhvr>
                                      <p:to>
                                        <p:strVal val="visible"/>
                                      </p:to>
                                    </p:set>
                                    <p:animEffect transition="in" filter="dissolve">
                                      <p:cBhvr>
                                        <p:cTn id="41" dur="500"/>
                                        <p:tgtEl>
                                          <p:spTgt spid="65538">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65538">
                                            <p:txEl>
                                              <p:pRg st="6" end="6"/>
                                            </p:txEl>
                                          </p:spTgt>
                                        </p:tgtEl>
                                        <p:attrNameLst>
                                          <p:attrName>style.visibility</p:attrName>
                                        </p:attrNameLst>
                                      </p:cBhvr>
                                      <p:to>
                                        <p:strVal val="visible"/>
                                      </p:to>
                                    </p:set>
                                    <p:animEffect transition="in" filter="dissolve">
                                      <p:cBhvr>
                                        <p:cTn id="46" dur="500"/>
                                        <p:tgtEl>
                                          <p:spTgt spid="65538">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65538">
                                            <p:txEl>
                                              <p:pRg st="7" end="7"/>
                                            </p:txEl>
                                          </p:spTgt>
                                        </p:tgtEl>
                                        <p:attrNameLst>
                                          <p:attrName>style.visibility</p:attrName>
                                        </p:attrNameLst>
                                      </p:cBhvr>
                                      <p:to>
                                        <p:strVal val="visible"/>
                                      </p:to>
                                    </p:set>
                                    <p:animEffect transition="in" filter="dissolve">
                                      <p:cBhvr>
                                        <p:cTn id="51" dur="500"/>
                                        <p:tgtEl>
                                          <p:spTgt spid="6553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autoUpdateAnimBg="0"/>
      <p:bldP spid="65538" grpId="0" build="p" bldLvl="5" autoUpdateAnimBg="0"/>
      <p:bldP spid="65540"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normAutofit fontScale="90000"/>
          </a:bodyPr>
          <a:lstStyle/>
          <a:p>
            <a:pPr marL="838200" indent="-838200"/>
            <a:r>
              <a:rPr kumimoji="1" lang="de-DE" sz="4000" b="1" kern="1200" cap="none" spc="0" baseline="0" dirty="0" smtClean="0">
                <a:ln/>
                <a:gradFill>
                  <a:gsLst>
                    <a:gs pos="0">
                      <a:schemeClr val="tx2">
                        <a:lumMod val="90000"/>
                      </a:schemeClr>
                    </a:gs>
                    <a:gs pos="50000">
                      <a:schemeClr val="tx2">
                        <a:lumMod val="50000"/>
                      </a:schemeClr>
                    </a:gs>
                    <a:gs pos="100000">
                      <a:schemeClr val="tx2">
                        <a:lumMod val="25000"/>
                      </a:schemeClr>
                    </a:gs>
                  </a:gsLst>
                  <a:lin ang="5400000" scaled="0"/>
                </a:gradFill>
                <a:effectLst>
                  <a:outerShdw blurRad="50800" dist="38100" algn="tr" rotWithShape="0">
                    <a:prstClr val="black">
                      <a:alpha val="40000"/>
                    </a:prstClr>
                  </a:outerShdw>
                </a:effectLst>
                <a:latin typeface="+mj-lt"/>
                <a:ea typeface="+mj-ea"/>
                <a:cs typeface="+mj-cs"/>
              </a:rPr>
              <a:t>Fall: Faxanfrage im Autohandel</a:t>
            </a:r>
            <a:endParaRPr lang="de-DE" dirty="0">
              <a:effectLst>
                <a:outerShdw blurRad="38100" dist="38100" dir="2700000" algn="tl">
                  <a:srgbClr val="FFFFFF"/>
                </a:outerShdw>
              </a:effectLst>
            </a:endParaRPr>
          </a:p>
        </p:txBody>
      </p:sp>
      <p:sp>
        <p:nvSpPr>
          <p:cNvPr id="132099" name="Rectangle 3"/>
          <p:cNvSpPr>
            <a:spLocks noGrp="1" noChangeArrowheads="1"/>
          </p:cNvSpPr>
          <p:nvPr>
            <p:ph idx="1"/>
          </p:nvPr>
        </p:nvSpPr>
        <p:spPr>
          <a:xfrm>
            <a:off x="685800" y="2057400"/>
            <a:ext cx="7772400" cy="4267200"/>
          </a:xfrm>
        </p:spPr>
        <p:txBody>
          <a:bodyPr>
            <a:normAutofit/>
          </a:bodyPr>
          <a:lstStyle/>
          <a:p>
            <a:pPr marL="0" indent="-360000" algn="just">
              <a:lnSpc>
                <a:spcPct val="90000"/>
              </a:lnSpc>
              <a:buFont typeface="Wingdings" pitchFamily="2" charset="2"/>
              <a:buAutoNum type="alphaLcParenR" startAt="2"/>
            </a:pPr>
            <a:r>
              <a:rPr lang="de-DE" sz="2400" dirty="0" smtClean="0"/>
              <a:t>Der W dürfte nicht in die Übermittlung des Faxes eingewilligt haben. </a:t>
            </a:r>
          </a:p>
          <a:p>
            <a:pPr marL="720000" lvl="1" indent="-360000" algn="just">
              <a:lnSpc>
                <a:spcPct val="90000"/>
              </a:lnSpc>
              <a:buNone/>
            </a:pPr>
            <a:r>
              <a:rPr lang="de-DE" sz="2000" dirty="0" smtClean="0"/>
              <a:t>Eine ausdrückliche vorherige Einwilligung lag nicht vor.</a:t>
            </a:r>
          </a:p>
          <a:p>
            <a:pPr marL="390816" indent="-360000" algn="just">
              <a:lnSpc>
                <a:spcPct val="90000"/>
              </a:lnSpc>
              <a:buNone/>
            </a:pPr>
            <a:r>
              <a:rPr lang="de-DE" sz="2400" b="1" u="sng" dirty="0" smtClean="0"/>
              <a:t>ZE:</a:t>
            </a:r>
            <a:r>
              <a:rPr lang="de-DE" sz="2400" dirty="0" smtClean="0"/>
              <a:t> W hat Anspruch auf Unterlassung gegen U</a:t>
            </a:r>
          </a:p>
        </p:txBody>
      </p:sp>
      <p:sp>
        <p:nvSpPr>
          <p:cNvPr id="4" name="Datumsplatzhalter 3"/>
          <p:cNvSpPr>
            <a:spLocks noGrp="1"/>
          </p:cNvSpPr>
          <p:nvPr>
            <p:ph type="dt" sz="half" idx="10"/>
          </p:nvPr>
        </p:nvSpPr>
        <p:spPr/>
        <p:txBody>
          <a:bodyPr/>
          <a:lstStyle/>
          <a:p>
            <a:fld id="{2D87E94B-61F1-4078-A12F-56813D8AD2C1}"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21099739-D4D0-4B1B-9022-ABBA637D9033}" type="slidenum">
              <a:rPr lang="de-DE" smtClean="0"/>
              <a:pPr/>
              <a:t>30</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2098"/>
                                        </p:tgtEl>
                                        <p:attrNameLst>
                                          <p:attrName>style.visibility</p:attrName>
                                        </p:attrNameLst>
                                      </p:cBhvr>
                                      <p:to>
                                        <p:strVal val="visible"/>
                                      </p:to>
                                    </p:set>
                                    <p:animEffect transition="in" filter="dissolve">
                                      <p:cBhvr>
                                        <p:cTn id="7" dur="500"/>
                                        <p:tgtEl>
                                          <p:spTgt spid="13209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2099">
                                            <p:txEl>
                                              <p:pRg st="0" end="0"/>
                                            </p:txEl>
                                          </p:spTgt>
                                        </p:tgtEl>
                                        <p:attrNameLst>
                                          <p:attrName>style.visibility</p:attrName>
                                        </p:attrNameLst>
                                      </p:cBhvr>
                                      <p:to>
                                        <p:strVal val="visible"/>
                                      </p:to>
                                    </p:set>
                                    <p:animEffect transition="in" filter="dissolve">
                                      <p:cBhvr>
                                        <p:cTn id="12" dur="500"/>
                                        <p:tgtEl>
                                          <p:spTgt spid="1320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2099">
                                            <p:txEl>
                                              <p:pRg st="1" end="1"/>
                                            </p:txEl>
                                          </p:spTgt>
                                        </p:tgtEl>
                                        <p:attrNameLst>
                                          <p:attrName>style.visibility</p:attrName>
                                        </p:attrNameLst>
                                      </p:cBhvr>
                                      <p:to>
                                        <p:strVal val="visible"/>
                                      </p:to>
                                    </p:set>
                                    <p:animEffect transition="in" filter="dissolve">
                                      <p:cBhvr>
                                        <p:cTn id="17" dur="500"/>
                                        <p:tgtEl>
                                          <p:spTgt spid="13209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2099">
                                            <p:txEl>
                                              <p:pRg st="2" end="2"/>
                                            </p:txEl>
                                          </p:spTgt>
                                        </p:tgtEl>
                                        <p:attrNameLst>
                                          <p:attrName>style.visibility</p:attrName>
                                        </p:attrNameLst>
                                      </p:cBhvr>
                                      <p:to>
                                        <p:strVal val="visible"/>
                                      </p:to>
                                    </p:set>
                                    <p:animEffect transition="in" filter="dissolve">
                                      <p:cBhvr>
                                        <p:cTn id="22" dur="500"/>
                                        <p:tgtEl>
                                          <p:spTgt spid="132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autoUpdateAnimBg="0"/>
      <p:bldP spid="132099" grpId="0" build="p" bldLvl="5"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de-DE" dirty="0" smtClean="0"/>
              <a:t>Fall: Faxanfrage im Autohandel</a:t>
            </a:r>
            <a:endParaRPr lang="de-DE" dirty="0"/>
          </a:p>
        </p:txBody>
      </p:sp>
      <p:sp>
        <p:nvSpPr>
          <p:cNvPr id="132099" name="Rectangle 3"/>
          <p:cNvSpPr>
            <a:spLocks noGrp="1" noChangeArrowheads="1"/>
          </p:cNvSpPr>
          <p:nvPr>
            <p:ph idx="1"/>
          </p:nvPr>
        </p:nvSpPr>
        <p:spPr/>
        <p:txBody>
          <a:bodyPr>
            <a:normAutofit fontScale="85000" lnSpcReduction="10000"/>
          </a:bodyPr>
          <a:lstStyle/>
          <a:p>
            <a:pPr marL="0" lvl="1" indent="0">
              <a:buNone/>
            </a:pPr>
            <a:r>
              <a:rPr lang="de-DE" dirty="0" smtClean="0"/>
              <a:t>EXKURS : Alte Rechtslage!!! § 7 a.F. lautete: </a:t>
            </a:r>
          </a:p>
          <a:p>
            <a:pPr marL="0" lvl="1" indent="0">
              <a:buNone/>
            </a:pPr>
            <a:r>
              <a:rPr lang="de-DE" dirty="0" smtClean="0"/>
              <a:t>„bei einer Werbung unter Verwendung von automatischen Anrufmaschinen, Faxgeräten oder elektronischer Post, ohne dass eine Einwilligung der Adressaten vorliegt;“</a:t>
            </a:r>
          </a:p>
          <a:p>
            <a:pPr marL="0" lvl="1" indent="0">
              <a:buNone/>
            </a:pPr>
            <a:r>
              <a:rPr lang="de-DE" dirty="0" smtClean="0">
                <a:sym typeface="Wingdings" pitchFamily="2" charset="2"/>
              </a:rPr>
              <a:t> Weitere Prüfung: </a:t>
            </a:r>
            <a:r>
              <a:rPr lang="de-DE" dirty="0" smtClean="0"/>
              <a:t>W könnte jedoch durch die Angabe seiner Faxnummer konkludent seine Einwilligung erklärt haben. </a:t>
            </a:r>
          </a:p>
          <a:p>
            <a:pPr marL="0" lvl="2" indent="0">
              <a:buNone/>
            </a:pPr>
            <a:r>
              <a:rPr lang="de-DE" dirty="0" smtClean="0"/>
              <a:t>Ein Unternehmen erklärt durch die Installation des Faxgerätes noch keine Einwilligung</a:t>
            </a:r>
          </a:p>
          <a:p>
            <a:pPr marL="0" lvl="2" indent="0">
              <a:buNone/>
            </a:pPr>
            <a:r>
              <a:rPr lang="de-DE" dirty="0" smtClean="0"/>
              <a:t>Die Angabe in öffentlichen Registern (Telefonbuch etc.) erfolgt jedoch regelmäßig mit dem Ziel potentiellen Kunden im Wege der geschäftlichen Kommunikation die Kontaktaufnahme zu ermöglichen. Hierin muss eine Einwilligung zur bestimmungsgemäßen Nutzung des Anschlusses gesehen werden. </a:t>
            </a:r>
          </a:p>
          <a:p>
            <a:pPr marL="0" lvl="2" indent="0">
              <a:buNone/>
            </a:pPr>
            <a:r>
              <a:rPr lang="de-DE" dirty="0" smtClean="0"/>
              <a:t>ZE: W hat konkludent eingewilligt. </a:t>
            </a:r>
          </a:p>
          <a:p>
            <a:pPr marL="0" lvl="2" indent="0">
              <a:buNone/>
            </a:pPr>
            <a:r>
              <a:rPr lang="de-DE" dirty="0" smtClean="0"/>
              <a:t>Ein Anspruch des W </a:t>
            </a:r>
            <a:r>
              <a:rPr lang="de-DE" b="1" i="1" dirty="0" smtClean="0"/>
              <a:t>bestand </a:t>
            </a:r>
            <a:r>
              <a:rPr lang="de-DE" dirty="0" smtClean="0"/>
              <a:t>folglich nicht. </a:t>
            </a:r>
            <a:endParaRPr lang="de-DE" dirty="0"/>
          </a:p>
        </p:txBody>
      </p:sp>
      <p:sp>
        <p:nvSpPr>
          <p:cNvPr id="4" name="Datumsplatzhalter 3"/>
          <p:cNvSpPr>
            <a:spLocks noGrp="1"/>
          </p:cNvSpPr>
          <p:nvPr>
            <p:ph type="dt" sz="half" idx="10"/>
          </p:nvPr>
        </p:nvSpPr>
        <p:spPr/>
        <p:txBody>
          <a:bodyPr/>
          <a:lstStyle/>
          <a:p>
            <a:fld id="{2D87E94B-61F1-4078-A12F-56813D8AD2C1}"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21099739-D4D0-4B1B-9022-ABBA637D9033}" type="slidenum">
              <a:rPr lang="de-DE" smtClean="0"/>
              <a:pPr/>
              <a:t>31</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2098"/>
                                        </p:tgtEl>
                                        <p:attrNameLst>
                                          <p:attrName>style.visibility</p:attrName>
                                        </p:attrNameLst>
                                      </p:cBhvr>
                                      <p:to>
                                        <p:strVal val="visible"/>
                                      </p:to>
                                    </p:set>
                                    <p:animEffect transition="in" filter="dissolve">
                                      <p:cBhvr>
                                        <p:cTn id="7" dur="500"/>
                                        <p:tgtEl>
                                          <p:spTgt spid="13209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2099">
                                            <p:txEl>
                                              <p:pRg st="0" end="0"/>
                                            </p:txEl>
                                          </p:spTgt>
                                        </p:tgtEl>
                                        <p:attrNameLst>
                                          <p:attrName>style.visibility</p:attrName>
                                        </p:attrNameLst>
                                      </p:cBhvr>
                                      <p:to>
                                        <p:strVal val="visible"/>
                                      </p:to>
                                    </p:set>
                                    <p:animEffect transition="in" filter="dissolve">
                                      <p:cBhvr>
                                        <p:cTn id="12" dur="500"/>
                                        <p:tgtEl>
                                          <p:spTgt spid="1320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2099">
                                            <p:txEl>
                                              <p:pRg st="1" end="1"/>
                                            </p:txEl>
                                          </p:spTgt>
                                        </p:tgtEl>
                                        <p:attrNameLst>
                                          <p:attrName>style.visibility</p:attrName>
                                        </p:attrNameLst>
                                      </p:cBhvr>
                                      <p:to>
                                        <p:strVal val="visible"/>
                                      </p:to>
                                    </p:set>
                                    <p:animEffect transition="in" filter="dissolve">
                                      <p:cBhvr>
                                        <p:cTn id="17" dur="500"/>
                                        <p:tgtEl>
                                          <p:spTgt spid="13209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2099">
                                            <p:txEl>
                                              <p:pRg st="2" end="2"/>
                                            </p:txEl>
                                          </p:spTgt>
                                        </p:tgtEl>
                                        <p:attrNameLst>
                                          <p:attrName>style.visibility</p:attrName>
                                        </p:attrNameLst>
                                      </p:cBhvr>
                                      <p:to>
                                        <p:strVal val="visible"/>
                                      </p:to>
                                    </p:set>
                                    <p:animEffect transition="in" filter="dissolve">
                                      <p:cBhvr>
                                        <p:cTn id="22" dur="500"/>
                                        <p:tgtEl>
                                          <p:spTgt spid="13209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2099">
                                            <p:txEl>
                                              <p:pRg st="3" end="3"/>
                                            </p:txEl>
                                          </p:spTgt>
                                        </p:tgtEl>
                                        <p:attrNameLst>
                                          <p:attrName>style.visibility</p:attrName>
                                        </p:attrNameLst>
                                      </p:cBhvr>
                                      <p:to>
                                        <p:strVal val="visible"/>
                                      </p:to>
                                    </p:set>
                                    <p:animEffect transition="in" filter="dissolve">
                                      <p:cBhvr>
                                        <p:cTn id="27" dur="500"/>
                                        <p:tgtEl>
                                          <p:spTgt spid="13209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2099">
                                            <p:txEl>
                                              <p:pRg st="4" end="4"/>
                                            </p:txEl>
                                          </p:spTgt>
                                        </p:tgtEl>
                                        <p:attrNameLst>
                                          <p:attrName>style.visibility</p:attrName>
                                        </p:attrNameLst>
                                      </p:cBhvr>
                                      <p:to>
                                        <p:strVal val="visible"/>
                                      </p:to>
                                    </p:set>
                                    <p:animEffect transition="in" filter="dissolve">
                                      <p:cBhvr>
                                        <p:cTn id="32" dur="500"/>
                                        <p:tgtEl>
                                          <p:spTgt spid="13209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32099">
                                            <p:txEl>
                                              <p:pRg st="5" end="5"/>
                                            </p:txEl>
                                          </p:spTgt>
                                        </p:tgtEl>
                                        <p:attrNameLst>
                                          <p:attrName>style.visibility</p:attrName>
                                        </p:attrNameLst>
                                      </p:cBhvr>
                                      <p:to>
                                        <p:strVal val="visible"/>
                                      </p:to>
                                    </p:set>
                                    <p:animEffect transition="in" filter="dissolve">
                                      <p:cBhvr>
                                        <p:cTn id="37" dur="500"/>
                                        <p:tgtEl>
                                          <p:spTgt spid="13209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32099">
                                            <p:txEl>
                                              <p:pRg st="6" end="6"/>
                                            </p:txEl>
                                          </p:spTgt>
                                        </p:tgtEl>
                                        <p:attrNameLst>
                                          <p:attrName>style.visibility</p:attrName>
                                        </p:attrNameLst>
                                      </p:cBhvr>
                                      <p:to>
                                        <p:strVal val="visible"/>
                                      </p:to>
                                    </p:set>
                                    <p:animEffect transition="in" filter="dissolve">
                                      <p:cBhvr>
                                        <p:cTn id="42" dur="500"/>
                                        <p:tgtEl>
                                          <p:spTgt spid="1320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autoUpdateAnimBg="0"/>
      <p:bldP spid="132099"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D6EA2776-3D78-458B-B275-AC487B045F4E}" type="datetime1">
              <a:rPr lang="de-DE" smtClean="0"/>
              <a:pPr/>
              <a:t>21.03.2012</a:t>
            </a:fld>
            <a:endParaRPr lang="de-DE"/>
          </a:p>
        </p:txBody>
      </p:sp>
      <p:sp>
        <p:nvSpPr>
          <p:cNvPr id="5" name="Fußzeilenplatzhalter 4"/>
          <p:cNvSpPr>
            <a:spLocks noGrp="1"/>
          </p:cNvSpPr>
          <p:nvPr>
            <p:ph type="ftr" sz="quarter" idx="11"/>
          </p:nvPr>
        </p:nvSpPr>
        <p:spPr/>
        <p:txBody>
          <a:bodyPr/>
          <a:lstStyle/>
          <a:p>
            <a:r>
              <a:rPr lang="de-DE" smtClean="0"/>
              <a:t>© RA Michael Hoffmann</a:t>
            </a:r>
            <a:endParaRPr lang="de-DE"/>
          </a:p>
        </p:txBody>
      </p:sp>
      <p:sp>
        <p:nvSpPr>
          <p:cNvPr id="6" name="Foliennummernplatzhalter 5"/>
          <p:cNvSpPr>
            <a:spLocks noGrp="1"/>
          </p:cNvSpPr>
          <p:nvPr>
            <p:ph type="sldNum" sz="quarter" idx="12"/>
          </p:nvPr>
        </p:nvSpPr>
        <p:spPr/>
        <p:txBody>
          <a:bodyPr/>
          <a:lstStyle/>
          <a:p>
            <a:fld id="{80803111-D461-4EAB-BA61-84C614A6E864}" type="slidenum">
              <a:rPr lang="de-DE" smtClean="0"/>
              <a:pPr/>
              <a:t>32</a:t>
            </a:fld>
            <a:endParaRPr lang="de-DE"/>
          </a:p>
        </p:txBody>
      </p:sp>
      <p:sp>
        <p:nvSpPr>
          <p:cNvPr id="1026" name="Rectangle 2"/>
          <p:cNvSpPr>
            <a:spLocks noGrp="1" noChangeArrowheads="1"/>
          </p:cNvSpPr>
          <p:nvPr>
            <p:ph type="title"/>
          </p:nvPr>
        </p:nvSpPr>
        <p:spPr/>
        <p:txBody>
          <a:bodyPr/>
          <a:lstStyle/>
          <a:p>
            <a:r>
              <a:rPr lang="de-DE" sz="3600" dirty="0" smtClean="0"/>
              <a:t>Der Tatbestand des § 7 Abs. 1 UWG</a:t>
            </a:r>
            <a:endParaRPr lang="de-DE" sz="3600" dirty="0"/>
          </a:p>
        </p:txBody>
      </p:sp>
      <p:sp>
        <p:nvSpPr>
          <p:cNvPr id="1027" name="Rectangle 3"/>
          <p:cNvSpPr>
            <a:spLocks noGrp="1" noChangeArrowheads="1"/>
          </p:cNvSpPr>
          <p:nvPr>
            <p:ph type="body" idx="1"/>
          </p:nvPr>
        </p:nvSpPr>
        <p:spPr/>
        <p:txBody>
          <a:bodyPr/>
          <a:lstStyle/>
          <a:p>
            <a:pPr marL="812800" indent="-812800">
              <a:lnSpc>
                <a:spcPct val="90000"/>
              </a:lnSpc>
              <a:buFontTx/>
              <a:buAutoNum type="romanUcPeriod"/>
            </a:pPr>
            <a:r>
              <a:rPr lang="de-DE" sz="2800" dirty="0" smtClean="0"/>
              <a:t>Belästigung (§ 7 Abs. 1 S. 1) </a:t>
            </a:r>
          </a:p>
          <a:p>
            <a:pPr marL="812800" indent="-812800">
              <a:lnSpc>
                <a:spcPct val="90000"/>
              </a:lnSpc>
              <a:buFontTx/>
              <a:buAutoNum type="romanUcPeriod"/>
            </a:pPr>
            <a:r>
              <a:rPr lang="de-DE" sz="2800" dirty="0" smtClean="0"/>
              <a:t>Unzumutbarkeit der Belästigung  </a:t>
            </a:r>
            <a:br>
              <a:rPr lang="de-DE" sz="2800" dirty="0" smtClean="0"/>
            </a:br>
            <a:r>
              <a:rPr lang="de-DE" sz="2800" dirty="0" smtClean="0"/>
              <a:t>				Fertig! </a:t>
            </a:r>
          </a:p>
          <a:p>
            <a:pPr marL="812800" indent="-812800">
              <a:lnSpc>
                <a:spcPct val="90000"/>
              </a:lnSpc>
              <a:buFontTx/>
              <a:buAutoNum type="romanUcPeriod"/>
            </a:pPr>
            <a:r>
              <a:rPr lang="de-DE" sz="2800" dirty="0" smtClean="0"/>
              <a:t>Früher zusätzlich: </a:t>
            </a:r>
            <a:br>
              <a:rPr lang="de-DE" sz="2800" dirty="0" smtClean="0"/>
            </a:br>
            <a:r>
              <a:rPr lang="de-DE" sz="2800" b="1" i="1" dirty="0" smtClean="0"/>
              <a:t>Voraussetzungen des § 3 UWG</a:t>
            </a:r>
            <a:r>
              <a:rPr lang="de-DE" sz="1400" b="1" dirty="0" smtClean="0"/>
              <a:t/>
            </a:r>
            <a:br>
              <a:rPr lang="de-DE" sz="1400" b="1" dirty="0" smtClean="0"/>
            </a:br>
            <a:r>
              <a:rPr lang="de-DE" sz="1400" dirty="0" smtClean="0"/>
              <a:t> </a:t>
            </a:r>
            <a:r>
              <a:rPr lang="de-DE" sz="1600" dirty="0" smtClean="0"/>
              <a:t>§ 3 UWG lautete: „Unlautere Wettbewerbshandlungen, die geeignet sind, den Wettbewerb zum Nachteil der Mitbewerber, der Verbraucher oder der sonstigen Marktteilnehmer nicht nur unerheblich zu beeinträchtigen, wind unzulässig. </a:t>
            </a:r>
          </a:p>
          <a:p>
            <a:pPr marL="1168400" lvl="1" indent="-711200">
              <a:lnSpc>
                <a:spcPct val="90000"/>
              </a:lnSpc>
              <a:buFontTx/>
              <a:buAutoNum type="arabicPeriod"/>
            </a:pPr>
            <a:r>
              <a:rPr lang="de-DE" sz="2400" dirty="0" smtClean="0"/>
              <a:t>Wettbewerbshandlung</a:t>
            </a:r>
          </a:p>
          <a:p>
            <a:pPr marL="1168400" lvl="1" indent="-711200">
              <a:lnSpc>
                <a:spcPct val="90000"/>
              </a:lnSpc>
              <a:buFontTx/>
              <a:buAutoNum type="arabicPeriod"/>
            </a:pPr>
            <a:r>
              <a:rPr lang="de-DE" sz="2400" dirty="0" err="1" smtClean="0"/>
              <a:t>Unlauterkeit</a:t>
            </a:r>
            <a:r>
              <a:rPr lang="de-DE" sz="2400" dirty="0" smtClean="0"/>
              <a:t> der Wettbewerbshandlung</a:t>
            </a:r>
          </a:p>
          <a:p>
            <a:pPr marL="1168400" lvl="1" indent="-711200">
              <a:lnSpc>
                <a:spcPct val="90000"/>
              </a:lnSpc>
              <a:buFontTx/>
              <a:buAutoNum type="arabicPeriod"/>
            </a:pPr>
            <a:r>
              <a:rPr lang="de-DE" sz="2400" dirty="0" smtClean="0"/>
              <a:t>Geeignetheit, den Wettbewerb zum Nachteil der Mitbewerber {...} nicht nur unerheblich zu beeinträchtigen </a:t>
            </a:r>
            <a:r>
              <a:rPr lang="de-DE" sz="2400" i="1" dirty="0" smtClean="0"/>
              <a:t>(sog. </a:t>
            </a:r>
            <a:r>
              <a:rPr lang="de-DE" sz="2400" i="1" dirty="0" err="1" smtClean="0"/>
              <a:t>Relevanzgrenze</a:t>
            </a:r>
            <a:r>
              <a:rPr lang="de-DE" sz="2400" i="1" dirty="0" smtClean="0"/>
              <a:t> oder Bagatellklausel)</a:t>
            </a:r>
            <a:endParaRPr lang="de-DE" sz="2400" i="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026"/>
                                        </p:tgtEl>
                                        <p:attrNameLst>
                                          <p:attrName>style.visibility</p:attrName>
                                        </p:attrNameLst>
                                      </p:cBhvr>
                                      <p:to>
                                        <p:strVal val="visible"/>
                                      </p:to>
                                    </p:set>
                                    <p:anim to="" calcmode="lin" valueType="num">
                                      <p:cBhvr>
                                        <p:cTn id="7" dur="1" fill="hold"/>
                                        <p:tgtEl>
                                          <p:spTgt spid="102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27">
                                            <p:txEl>
                                              <p:pRg st="0" end="0"/>
                                            </p:txEl>
                                          </p:spTgt>
                                        </p:tgtEl>
                                        <p:attrNameLst>
                                          <p:attrName>style.visibility</p:attrName>
                                        </p:attrNameLst>
                                      </p:cBhvr>
                                      <p:to>
                                        <p:strVal val="visible"/>
                                      </p:to>
                                    </p:set>
                                    <p:animEffect transition="in" filter="dissolve">
                                      <p:cBhvr>
                                        <p:cTn id="12" dur="500"/>
                                        <p:tgtEl>
                                          <p:spTgt spid="10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27">
                                            <p:txEl>
                                              <p:pRg st="1" end="1"/>
                                            </p:txEl>
                                          </p:spTgt>
                                        </p:tgtEl>
                                        <p:attrNameLst>
                                          <p:attrName>style.visibility</p:attrName>
                                        </p:attrNameLst>
                                      </p:cBhvr>
                                      <p:to>
                                        <p:strVal val="visible"/>
                                      </p:to>
                                    </p:set>
                                    <p:animEffect transition="in" filter="dissolve">
                                      <p:cBhvr>
                                        <p:cTn id="17" dur="500"/>
                                        <p:tgtEl>
                                          <p:spTgt spid="102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27">
                                            <p:txEl>
                                              <p:pRg st="2" end="2"/>
                                            </p:txEl>
                                          </p:spTgt>
                                        </p:tgtEl>
                                        <p:attrNameLst>
                                          <p:attrName>style.visibility</p:attrName>
                                        </p:attrNameLst>
                                      </p:cBhvr>
                                      <p:to>
                                        <p:strVal val="visible"/>
                                      </p:to>
                                    </p:set>
                                    <p:animEffect transition="in" filter="dissolve">
                                      <p:cBhvr>
                                        <p:cTn id="22" dur="500"/>
                                        <p:tgtEl>
                                          <p:spTgt spid="102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27">
                                            <p:txEl>
                                              <p:pRg st="3" end="3"/>
                                            </p:txEl>
                                          </p:spTgt>
                                        </p:tgtEl>
                                        <p:attrNameLst>
                                          <p:attrName>style.visibility</p:attrName>
                                        </p:attrNameLst>
                                      </p:cBhvr>
                                      <p:to>
                                        <p:strVal val="visible"/>
                                      </p:to>
                                    </p:set>
                                    <p:animEffect transition="in" filter="dissolve">
                                      <p:cBhvr>
                                        <p:cTn id="27" dur="500"/>
                                        <p:tgtEl>
                                          <p:spTgt spid="102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27">
                                            <p:txEl>
                                              <p:pRg st="4" end="4"/>
                                            </p:txEl>
                                          </p:spTgt>
                                        </p:tgtEl>
                                        <p:attrNameLst>
                                          <p:attrName>style.visibility</p:attrName>
                                        </p:attrNameLst>
                                      </p:cBhvr>
                                      <p:to>
                                        <p:strVal val="visible"/>
                                      </p:to>
                                    </p:set>
                                    <p:animEffect transition="in" filter="dissolve">
                                      <p:cBhvr>
                                        <p:cTn id="32" dur="500"/>
                                        <p:tgtEl>
                                          <p:spTgt spid="102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027">
                                            <p:txEl>
                                              <p:pRg st="5" end="5"/>
                                            </p:txEl>
                                          </p:spTgt>
                                        </p:tgtEl>
                                        <p:attrNameLst>
                                          <p:attrName>style.visibility</p:attrName>
                                        </p:attrNameLst>
                                      </p:cBhvr>
                                      <p:to>
                                        <p:strVal val="visible"/>
                                      </p:to>
                                    </p:set>
                                    <p:animEffect transition="in" filter="dissolve">
                                      <p:cBhvr>
                                        <p:cTn id="37" dur="500"/>
                                        <p:tgtEl>
                                          <p:spTgt spid="10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autoUpdateAnimBg="0"/>
      <p:bldP spid="1027" grpId="0" build="p" bldLvl="5"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ctrTitle"/>
          </p:nvPr>
        </p:nvSpPr>
        <p:spPr/>
        <p:txBody>
          <a:bodyPr/>
          <a:lstStyle/>
          <a:p>
            <a:r>
              <a:rPr lang="de-DE" dirty="0" smtClean="0">
                <a:effectLst>
                  <a:outerShdw blurRad="38100" dist="38100" dir="2700000" algn="tl">
                    <a:srgbClr val="FFFFFF"/>
                  </a:outerShdw>
                </a:effectLst>
              </a:rPr>
              <a:t>Fortsetzung mit Foliensatz Wettbewerbs- und </a:t>
            </a:r>
            <a:r>
              <a:rPr lang="de-DE" dirty="0" err="1" smtClean="0">
                <a:effectLst>
                  <a:outerShdw blurRad="38100" dist="38100" dir="2700000" algn="tl">
                    <a:srgbClr val="FFFFFF"/>
                  </a:outerShdw>
                </a:effectLst>
              </a:rPr>
              <a:t>KartellR</a:t>
            </a:r>
            <a:r>
              <a:rPr lang="de-DE" smtClean="0">
                <a:effectLst>
                  <a:outerShdw blurRad="38100" dist="38100" dir="2700000" algn="tl">
                    <a:srgbClr val="FFFFFF"/>
                  </a:outerShdw>
                </a:effectLst>
              </a:rPr>
              <a:t> B</a:t>
            </a:r>
            <a:endParaRPr lang="de-DE" dirty="0">
              <a:effectLst>
                <a:outerShdw blurRad="38100" dist="38100" dir="2700000" algn="tl">
                  <a:srgbClr val="FFFFFF"/>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dissolve">
                                      <p:cBhvr>
                                        <p:cTn id="7" dur="500"/>
                                        <p:tgtEl>
                                          <p:spTgt spid="134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9"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mtClean="0">
                <a:effectLst>
                  <a:outerShdw blurRad="38100" dist="38100" dir="2700000" algn="tl">
                    <a:srgbClr val="FFFFFF"/>
                  </a:outerShdw>
                </a:effectLst>
              </a:rPr>
              <a:t> Strukturen des Rechts</a:t>
            </a:r>
            <a:endParaRPr lang="de-DE">
              <a:effectLst>
                <a:outerShdw blurRad="38100" dist="38100" dir="2700000" algn="tl">
                  <a:srgbClr val="FFFFFF"/>
                </a:outerShdw>
              </a:effectLst>
            </a:endParaRPr>
          </a:p>
        </p:txBody>
      </p:sp>
      <p:sp>
        <p:nvSpPr>
          <p:cNvPr id="75778" name="Rectangle 2"/>
          <p:cNvSpPr>
            <a:spLocks noGrp="1" noChangeArrowheads="1"/>
          </p:cNvSpPr>
          <p:nvPr>
            <p:ph idx="1"/>
          </p:nvPr>
        </p:nvSpPr>
        <p:spPr>
          <a:xfrm>
            <a:off x="685800" y="2743200"/>
            <a:ext cx="7772400" cy="3581400"/>
          </a:xfrm>
        </p:spPr>
        <p:txBody>
          <a:bodyPr/>
          <a:lstStyle/>
          <a:p>
            <a:pPr marL="812800" indent="-812800"/>
            <a:r>
              <a:rPr lang="de-DE" smtClean="0"/>
              <a:t>Was regelt Verwaltungsrecht?</a:t>
            </a:r>
          </a:p>
          <a:p>
            <a:pPr marL="812800" indent="-812800"/>
            <a:r>
              <a:rPr lang="de-DE" smtClean="0"/>
              <a:t>Wie kann die Behörde vorgehen?</a:t>
            </a:r>
          </a:p>
          <a:p>
            <a:pPr marL="812800" indent="-812800"/>
            <a:r>
              <a:rPr lang="de-DE" smtClean="0"/>
              <a:t>Muss die Behörde einschreiten?</a:t>
            </a:r>
          </a:p>
          <a:p>
            <a:pPr marL="812800" indent="-812800"/>
            <a:r>
              <a:rPr lang="de-DE" smtClean="0"/>
              <a:t>Worin liegt der Unterschied zum Zivilrecht? (Durchsetzbarkeit?)</a:t>
            </a:r>
            <a:endParaRPr lang="de-DE"/>
          </a:p>
        </p:txBody>
      </p:sp>
      <p:sp>
        <p:nvSpPr>
          <p:cNvPr id="5" name="Datumsplatzhalter 3"/>
          <p:cNvSpPr>
            <a:spLocks noGrp="1"/>
          </p:cNvSpPr>
          <p:nvPr>
            <p:ph type="dt" sz="half" idx="10"/>
          </p:nvPr>
        </p:nvSpPr>
        <p:spPr/>
        <p:txBody>
          <a:bodyPr/>
          <a:lstStyle/>
          <a:p>
            <a:fld id="{9C3492AE-0D1C-4482-98C7-625CEC5E2463}" type="datetime1">
              <a:rPr lang="de-DE" smtClean="0"/>
              <a:pPr/>
              <a:t>21.03.2012</a:t>
            </a:fld>
            <a:endParaRPr lang="de-DE"/>
          </a:p>
        </p:txBody>
      </p:sp>
      <p:sp>
        <p:nvSpPr>
          <p:cNvPr id="6" name="Fußzeilenplatzhalter 4"/>
          <p:cNvSpPr>
            <a:spLocks noGrp="1"/>
          </p:cNvSpPr>
          <p:nvPr>
            <p:ph type="ftr" sz="quarter" idx="11"/>
          </p:nvPr>
        </p:nvSpPr>
        <p:spPr/>
        <p:txBody>
          <a:bodyPr/>
          <a:lstStyle/>
          <a:p>
            <a:r>
              <a:rPr lang="de-DE" smtClean="0"/>
              <a:t>© RA Michael Hoffmann</a:t>
            </a:r>
            <a:endParaRPr lang="de-DE"/>
          </a:p>
        </p:txBody>
      </p:sp>
      <p:sp>
        <p:nvSpPr>
          <p:cNvPr id="7" name="Foliennummernplatzhalter 5"/>
          <p:cNvSpPr>
            <a:spLocks noGrp="1"/>
          </p:cNvSpPr>
          <p:nvPr>
            <p:ph type="sldNum" sz="quarter" idx="12"/>
          </p:nvPr>
        </p:nvSpPr>
        <p:spPr/>
        <p:txBody>
          <a:bodyPr/>
          <a:lstStyle/>
          <a:p>
            <a:fld id="{E8793C48-7990-42FF-BD79-846C440DF459}" type="slidenum">
              <a:rPr lang="de-DE" smtClean="0"/>
              <a:pPr/>
              <a:t>4</a:t>
            </a:fld>
            <a:endParaRPr lang="de-DE"/>
          </a:p>
        </p:txBody>
      </p:sp>
      <p:sp>
        <p:nvSpPr>
          <p:cNvPr id="75780"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Verwaltungsrecht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5779"/>
                                        </p:tgtEl>
                                        <p:attrNameLst>
                                          <p:attrName>style.visibility</p:attrName>
                                        </p:attrNameLst>
                                      </p:cBhvr>
                                      <p:to>
                                        <p:strVal val="visible"/>
                                      </p:to>
                                    </p:set>
                                    <p:animEffect transition="in" filter="dissolve">
                                      <p:cBhvr>
                                        <p:cTn id="7" dur="500"/>
                                        <p:tgtEl>
                                          <p:spTgt spid="75779"/>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75780"/>
                                        </p:tgtEl>
                                        <p:attrNameLst>
                                          <p:attrName>style.visibility</p:attrName>
                                        </p:attrNameLst>
                                      </p:cBhvr>
                                      <p:to>
                                        <p:strVal val="visible"/>
                                      </p:to>
                                    </p:set>
                                    <p:animEffect transition="in" filter="dissolve">
                                      <p:cBhvr>
                                        <p:cTn id="11" dur="500"/>
                                        <p:tgtEl>
                                          <p:spTgt spid="75780"/>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75778">
                                            <p:txEl>
                                              <p:pRg st="0" end="0"/>
                                            </p:txEl>
                                          </p:spTgt>
                                        </p:tgtEl>
                                        <p:attrNameLst>
                                          <p:attrName>style.visibility</p:attrName>
                                        </p:attrNameLst>
                                      </p:cBhvr>
                                      <p:to>
                                        <p:strVal val="visible"/>
                                      </p:to>
                                    </p:set>
                                    <p:animEffect transition="in" filter="dissolve">
                                      <p:cBhvr>
                                        <p:cTn id="16" dur="500"/>
                                        <p:tgtEl>
                                          <p:spTgt spid="7577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75778">
                                            <p:txEl>
                                              <p:pRg st="1" end="1"/>
                                            </p:txEl>
                                          </p:spTgt>
                                        </p:tgtEl>
                                        <p:attrNameLst>
                                          <p:attrName>style.visibility</p:attrName>
                                        </p:attrNameLst>
                                      </p:cBhvr>
                                      <p:to>
                                        <p:strVal val="visible"/>
                                      </p:to>
                                    </p:set>
                                    <p:animEffect transition="in" filter="dissolve">
                                      <p:cBhvr>
                                        <p:cTn id="21" dur="500"/>
                                        <p:tgtEl>
                                          <p:spTgt spid="75778">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75778">
                                            <p:txEl>
                                              <p:pRg st="2" end="2"/>
                                            </p:txEl>
                                          </p:spTgt>
                                        </p:tgtEl>
                                        <p:attrNameLst>
                                          <p:attrName>style.visibility</p:attrName>
                                        </p:attrNameLst>
                                      </p:cBhvr>
                                      <p:to>
                                        <p:strVal val="visible"/>
                                      </p:to>
                                    </p:set>
                                    <p:animEffect transition="in" filter="dissolve">
                                      <p:cBhvr>
                                        <p:cTn id="26" dur="500"/>
                                        <p:tgtEl>
                                          <p:spTgt spid="75778">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75778">
                                            <p:txEl>
                                              <p:pRg st="3" end="3"/>
                                            </p:txEl>
                                          </p:spTgt>
                                        </p:tgtEl>
                                        <p:attrNameLst>
                                          <p:attrName>style.visibility</p:attrName>
                                        </p:attrNameLst>
                                      </p:cBhvr>
                                      <p:to>
                                        <p:strVal val="visible"/>
                                      </p:to>
                                    </p:set>
                                    <p:animEffect transition="in" filter="dissolve">
                                      <p:cBhvr>
                                        <p:cTn id="31" dur="500"/>
                                        <p:tgtEl>
                                          <p:spTgt spid="7577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autoUpdateAnimBg="0"/>
      <p:bldP spid="75778" grpId="0" build="p" bldLvl="5" autoUpdateAnimBg="0"/>
      <p:bldP spid="75780"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7"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z="3200" smtClean="0">
                <a:effectLst>
                  <a:outerShdw blurRad="38100" dist="38100" dir="2700000" algn="tl">
                    <a:srgbClr val="FFFFFF"/>
                  </a:outerShdw>
                </a:effectLst>
              </a:rPr>
              <a:t> </a:t>
            </a:r>
            <a:r>
              <a:rPr lang="de-DE" smtClean="0">
                <a:effectLst>
                  <a:outerShdw blurRad="38100" dist="38100" dir="2700000" algn="tl">
                    <a:srgbClr val="FFFFFF"/>
                  </a:outerShdw>
                </a:effectLst>
              </a:rPr>
              <a:t>Strukturen des Rechts</a:t>
            </a:r>
            <a:endParaRPr lang="de-DE">
              <a:effectLst>
                <a:outerShdw blurRad="38100" dist="38100" dir="2700000" algn="tl">
                  <a:srgbClr val="FFFFFF"/>
                </a:outerShdw>
              </a:effectLst>
            </a:endParaRPr>
          </a:p>
        </p:txBody>
      </p:sp>
      <p:sp>
        <p:nvSpPr>
          <p:cNvPr id="5" name="Datumsplatzhalter 3"/>
          <p:cNvSpPr>
            <a:spLocks noGrp="1"/>
          </p:cNvSpPr>
          <p:nvPr>
            <p:ph type="dt" sz="half" idx="10"/>
          </p:nvPr>
        </p:nvSpPr>
        <p:spPr/>
        <p:txBody>
          <a:bodyPr/>
          <a:lstStyle/>
          <a:p>
            <a:fld id="{6678EBF1-601E-4758-B380-33FB4D801414}" type="datetime1">
              <a:rPr lang="de-DE" smtClean="0"/>
              <a:pPr/>
              <a:t>21.03.2012</a:t>
            </a:fld>
            <a:endParaRPr lang="de-DE"/>
          </a:p>
        </p:txBody>
      </p:sp>
      <p:sp>
        <p:nvSpPr>
          <p:cNvPr id="6" name="Fußzeilenplatzhalter 4"/>
          <p:cNvSpPr>
            <a:spLocks noGrp="1"/>
          </p:cNvSpPr>
          <p:nvPr>
            <p:ph type="ftr" sz="quarter" idx="11"/>
          </p:nvPr>
        </p:nvSpPr>
        <p:spPr/>
        <p:txBody>
          <a:bodyPr/>
          <a:lstStyle/>
          <a:p>
            <a:r>
              <a:rPr lang="de-DE" smtClean="0"/>
              <a:t>© RA Michael Hoffmann</a:t>
            </a:r>
            <a:endParaRPr lang="de-DE"/>
          </a:p>
        </p:txBody>
      </p:sp>
      <p:sp>
        <p:nvSpPr>
          <p:cNvPr id="7" name="Foliennummernplatzhalter 5"/>
          <p:cNvSpPr>
            <a:spLocks noGrp="1"/>
          </p:cNvSpPr>
          <p:nvPr>
            <p:ph type="sldNum" sz="quarter" idx="12"/>
          </p:nvPr>
        </p:nvSpPr>
        <p:spPr/>
        <p:txBody>
          <a:bodyPr/>
          <a:lstStyle/>
          <a:p>
            <a:fld id="{474E074A-01AB-42FC-A5D1-7309DE3FD110}" type="slidenum">
              <a:rPr lang="de-DE" smtClean="0"/>
              <a:pPr/>
              <a:t>5</a:t>
            </a:fld>
            <a:endParaRPr lang="de-DE"/>
          </a:p>
        </p:txBody>
      </p:sp>
      <p:sp>
        <p:nvSpPr>
          <p:cNvPr id="77828"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Verwaltungsrecht</a:t>
            </a:r>
          </a:p>
        </p:txBody>
      </p:sp>
      <p:sp>
        <p:nvSpPr>
          <p:cNvPr id="77831" name="Text Box 7"/>
          <p:cNvSpPr txBox="1">
            <a:spLocks noChangeArrowheads="1"/>
          </p:cNvSpPr>
          <p:nvPr/>
        </p:nvSpPr>
        <p:spPr bwMode="auto">
          <a:xfrm>
            <a:off x="685800" y="2743200"/>
            <a:ext cx="7772400" cy="4113213"/>
          </a:xfrm>
          <a:prstGeom prst="rect">
            <a:avLst/>
          </a:prstGeom>
          <a:noFill/>
          <a:ln w="12700">
            <a:noFill/>
            <a:miter lim="800000"/>
            <a:headEnd type="none" w="sm" len="sm"/>
            <a:tailEnd type="none" w="sm" len="sm"/>
          </a:ln>
          <a:effectLst/>
        </p:spPr>
        <p:txBody>
          <a:bodyPr>
            <a:spAutoFit/>
          </a:bodyPr>
          <a:lstStyle/>
          <a:p>
            <a:pPr>
              <a:spcBef>
                <a:spcPct val="50000"/>
              </a:spcBef>
            </a:pPr>
            <a:r>
              <a:rPr lang="de-DE" sz="2200" i="1" u="sng">
                <a:latin typeface="Arial" charset="0"/>
              </a:rPr>
              <a:t>§ 35 VwVfG</a:t>
            </a:r>
            <a:r>
              <a:rPr lang="de-DE" sz="2200" i="1">
                <a:latin typeface="Arial" charset="0"/>
              </a:rPr>
              <a:t> </a:t>
            </a:r>
          </a:p>
          <a:p>
            <a:pPr>
              <a:spcBef>
                <a:spcPct val="50000"/>
              </a:spcBef>
            </a:pPr>
            <a:r>
              <a:rPr lang="de-DE" sz="2200" baseline="30000">
                <a:latin typeface="Arial" charset="0"/>
              </a:rPr>
              <a:t>1</a:t>
            </a:r>
            <a:r>
              <a:rPr lang="de-DE" sz="2200">
                <a:latin typeface="Arial" charset="0"/>
              </a:rPr>
              <a:t>Verwaltungsakt ist jede Verfügung, Entscheidung oder andere hoheitliche Maßnahme, die eine Behörde zur Regelung eines Einzelfalls auf dem Gebiet des öffentlichen Rechts trifft und die auf unmittelbare Rechtswirkung nach außen gerichtet ist. </a:t>
            </a:r>
          </a:p>
          <a:p>
            <a:pPr>
              <a:spcBef>
                <a:spcPct val="50000"/>
              </a:spcBef>
            </a:pPr>
            <a:r>
              <a:rPr lang="de-DE" sz="2200" baseline="30000">
                <a:latin typeface="Arial" charset="0"/>
              </a:rPr>
              <a:t>2</a:t>
            </a:r>
            <a:r>
              <a:rPr lang="de-DE" sz="2200">
                <a:latin typeface="Arial" charset="0"/>
              </a:rPr>
              <a:t>Allgemeinverfügung ist ein Verwaltungsakt, der sich an einen nach allgemeinen Merkmalen bestimmten oder bestimmbaren Personenkreis richtet oder die öffentlich-rechtliche Eigenschaft einer Sache oder ihre Benutzung durch die Allgemeinheit betrifft.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7827"/>
                                        </p:tgtEl>
                                        <p:attrNameLst>
                                          <p:attrName>style.visibility</p:attrName>
                                        </p:attrNameLst>
                                      </p:cBhvr>
                                      <p:to>
                                        <p:strVal val="visible"/>
                                      </p:to>
                                    </p:set>
                                    <p:animEffect transition="in" filter="dissolve">
                                      <p:cBhvr>
                                        <p:cTn id="7" dur="500"/>
                                        <p:tgtEl>
                                          <p:spTgt spid="77827"/>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77828"/>
                                        </p:tgtEl>
                                        <p:attrNameLst>
                                          <p:attrName>style.visibility</p:attrName>
                                        </p:attrNameLst>
                                      </p:cBhvr>
                                      <p:to>
                                        <p:strVal val="visible"/>
                                      </p:to>
                                    </p:set>
                                    <p:animEffect transition="in" filter="dissolve">
                                      <p:cBhvr>
                                        <p:cTn id="11" dur="500"/>
                                        <p:tgtEl>
                                          <p:spTgt spid="77828"/>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5" fill="hold" grpId="0" nodeType="clickEffect">
                                  <p:stCondLst>
                                    <p:cond delay="0"/>
                                  </p:stCondLst>
                                  <p:childTnLst>
                                    <p:set>
                                      <p:cBhvr>
                                        <p:cTn id="15" dur="1" fill="hold">
                                          <p:stCondLst>
                                            <p:cond delay="0"/>
                                          </p:stCondLst>
                                        </p:cTn>
                                        <p:tgtEl>
                                          <p:spTgt spid="77831"/>
                                        </p:tgtEl>
                                        <p:attrNameLst>
                                          <p:attrName>style.visibility</p:attrName>
                                        </p:attrNameLst>
                                      </p:cBhvr>
                                      <p:to>
                                        <p:strVal val="visible"/>
                                      </p:to>
                                    </p:set>
                                    <p:animEffect transition="in" filter="checkerboard(down)">
                                      <p:cBhvr>
                                        <p:cTn id="16" dur="500"/>
                                        <p:tgtEl>
                                          <p:spTgt spid="77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autoUpdateAnimBg="0"/>
      <p:bldP spid="77828" grpId="0" autoUpdateAnimBg="0"/>
      <p:bldP spid="77831"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z="3200" smtClean="0">
                <a:effectLst>
                  <a:outerShdw blurRad="38100" dist="38100" dir="2700000" algn="tl">
                    <a:srgbClr val="FFFFFF"/>
                  </a:outerShdw>
                </a:effectLst>
              </a:rPr>
              <a:t> </a:t>
            </a:r>
            <a:r>
              <a:rPr lang="de-DE" smtClean="0">
                <a:effectLst>
                  <a:outerShdw blurRad="38100" dist="38100" dir="2700000" algn="tl">
                    <a:srgbClr val="FFFFFF"/>
                  </a:outerShdw>
                </a:effectLst>
              </a:rPr>
              <a:t>Strukturen des Rechts</a:t>
            </a:r>
            <a:endParaRPr lang="de-DE">
              <a:effectLst>
                <a:outerShdw blurRad="38100" dist="38100" dir="2700000" algn="tl">
                  <a:srgbClr val="FFFFFF"/>
                </a:outerShdw>
              </a:effectLst>
            </a:endParaRPr>
          </a:p>
        </p:txBody>
      </p:sp>
      <p:sp>
        <p:nvSpPr>
          <p:cNvPr id="5" name="Datumsplatzhalter 3"/>
          <p:cNvSpPr>
            <a:spLocks noGrp="1"/>
          </p:cNvSpPr>
          <p:nvPr>
            <p:ph type="dt" sz="half" idx="10"/>
          </p:nvPr>
        </p:nvSpPr>
        <p:spPr/>
        <p:txBody>
          <a:bodyPr/>
          <a:lstStyle/>
          <a:p>
            <a:fld id="{C477A38D-304A-4215-9D24-CF546312294D}" type="datetime1">
              <a:rPr lang="de-DE" smtClean="0"/>
              <a:pPr/>
              <a:t>21.03.2012</a:t>
            </a:fld>
            <a:endParaRPr lang="de-DE"/>
          </a:p>
        </p:txBody>
      </p:sp>
      <p:sp>
        <p:nvSpPr>
          <p:cNvPr id="6" name="Fußzeilenplatzhalter 4"/>
          <p:cNvSpPr>
            <a:spLocks noGrp="1"/>
          </p:cNvSpPr>
          <p:nvPr>
            <p:ph type="ftr" sz="quarter" idx="11"/>
          </p:nvPr>
        </p:nvSpPr>
        <p:spPr/>
        <p:txBody>
          <a:bodyPr/>
          <a:lstStyle/>
          <a:p>
            <a:r>
              <a:rPr lang="de-DE" smtClean="0"/>
              <a:t>© RA Michael Hoffmann</a:t>
            </a:r>
            <a:endParaRPr lang="de-DE"/>
          </a:p>
        </p:txBody>
      </p:sp>
      <p:sp>
        <p:nvSpPr>
          <p:cNvPr id="7" name="Foliennummernplatzhalter 5"/>
          <p:cNvSpPr>
            <a:spLocks noGrp="1"/>
          </p:cNvSpPr>
          <p:nvPr>
            <p:ph type="sldNum" sz="quarter" idx="12"/>
          </p:nvPr>
        </p:nvSpPr>
        <p:spPr/>
        <p:txBody>
          <a:bodyPr/>
          <a:lstStyle/>
          <a:p>
            <a:fld id="{7D6A4CF9-AF1F-4A44-BD96-C5047B965E04}" type="slidenum">
              <a:rPr lang="de-DE" smtClean="0"/>
              <a:pPr/>
              <a:t>6</a:t>
            </a:fld>
            <a:endParaRPr lang="de-DE"/>
          </a:p>
        </p:txBody>
      </p:sp>
      <p:sp>
        <p:nvSpPr>
          <p:cNvPr id="79875" name="Rectangle 3"/>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Verwaltungsrecht</a:t>
            </a:r>
          </a:p>
        </p:txBody>
      </p:sp>
      <p:sp>
        <p:nvSpPr>
          <p:cNvPr id="79876" name="Text Box 4"/>
          <p:cNvSpPr txBox="1">
            <a:spLocks noChangeArrowheads="1"/>
          </p:cNvSpPr>
          <p:nvPr/>
        </p:nvSpPr>
        <p:spPr bwMode="auto">
          <a:xfrm>
            <a:off x="685800" y="2743200"/>
            <a:ext cx="7772400" cy="4054475"/>
          </a:xfrm>
          <a:prstGeom prst="rect">
            <a:avLst/>
          </a:prstGeom>
          <a:noFill/>
          <a:ln w="12700">
            <a:noFill/>
            <a:miter lim="800000"/>
            <a:headEnd type="none" w="sm" len="sm"/>
            <a:tailEnd type="none" w="sm" len="sm"/>
          </a:ln>
          <a:effectLst/>
        </p:spPr>
        <p:txBody>
          <a:bodyPr>
            <a:spAutoFit/>
          </a:bodyPr>
          <a:lstStyle/>
          <a:p>
            <a:pPr>
              <a:spcBef>
                <a:spcPct val="50000"/>
              </a:spcBef>
            </a:pPr>
            <a:r>
              <a:rPr lang="de-DE" sz="2000">
                <a:latin typeface="Arial" charset="0"/>
                <a:cs typeface="Arial" charset="0"/>
              </a:rPr>
              <a:t>(1) </a:t>
            </a:r>
            <a:r>
              <a:rPr lang="de-DE" sz="2000" baseline="30000">
                <a:latin typeface="Arial" charset="0"/>
                <a:cs typeface="Arial" charset="0"/>
              </a:rPr>
              <a:t>1</a:t>
            </a:r>
            <a:r>
              <a:rPr lang="de-DE" sz="2000">
                <a:latin typeface="Arial" charset="0"/>
                <a:cs typeface="Arial" charset="0"/>
              </a:rPr>
              <a:t>Widerspruch und Anfechtungsklage haben aufschiebende Wirkung. {...} </a:t>
            </a:r>
            <a:br>
              <a:rPr lang="de-DE" sz="2000">
                <a:latin typeface="Arial" charset="0"/>
                <a:cs typeface="Arial" charset="0"/>
              </a:rPr>
            </a:br>
            <a:r>
              <a:rPr lang="de-DE" sz="2000">
                <a:latin typeface="Arial" charset="0"/>
                <a:cs typeface="Arial" charset="0"/>
              </a:rPr>
              <a:t>(2) </a:t>
            </a:r>
            <a:r>
              <a:rPr lang="de-DE" sz="2000" baseline="30000">
                <a:latin typeface="Arial" charset="0"/>
                <a:cs typeface="Arial" charset="0"/>
              </a:rPr>
              <a:t>1</a:t>
            </a:r>
            <a:r>
              <a:rPr lang="de-DE" sz="2000">
                <a:latin typeface="Arial" charset="0"/>
                <a:cs typeface="Arial" charset="0"/>
              </a:rPr>
              <a:t>Die aufschiebende Wirkung entfällt nur 1. bei der Anforderung von öffentlichen Abgaben und Kosten, 2. bei unaufschiebbaren Anordnungen und Maßnahmen von Polizeivollzugsbeamten, 3. in anderen durch Bundesgesetz oder für Landesrecht durch Landesgesetz vorgeschriebenen Fällen, insbesondere für Widersprüche und Klagen Dritter gegen Verwaltungsakte, die Investitionen oder die Schaffung von Arbeitsplätzen betreffen, 4. in den Fällen, in denen die sofortige Vollziehung im öffentlichen Interesse oder im überwiegenden Interesse eines Beteiligten von der Behörde, die den Verwaltungsakt erlassen oder über den Widerspruch zu entscheiden hat, besonders angeordnet wird.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9874"/>
                                        </p:tgtEl>
                                        <p:attrNameLst>
                                          <p:attrName>style.visibility</p:attrName>
                                        </p:attrNameLst>
                                      </p:cBhvr>
                                      <p:to>
                                        <p:strVal val="visible"/>
                                      </p:to>
                                    </p:set>
                                    <p:animEffect transition="in" filter="dissolve">
                                      <p:cBhvr>
                                        <p:cTn id="7" dur="500"/>
                                        <p:tgtEl>
                                          <p:spTgt spid="79874"/>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79875"/>
                                        </p:tgtEl>
                                        <p:attrNameLst>
                                          <p:attrName>style.visibility</p:attrName>
                                        </p:attrNameLst>
                                      </p:cBhvr>
                                      <p:to>
                                        <p:strVal val="visible"/>
                                      </p:to>
                                    </p:set>
                                    <p:animEffect transition="in" filter="dissolve">
                                      <p:cBhvr>
                                        <p:cTn id="11" dur="500"/>
                                        <p:tgtEl>
                                          <p:spTgt spid="79875"/>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5" fill="hold" grpId="0" nodeType="clickEffect">
                                  <p:stCondLst>
                                    <p:cond delay="0"/>
                                  </p:stCondLst>
                                  <p:childTnLst>
                                    <p:set>
                                      <p:cBhvr>
                                        <p:cTn id="15" dur="1" fill="hold">
                                          <p:stCondLst>
                                            <p:cond delay="0"/>
                                          </p:stCondLst>
                                        </p:cTn>
                                        <p:tgtEl>
                                          <p:spTgt spid="79876"/>
                                        </p:tgtEl>
                                        <p:attrNameLst>
                                          <p:attrName>style.visibility</p:attrName>
                                        </p:attrNameLst>
                                      </p:cBhvr>
                                      <p:to>
                                        <p:strVal val="visible"/>
                                      </p:to>
                                    </p:set>
                                    <p:animEffect transition="in" filter="checkerboard(down)">
                                      <p:cBhvr>
                                        <p:cTn id="16" dur="500"/>
                                        <p:tgtEl>
                                          <p:spTgt spid="798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autoUpdateAnimBg="0"/>
      <p:bldP spid="79875" grpId="0" autoUpdateAnimBg="0"/>
      <p:bldP spid="7987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5" name="Rectangle 3"/>
          <p:cNvSpPr>
            <a:spLocks noGrp="1" noChangeArrowheads="1"/>
          </p:cNvSpPr>
          <p:nvPr>
            <p:ph type="title"/>
          </p:nvPr>
        </p:nvSpPr>
        <p:spPr/>
        <p:txBody>
          <a:bodyPr/>
          <a:lstStyle/>
          <a:p>
            <a:pPr algn="ctr"/>
            <a:r>
              <a:rPr lang="de-DE" sz="2900" dirty="0" smtClean="0"/>
              <a:t>Wiederholung: Strukturen des Rechts</a:t>
            </a:r>
            <a:br>
              <a:rPr lang="de-DE" sz="2900" dirty="0" smtClean="0"/>
            </a:br>
            <a:r>
              <a:rPr lang="de-DE" sz="2900" dirty="0" smtClean="0"/>
              <a:t>Der Aufbau des BGB</a:t>
            </a:r>
            <a:endParaRPr lang="de-DE" sz="2900" dirty="0"/>
          </a:p>
        </p:txBody>
      </p:sp>
      <p:sp>
        <p:nvSpPr>
          <p:cNvPr id="69634" name="Rectangle 2"/>
          <p:cNvSpPr>
            <a:spLocks noGrp="1" noChangeArrowheads="1"/>
          </p:cNvSpPr>
          <p:nvPr>
            <p:ph idx="1"/>
          </p:nvPr>
        </p:nvSpPr>
        <p:spPr/>
        <p:txBody>
          <a:bodyPr/>
          <a:lstStyle/>
          <a:p>
            <a:r>
              <a:rPr lang="de-DE" smtClean="0"/>
              <a:t>BGB AT</a:t>
            </a:r>
          </a:p>
          <a:p>
            <a:pPr lvl="1"/>
            <a:r>
              <a:rPr lang="de-DE" smtClean="0"/>
              <a:t>Personen</a:t>
            </a:r>
          </a:p>
          <a:p>
            <a:pPr lvl="1"/>
            <a:r>
              <a:rPr lang="de-DE" smtClean="0"/>
              <a:t>Sachen, Tiere, Rechte</a:t>
            </a:r>
          </a:p>
          <a:p>
            <a:pPr lvl="1"/>
            <a:r>
              <a:rPr lang="de-DE" smtClean="0"/>
              <a:t>Rechtsgeschäfte</a:t>
            </a:r>
          </a:p>
          <a:p>
            <a:r>
              <a:rPr lang="de-DE" smtClean="0"/>
              <a:t>Schuldrecht</a:t>
            </a:r>
          </a:p>
          <a:p>
            <a:r>
              <a:rPr lang="de-DE" smtClean="0"/>
              <a:t>Sachenrecht</a:t>
            </a:r>
          </a:p>
          <a:p>
            <a:r>
              <a:rPr lang="de-DE" smtClean="0"/>
              <a:t>Familienrecht</a:t>
            </a:r>
          </a:p>
          <a:p>
            <a:r>
              <a:rPr lang="de-DE" smtClean="0"/>
              <a:t>Erbrecht</a:t>
            </a:r>
            <a:endParaRPr lang="de-DE"/>
          </a:p>
        </p:txBody>
      </p:sp>
      <p:sp>
        <p:nvSpPr>
          <p:cNvPr id="5" name="Datumsplatzhalter 3"/>
          <p:cNvSpPr>
            <a:spLocks noGrp="1"/>
          </p:cNvSpPr>
          <p:nvPr>
            <p:ph type="dt" sz="half" idx="10"/>
          </p:nvPr>
        </p:nvSpPr>
        <p:spPr/>
        <p:txBody>
          <a:bodyPr/>
          <a:lstStyle/>
          <a:p>
            <a:fld id="{DBF88122-97F0-4537-95C8-A85D24F2C869}" type="datetime1">
              <a:rPr lang="de-DE" smtClean="0"/>
              <a:pPr/>
              <a:t>21.03.2012</a:t>
            </a:fld>
            <a:endParaRPr lang="de-DE"/>
          </a:p>
        </p:txBody>
      </p:sp>
      <p:sp>
        <p:nvSpPr>
          <p:cNvPr id="6" name="Fußzeilenplatzhalter 4"/>
          <p:cNvSpPr>
            <a:spLocks noGrp="1"/>
          </p:cNvSpPr>
          <p:nvPr>
            <p:ph type="ftr" sz="quarter" idx="11"/>
          </p:nvPr>
        </p:nvSpPr>
        <p:spPr/>
        <p:txBody>
          <a:bodyPr/>
          <a:lstStyle/>
          <a:p>
            <a:r>
              <a:rPr lang="de-DE" smtClean="0"/>
              <a:t>© RA Michael Hoffmann</a:t>
            </a:r>
            <a:endParaRPr lang="de-DE"/>
          </a:p>
        </p:txBody>
      </p:sp>
      <p:sp>
        <p:nvSpPr>
          <p:cNvPr id="7" name="Foliennummernplatzhalter 5"/>
          <p:cNvSpPr>
            <a:spLocks noGrp="1"/>
          </p:cNvSpPr>
          <p:nvPr>
            <p:ph type="sldNum" sz="quarter" idx="12"/>
          </p:nvPr>
        </p:nvSpPr>
        <p:spPr/>
        <p:txBody>
          <a:bodyPr/>
          <a:lstStyle/>
          <a:p>
            <a:fld id="{3C3DA380-0BC7-45EB-A785-5F9148BB5623}" type="slidenum">
              <a:rPr lang="de-DE" smtClean="0"/>
              <a:pPr/>
              <a:t>7</a:t>
            </a:fld>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9635"/>
                                        </p:tgtEl>
                                        <p:attrNameLst>
                                          <p:attrName>style.visibility</p:attrName>
                                        </p:attrNameLst>
                                      </p:cBhvr>
                                      <p:to>
                                        <p:strVal val="visible"/>
                                      </p:to>
                                    </p:set>
                                    <p:animEffect transition="in" filter="dissolve">
                                      <p:cBhvr>
                                        <p:cTn id="7" dur="500"/>
                                        <p:tgtEl>
                                          <p:spTgt spid="6963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9634">
                                            <p:txEl>
                                              <p:pRg st="0" end="0"/>
                                            </p:txEl>
                                          </p:spTgt>
                                        </p:tgtEl>
                                        <p:attrNameLst>
                                          <p:attrName>style.visibility</p:attrName>
                                        </p:attrNameLst>
                                      </p:cBhvr>
                                      <p:to>
                                        <p:strVal val="visible"/>
                                      </p:to>
                                    </p:set>
                                    <p:animEffect transition="in" filter="dissolve">
                                      <p:cBhvr>
                                        <p:cTn id="12" dur="500"/>
                                        <p:tgtEl>
                                          <p:spTgt spid="6963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9634">
                                            <p:txEl>
                                              <p:pRg st="1" end="1"/>
                                            </p:txEl>
                                          </p:spTgt>
                                        </p:tgtEl>
                                        <p:attrNameLst>
                                          <p:attrName>style.visibility</p:attrName>
                                        </p:attrNameLst>
                                      </p:cBhvr>
                                      <p:to>
                                        <p:strVal val="visible"/>
                                      </p:to>
                                    </p:set>
                                    <p:animEffect transition="in" filter="dissolve">
                                      <p:cBhvr>
                                        <p:cTn id="17" dur="500"/>
                                        <p:tgtEl>
                                          <p:spTgt spid="6963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9634">
                                            <p:txEl>
                                              <p:pRg st="2" end="2"/>
                                            </p:txEl>
                                          </p:spTgt>
                                        </p:tgtEl>
                                        <p:attrNameLst>
                                          <p:attrName>style.visibility</p:attrName>
                                        </p:attrNameLst>
                                      </p:cBhvr>
                                      <p:to>
                                        <p:strVal val="visible"/>
                                      </p:to>
                                    </p:set>
                                    <p:animEffect transition="in" filter="dissolve">
                                      <p:cBhvr>
                                        <p:cTn id="22" dur="500"/>
                                        <p:tgtEl>
                                          <p:spTgt spid="6963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9634">
                                            <p:txEl>
                                              <p:pRg st="3" end="3"/>
                                            </p:txEl>
                                          </p:spTgt>
                                        </p:tgtEl>
                                        <p:attrNameLst>
                                          <p:attrName>style.visibility</p:attrName>
                                        </p:attrNameLst>
                                      </p:cBhvr>
                                      <p:to>
                                        <p:strVal val="visible"/>
                                      </p:to>
                                    </p:set>
                                    <p:animEffect transition="in" filter="dissolve">
                                      <p:cBhvr>
                                        <p:cTn id="27" dur="500"/>
                                        <p:tgtEl>
                                          <p:spTgt spid="6963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9634">
                                            <p:txEl>
                                              <p:pRg st="4" end="4"/>
                                            </p:txEl>
                                          </p:spTgt>
                                        </p:tgtEl>
                                        <p:attrNameLst>
                                          <p:attrName>style.visibility</p:attrName>
                                        </p:attrNameLst>
                                      </p:cBhvr>
                                      <p:to>
                                        <p:strVal val="visible"/>
                                      </p:to>
                                    </p:set>
                                    <p:animEffect transition="in" filter="dissolve">
                                      <p:cBhvr>
                                        <p:cTn id="32" dur="500"/>
                                        <p:tgtEl>
                                          <p:spTgt spid="6963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9634">
                                            <p:txEl>
                                              <p:pRg st="5" end="5"/>
                                            </p:txEl>
                                          </p:spTgt>
                                        </p:tgtEl>
                                        <p:attrNameLst>
                                          <p:attrName>style.visibility</p:attrName>
                                        </p:attrNameLst>
                                      </p:cBhvr>
                                      <p:to>
                                        <p:strVal val="visible"/>
                                      </p:to>
                                    </p:set>
                                    <p:animEffect transition="in" filter="dissolve">
                                      <p:cBhvr>
                                        <p:cTn id="37" dur="500"/>
                                        <p:tgtEl>
                                          <p:spTgt spid="6963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9634">
                                            <p:txEl>
                                              <p:pRg st="6" end="6"/>
                                            </p:txEl>
                                          </p:spTgt>
                                        </p:tgtEl>
                                        <p:attrNameLst>
                                          <p:attrName>style.visibility</p:attrName>
                                        </p:attrNameLst>
                                      </p:cBhvr>
                                      <p:to>
                                        <p:strVal val="visible"/>
                                      </p:to>
                                    </p:set>
                                    <p:animEffect transition="in" filter="dissolve">
                                      <p:cBhvr>
                                        <p:cTn id="42" dur="500"/>
                                        <p:tgtEl>
                                          <p:spTgt spid="6963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69634">
                                            <p:txEl>
                                              <p:pRg st="7" end="7"/>
                                            </p:txEl>
                                          </p:spTgt>
                                        </p:tgtEl>
                                        <p:attrNameLst>
                                          <p:attrName>style.visibility</p:attrName>
                                        </p:attrNameLst>
                                      </p:cBhvr>
                                      <p:to>
                                        <p:strVal val="visible"/>
                                      </p:to>
                                    </p:set>
                                    <p:animEffect transition="in" filter="dissolve">
                                      <p:cBhvr>
                                        <p:cTn id="47" dur="500"/>
                                        <p:tgtEl>
                                          <p:spTgt spid="6963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autoUpdateAnimBg="0"/>
      <p:bldP spid="69634"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7"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z="3200" smtClean="0">
                <a:effectLst>
                  <a:outerShdw blurRad="38100" dist="38100" dir="2700000" algn="tl">
                    <a:srgbClr val="FFFFFF"/>
                  </a:outerShdw>
                </a:effectLst>
              </a:rPr>
              <a:t> </a:t>
            </a:r>
            <a:r>
              <a:rPr lang="de-DE" smtClean="0">
                <a:effectLst>
                  <a:outerShdw blurRad="38100" dist="38100" dir="2700000" algn="tl">
                    <a:srgbClr val="FFFFFF"/>
                  </a:outerShdw>
                </a:effectLst>
              </a:rPr>
              <a:t>Strukturen des Rechts</a:t>
            </a:r>
            <a:endParaRPr lang="de-DE">
              <a:effectLst>
                <a:outerShdw blurRad="38100" dist="38100" dir="2700000" algn="tl">
                  <a:srgbClr val="FFFFFF"/>
                </a:outerShdw>
              </a:effectLst>
            </a:endParaRPr>
          </a:p>
        </p:txBody>
      </p:sp>
      <p:sp>
        <p:nvSpPr>
          <p:cNvPr id="67586" name="Rectangle 2"/>
          <p:cNvSpPr>
            <a:spLocks noGrp="1" noChangeArrowheads="1"/>
          </p:cNvSpPr>
          <p:nvPr>
            <p:ph idx="1"/>
          </p:nvPr>
        </p:nvSpPr>
        <p:spPr>
          <a:xfrm>
            <a:off x="685800" y="2743200"/>
            <a:ext cx="7772400" cy="3581400"/>
          </a:xfrm>
        </p:spPr>
        <p:txBody>
          <a:bodyPr/>
          <a:lstStyle/>
          <a:p>
            <a:pPr marL="812800" indent="-812800">
              <a:buFontTx/>
              <a:buAutoNum type="romanUcPeriod"/>
            </a:pPr>
            <a:r>
              <a:rPr lang="de-DE" smtClean="0"/>
              <a:t>Vertragliche Ansprüche</a:t>
            </a:r>
          </a:p>
          <a:p>
            <a:pPr marL="812800" indent="-812800">
              <a:buFontTx/>
              <a:buAutoNum type="romanUcPeriod"/>
            </a:pPr>
            <a:r>
              <a:rPr lang="de-DE" smtClean="0"/>
              <a:t>Quasivertragliche Ansprüche</a:t>
            </a:r>
          </a:p>
          <a:p>
            <a:pPr marL="812800" indent="-812800">
              <a:buFontTx/>
              <a:buAutoNum type="romanUcPeriod"/>
            </a:pPr>
            <a:r>
              <a:rPr lang="de-DE" smtClean="0"/>
              <a:t>Sachenrechtliche Ansprüche</a:t>
            </a:r>
          </a:p>
          <a:p>
            <a:pPr marL="812800" indent="-812800">
              <a:buFontTx/>
              <a:buAutoNum type="romanUcPeriod"/>
            </a:pPr>
            <a:r>
              <a:rPr lang="de-DE" smtClean="0"/>
              <a:t>Ansprüche aus Delikt</a:t>
            </a:r>
          </a:p>
          <a:p>
            <a:pPr marL="812800" indent="-812800">
              <a:buFontTx/>
              <a:buAutoNum type="romanUcPeriod"/>
            </a:pPr>
            <a:r>
              <a:rPr lang="de-DE" smtClean="0"/>
              <a:t>Bereicherungsrechtliche Ansprüche</a:t>
            </a:r>
            <a:endParaRPr lang="de-DE"/>
          </a:p>
        </p:txBody>
      </p:sp>
      <p:sp>
        <p:nvSpPr>
          <p:cNvPr id="5" name="Datumsplatzhalter 3"/>
          <p:cNvSpPr>
            <a:spLocks noGrp="1"/>
          </p:cNvSpPr>
          <p:nvPr>
            <p:ph type="dt" sz="half" idx="10"/>
          </p:nvPr>
        </p:nvSpPr>
        <p:spPr/>
        <p:txBody>
          <a:bodyPr/>
          <a:lstStyle/>
          <a:p>
            <a:fld id="{DA7DBC83-45AA-4E0C-997C-B3171247396C}" type="datetime1">
              <a:rPr lang="de-DE" smtClean="0"/>
              <a:pPr/>
              <a:t>21.03.2012</a:t>
            </a:fld>
            <a:endParaRPr lang="de-DE"/>
          </a:p>
        </p:txBody>
      </p:sp>
      <p:sp>
        <p:nvSpPr>
          <p:cNvPr id="6" name="Fußzeilenplatzhalter 4"/>
          <p:cNvSpPr>
            <a:spLocks noGrp="1"/>
          </p:cNvSpPr>
          <p:nvPr>
            <p:ph type="ftr" sz="quarter" idx="11"/>
          </p:nvPr>
        </p:nvSpPr>
        <p:spPr/>
        <p:txBody>
          <a:bodyPr/>
          <a:lstStyle/>
          <a:p>
            <a:r>
              <a:rPr lang="de-DE" smtClean="0"/>
              <a:t>© RA Michael Hoffmann</a:t>
            </a:r>
            <a:endParaRPr lang="de-DE"/>
          </a:p>
        </p:txBody>
      </p:sp>
      <p:sp>
        <p:nvSpPr>
          <p:cNvPr id="7" name="Foliennummernplatzhalter 5"/>
          <p:cNvSpPr>
            <a:spLocks noGrp="1"/>
          </p:cNvSpPr>
          <p:nvPr>
            <p:ph type="sldNum" sz="quarter" idx="12"/>
          </p:nvPr>
        </p:nvSpPr>
        <p:spPr/>
        <p:txBody>
          <a:bodyPr/>
          <a:lstStyle/>
          <a:p>
            <a:fld id="{01FC7D33-654E-4F4A-A5D1-21370F6DE1BE}" type="slidenum">
              <a:rPr lang="de-DE" smtClean="0"/>
              <a:pPr/>
              <a:t>8</a:t>
            </a:fld>
            <a:endParaRPr lang="de-DE"/>
          </a:p>
        </p:txBody>
      </p:sp>
      <p:sp>
        <p:nvSpPr>
          <p:cNvPr id="67588"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System d. Ansprüche i. ZivilR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7587"/>
                                        </p:tgtEl>
                                        <p:attrNameLst>
                                          <p:attrName>style.visibility</p:attrName>
                                        </p:attrNameLst>
                                      </p:cBhvr>
                                      <p:to>
                                        <p:strVal val="visible"/>
                                      </p:to>
                                    </p:set>
                                    <p:animEffect transition="in" filter="dissolve">
                                      <p:cBhvr>
                                        <p:cTn id="7" dur="500"/>
                                        <p:tgtEl>
                                          <p:spTgt spid="67587"/>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67588"/>
                                        </p:tgtEl>
                                        <p:attrNameLst>
                                          <p:attrName>style.visibility</p:attrName>
                                        </p:attrNameLst>
                                      </p:cBhvr>
                                      <p:to>
                                        <p:strVal val="visible"/>
                                      </p:to>
                                    </p:set>
                                    <p:animEffect transition="in" filter="dissolve">
                                      <p:cBhvr>
                                        <p:cTn id="11" dur="500"/>
                                        <p:tgtEl>
                                          <p:spTgt spid="67588"/>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67586">
                                            <p:txEl>
                                              <p:pRg st="0" end="0"/>
                                            </p:txEl>
                                          </p:spTgt>
                                        </p:tgtEl>
                                        <p:attrNameLst>
                                          <p:attrName>style.visibility</p:attrName>
                                        </p:attrNameLst>
                                      </p:cBhvr>
                                      <p:to>
                                        <p:strVal val="visible"/>
                                      </p:to>
                                    </p:set>
                                    <p:animEffect transition="in" filter="dissolve">
                                      <p:cBhvr>
                                        <p:cTn id="16" dur="500"/>
                                        <p:tgtEl>
                                          <p:spTgt spid="6758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67586">
                                            <p:txEl>
                                              <p:pRg st="1" end="1"/>
                                            </p:txEl>
                                          </p:spTgt>
                                        </p:tgtEl>
                                        <p:attrNameLst>
                                          <p:attrName>style.visibility</p:attrName>
                                        </p:attrNameLst>
                                      </p:cBhvr>
                                      <p:to>
                                        <p:strVal val="visible"/>
                                      </p:to>
                                    </p:set>
                                    <p:animEffect transition="in" filter="dissolve">
                                      <p:cBhvr>
                                        <p:cTn id="21" dur="500"/>
                                        <p:tgtEl>
                                          <p:spTgt spid="67586">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67586">
                                            <p:txEl>
                                              <p:pRg st="2" end="2"/>
                                            </p:txEl>
                                          </p:spTgt>
                                        </p:tgtEl>
                                        <p:attrNameLst>
                                          <p:attrName>style.visibility</p:attrName>
                                        </p:attrNameLst>
                                      </p:cBhvr>
                                      <p:to>
                                        <p:strVal val="visible"/>
                                      </p:to>
                                    </p:set>
                                    <p:animEffect transition="in" filter="dissolve">
                                      <p:cBhvr>
                                        <p:cTn id="26" dur="500"/>
                                        <p:tgtEl>
                                          <p:spTgt spid="6758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67586">
                                            <p:txEl>
                                              <p:pRg st="3" end="3"/>
                                            </p:txEl>
                                          </p:spTgt>
                                        </p:tgtEl>
                                        <p:attrNameLst>
                                          <p:attrName>style.visibility</p:attrName>
                                        </p:attrNameLst>
                                      </p:cBhvr>
                                      <p:to>
                                        <p:strVal val="visible"/>
                                      </p:to>
                                    </p:set>
                                    <p:animEffect transition="in" filter="dissolve">
                                      <p:cBhvr>
                                        <p:cTn id="31" dur="500"/>
                                        <p:tgtEl>
                                          <p:spTgt spid="67586">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67586">
                                            <p:txEl>
                                              <p:pRg st="4" end="4"/>
                                            </p:txEl>
                                          </p:spTgt>
                                        </p:tgtEl>
                                        <p:attrNameLst>
                                          <p:attrName>style.visibility</p:attrName>
                                        </p:attrNameLst>
                                      </p:cBhvr>
                                      <p:to>
                                        <p:strVal val="visible"/>
                                      </p:to>
                                    </p:set>
                                    <p:animEffect transition="in" filter="dissolve">
                                      <p:cBhvr>
                                        <p:cTn id="36" dur="500"/>
                                        <p:tgtEl>
                                          <p:spTgt spid="6758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autoUpdateAnimBg="0"/>
      <p:bldP spid="67586" grpId="0" build="p" bldLvl="5" autoUpdateAnimBg="0"/>
      <p:bldP spid="67588"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1"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z="3200" smtClean="0">
                <a:effectLst>
                  <a:outerShdw blurRad="38100" dist="38100" dir="2700000" algn="tl">
                    <a:srgbClr val="FFFFFF"/>
                  </a:outerShdw>
                </a:effectLst>
              </a:rPr>
              <a:t> </a:t>
            </a:r>
            <a:r>
              <a:rPr lang="de-DE" smtClean="0">
                <a:effectLst>
                  <a:outerShdw blurRad="38100" dist="38100" dir="2700000" algn="tl">
                    <a:srgbClr val="FFFFFF"/>
                  </a:outerShdw>
                </a:effectLst>
              </a:rPr>
              <a:t>Strukturen des Rechts</a:t>
            </a:r>
            <a:endParaRPr lang="de-DE" dirty="0">
              <a:effectLst>
                <a:outerShdw blurRad="38100" dist="38100" dir="2700000" algn="tl">
                  <a:srgbClr val="FFFFFF"/>
                </a:outerShdw>
              </a:effectLst>
            </a:endParaRPr>
          </a:p>
        </p:txBody>
      </p:sp>
      <p:sp>
        <p:nvSpPr>
          <p:cNvPr id="83970" name="Rectangle 2"/>
          <p:cNvSpPr>
            <a:spLocks noGrp="1" noChangeArrowheads="1"/>
          </p:cNvSpPr>
          <p:nvPr>
            <p:ph idx="1"/>
          </p:nvPr>
        </p:nvSpPr>
        <p:spPr>
          <a:xfrm>
            <a:off x="685800" y="2743200"/>
            <a:ext cx="7772400" cy="3581400"/>
          </a:xfrm>
        </p:spPr>
        <p:txBody>
          <a:bodyPr/>
          <a:lstStyle/>
          <a:p>
            <a:pPr marL="812800" indent="-812800">
              <a:buFont typeface="Symbol" pitchFamily="18" charset="2"/>
              <a:buChar char="a"/>
            </a:pPr>
            <a:r>
              <a:rPr lang="de-DE" smtClean="0">
                <a:sym typeface="Symbol" pitchFamily="18" charset="2"/>
              </a:rPr>
              <a:t>Der Anspruch muss entstanden sein</a:t>
            </a:r>
          </a:p>
          <a:p>
            <a:pPr marL="812800" indent="-812800">
              <a:buFont typeface="Symbol" pitchFamily="18" charset="2"/>
              <a:buChar char="b"/>
            </a:pPr>
            <a:r>
              <a:rPr lang="de-DE" smtClean="0">
                <a:sym typeface="Symbol" pitchFamily="18" charset="2"/>
              </a:rPr>
              <a:t>Der Anspruch darf nach Entstehung nicht untergegangen sein.</a:t>
            </a:r>
          </a:p>
          <a:p>
            <a:pPr marL="812800" indent="-812800">
              <a:buFont typeface="Symbol" pitchFamily="18" charset="2"/>
              <a:buChar char="c"/>
            </a:pPr>
            <a:r>
              <a:rPr lang="de-DE" smtClean="0">
                <a:sym typeface="Symbol" pitchFamily="18" charset="2"/>
              </a:rPr>
              <a:t>Der Anspruch muss noch durchsetzbar sein.</a:t>
            </a:r>
            <a:endParaRPr lang="de-DE">
              <a:sym typeface="Symbol" pitchFamily="18" charset="2"/>
            </a:endParaRPr>
          </a:p>
        </p:txBody>
      </p:sp>
      <p:sp>
        <p:nvSpPr>
          <p:cNvPr id="5" name="Datumsplatzhalter 3"/>
          <p:cNvSpPr>
            <a:spLocks noGrp="1"/>
          </p:cNvSpPr>
          <p:nvPr>
            <p:ph type="dt" sz="half" idx="10"/>
          </p:nvPr>
        </p:nvSpPr>
        <p:spPr/>
        <p:txBody>
          <a:bodyPr/>
          <a:lstStyle/>
          <a:p>
            <a:fld id="{4CCF6F79-54CE-4663-98BC-A40C7D804C18}" type="datetime1">
              <a:rPr lang="de-DE" smtClean="0"/>
              <a:pPr/>
              <a:t>21.03.2012</a:t>
            </a:fld>
            <a:endParaRPr lang="de-DE"/>
          </a:p>
        </p:txBody>
      </p:sp>
      <p:sp>
        <p:nvSpPr>
          <p:cNvPr id="6" name="Fußzeilenplatzhalter 4"/>
          <p:cNvSpPr>
            <a:spLocks noGrp="1"/>
          </p:cNvSpPr>
          <p:nvPr>
            <p:ph type="ftr" sz="quarter" idx="11"/>
          </p:nvPr>
        </p:nvSpPr>
        <p:spPr/>
        <p:txBody>
          <a:bodyPr/>
          <a:lstStyle/>
          <a:p>
            <a:r>
              <a:rPr lang="de-DE" smtClean="0"/>
              <a:t>© RA Michael Hoffmann</a:t>
            </a:r>
            <a:endParaRPr lang="de-DE"/>
          </a:p>
        </p:txBody>
      </p:sp>
      <p:sp>
        <p:nvSpPr>
          <p:cNvPr id="7" name="Foliennummernplatzhalter 5"/>
          <p:cNvSpPr>
            <a:spLocks noGrp="1"/>
          </p:cNvSpPr>
          <p:nvPr>
            <p:ph type="sldNum" sz="quarter" idx="12"/>
          </p:nvPr>
        </p:nvSpPr>
        <p:spPr/>
        <p:txBody>
          <a:bodyPr/>
          <a:lstStyle/>
          <a:p>
            <a:fld id="{125A706F-DB0D-4E0B-A764-B622FC3B38DF}" type="slidenum">
              <a:rPr lang="de-DE" smtClean="0"/>
              <a:pPr/>
              <a:t>9</a:t>
            </a:fld>
            <a:endParaRPr lang="de-DE"/>
          </a:p>
        </p:txBody>
      </p:sp>
      <p:sp>
        <p:nvSpPr>
          <p:cNvPr id="83972"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Vor. d. Inanspr.n. d. Gegners.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83971"/>
                                        </p:tgtEl>
                                        <p:attrNameLst>
                                          <p:attrName>style.visibility</p:attrName>
                                        </p:attrNameLst>
                                      </p:cBhvr>
                                      <p:to>
                                        <p:strVal val="visible"/>
                                      </p:to>
                                    </p:set>
                                    <p:animEffect transition="in" filter="dissolve">
                                      <p:cBhvr>
                                        <p:cTn id="7" dur="500"/>
                                        <p:tgtEl>
                                          <p:spTgt spid="83971"/>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83972"/>
                                        </p:tgtEl>
                                        <p:attrNameLst>
                                          <p:attrName>style.visibility</p:attrName>
                                        </p:attrNameLst>
                                      </p:cBhvr>
                                      <p:to>
                                        <p:strVal val="visible"/>
                                      </p:to>
                                    </p:set>
                                    <p:animEffect transition="in" filter="dissolve">
                                      <p:cBhvr>
                                        <p:cTn id="11" dur="500"/>
                                        <p:tgtEl>
                                          <p:spTgt spid="83972"/>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83970">
                                            <p:txEl>
                                              <p:pRg st="0" end="0"/>
                                            </p:txEl>
                                          </p:spTgt>
                                        </p:tgtEl>
                                        <p:attrNameLst>
                                          <p:attrName>style.visibility</p:attrName>
                                        </p:attrNameLst>
                                      </p:cBhvr>
                                      <p:to>
                                        <p:strVal val="visible"/>
                                      </p:to>
                                    </p:set>
                                    <p:animEffect transition="in" filter="dissolve">
                                      <p:cBhvr>
                                        <p:cTn id="16" dur="500"/>
                                        <p:tgtEl>
                                          <p:spTgt spid="8397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83970">
                                            <p:txEl>
                                              <p:pRg st="1" end="1"/>
                                            </p:txEl>
                                          </p:spTgt>
                                        </p:tgtEl>
                                        <p:attrNameLst>
                                          <p:attrName>style.visibility</p:attrName>
                                        </p:attrNameLst>
                                      </p:cBhvr>
                                      <p:to>
                                        <p:strVal val="visible"/>
                                      </p:to>
                                    </p:set>
                                    <p:animEffect transition="in" filter="dissolve">
                                      <p:cBhvr>
                                        <p:cTn id="21" dur="500"/>
                                        <p:tgtEl>
                                          <p:spTgt spid="83970">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83970">
                                            <p:txEl>
                                              <p:pRg st="2" end="2"/>
                                            </p:txEl>
                                          </p:spTgt>
                                        </p:tgtEl>
                                        <p:attrNameLst>
                                          <p:attrName>style.visibility</p:attrName>
                                        </p:attrNameLst>
                                      </p:cBhvr>
                                      <p:to>
                                        <p:strVal val="visible"/>
                                      </p:to>
                                    </p:set>
                                    <p:animEffect transition="in" filter="dissolve">
                                      <p:cBhvr>
                                        <p:cTn id="26" dur="500"/>
                                        <p:tgtEl>
                                          <p:spTgt spid="8397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autoUpdateAnimBg="0"/>
      <p:bldP spid="83970" grpId="0" build="p" bldLvl="5" autoUpdateAnimBg="0"/>
      <p:bldP spid="83972" grpId="0"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wilight">
  <a:themeElements>
    <a:clrScheme name="Twilight neu">
      <a:dk1>
        <a:sysClr val="windowText" lastClr="000000"/>
      </a:dk1>
      <a:lt1>
        <a:srgbClr val="FFFFFF"/>
      </a:lt1>
      <a:dk2>
        <a:srgbClr val="23092A"/>
      </a:dk2>
      <a:lt2>
        <a:srgbClr val="FFFF58"/>
      </a:lt2>
      <a:accent1>
        <a:srgbClr val="FF0000"/>
      </a:accent1>
      <a:accent2>
        <a:srgbClr val="CE88E2"/>
      </a:accent2>
      <a:accent3>
        <a:srgbClr val="E8E800"/>
      </a:accent3>
      <a:accent4>
        <a:srgbClr val="AECCA2"/>
      </a:accent4>
      <a:accent5>
        <a:srgbClr val="B4A2CC"/>
      </a:accent5>
      <a:accent6>
        <a:srgbClr val="E4C390"/>
      </a:accent6>
      <a:hlink>
        <a:srgbClr val="6565FF"/>
      </a:hlink>
      <a:folHlink>
        <a:srgbClr val="FE19FF"/>
      </a:folHlink>
    </a:clrScheme>
    <a:fontScheme name="Twilight">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wilight">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0" t="100000" r="5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0" t="100000" r="50000" b="10000"/>
          </a:path>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75000"/>
                <a:satMod val="105000"/>
              </a:schemeClr>
              <a:schemeClr val="phClr">
                <a:tint val="90000"/>
                <a:satMod val="200000"/>
              </a:schemeClr>
            </a:duotone>
          </a:blip>
          <a:tile tx="0" ty="0" sx="120000" sy="120000" flip="none" algn="tl"/>
        </a:blipFill>
      </a:bgFillStyleLst>
    </a:fmtScheme>
  </a:themeElements>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0</TotalTime>
  <Words>2475</Words>
  <Application>Microsoft Office PowerPoint</Application>
  <PresentationFormat>Bildschirmpräsentation (4:3)</PresentationFormat>
  <Paragraphs>452</Paragraphs>
  <Slides>33</Slides>
  <Notes>31</Notes>
  <HiddenSlides>0</HiddenSlides>
  <MMClips>0</MMClips>
  <ScaleCrop>false</ScaleCrop>
  <HeadingPairs>
    <vt:vector size="4" baseType="variant">
      <vt:variant>
        <vt:lpstr>Design</vt:lpstr>
      </vt:variant>
      <vt:variant>
        <vt:i4>1</vt:i4>
      </vt:variant>
      <vt:variant>
        <vt:lpstr>Folientitel</vt:lpstr>
      </vt:variant>
      <vt:variant>
        <vt:i4>33</vt:i4>
      </vt:variant>
    </vt:vector>
  </HeadingPairs>
  <TitlesOfParts>
    <vt:vector size="34" baseType="lpstr">
      <vt:lpstr>Twilight</vt:lpstr>
      <vt:lpstr>Wettbewerbs- &amp; Kartellrecht</vt:lpstr>
      <vt:lpstr>Einordnung des Wettbewerbs- und Kartellrechts</vt:lpstr>
      <vt:lpstr>Wiederholung: Strukturen des Rechts</vt:lpstr>
      <vt:lpstr>Wiederholung: Strukturen des Rechts</vt:lpstr>
      <vt:lpstr>Wiederholung: Strukturen des Rechts</vt:lpstr>
      <vt:lpstr>Wiederholung: Strukturen des Rechts</vt:lpstr>
      <vt:lpstr>Wiederholung: Strukturen des Rechts Der Aufbau des BGB</vt:lpstr>
      <vt:lpstr>Wiederholung: Strukturen des Rechts</vt:lpstr>
      <vt:lpstr>Wiederholung: Strukturen des Rechts</vt:lpstr>
      <vt:lpstr>Wiederholung: Strukturen des Rechts</vt:lpstr>
      <vt:lpstr>Wiederholung: Strukturen des Rechts</vt:lpstr>
      <vt:lpstr>Überblick - Grundbegriffe</vt:lpstr>
      <vt:lpstr>Überblick - Schutzrichtung</vt:lpstr>
      <vt:lpstr>Überblick – System des Wettbewerbsrechts</vt:lpstr>
      <vt:lpstr>Überblick – System des Wettbewerbsrechts</vt:lpstr>
      <vt:lpstr>Überblick –UWG</vt:lpstr>
      <vt:lpstr>Überblick –UWG</vt:lpstr>
      <vt:lpstr>Überblick – UWG - Systematik</vt:lpstr>
      <vt:lpstr>Fall: BGH I ZR 75/06  Urt. v. 17. Juli 2008</vt:lpstr>
      <vt:lpstr>Fall: Faxanfrage im Autohandel</vt:lpstr>
      <vt:lpstr>Fall: Faxanfrage im Autohandel</vt:lpstr>
      <vt:lpstr>Fall: Faxanfrage im Autohandel</vt:lpstr>
      <vt:lpstr>Systematik des § 7 UWG</vt:lpstr>
      <vt:lpstr>Fall: Faxanfrage im Autohandel</vt:lpstr>
      <vt:lpstr>Fall: Faxanfrage im Autohandel</vt:lpstr>
      <vt:lpstr>Exkurs – Auslegung von Gesetzen</vt:lpstr>
      <vt:lpstr>Fall: Faxanfrage im Autohandel</vt:lpstr>
      <vt:lpstr>Fall: Faxanfrage im Autohandel</vt:lpstr>
      <vt:lpstr>Fall: Faxanfrage im Autohandel</vt:lpstr>
      <vt:lpstr>Fall: Faxanfrage im Autohandel</vt:lpstr>
      <vt:lpstr>Fall: Faxanfrage im Autohandel</vt:lpstr>
      <vt:lpstr>Der Tatbestand des § 7 Abs. 1 UWG</vt:lpstr>
      <vt:lpstr>Fortsetzung mit Foliensatz Wettbewerbs- und KartellR B</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Wettbewerbs- &amp; Kartellrecht</dc:title>
  <dc:subject>Vorlesung 2008/2009</dc:subject>
  <dc:creator>Michael Hoffmann</dc:creator>
  <cp:lastModifiedBy>Michael Hoffmann</cp:lastModifiedBy>
  <cp:revision>109</cp:revision>
  <cp:lastPrinted>1601-01-01T00:00:00Z</cp:lastPrinted>
  <dcterms:created xsi:type="dcterms:W3CDTF">2004-10-25T08:46:57Z</dcterms:created>
  <dcterms:modified xsi:type="dcterms:W3CDTF">2012-03-21T13:08:11Z</dcterms:modified>
</cp:coreProperties>
</file>