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15"/>
  </p:notesMasterIdLst>
  <p:handoutMasterIdLst>
    <p:handoutMasterId r:id="rId16"/>
  </p:handoutMasterIdLst>
  <p:sldIdLst>
    <p:sldId id="256" r:id="rId2"/>
    <p:sldId id="259" r:id="rId3"/>
    <p:sldId id="262" r:id="rId4"/>
    <p:sldId id="263" r:id="rId5"/>
    <p:sldId id="264" r:id="rId6"/>
    <p:sldId id="265" r:id="rId7"/>
    <p:sldId id="266" r:id="rId8"/>
    <p:sldId id="267" r:id="rId9"/>
    <p:sldId id="270" r:id="rId10"/>
    <p:sldId id="273" r:id="rId11"/>
    <p:sldId id="274" r:id="rId12"/>
    <p:sldId id="277" r:id="rId13"/>
    <p:sldId id="295"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56" autoAdjust="0"/>
    <p:restoredTop sz="68506" autoAdjust="0"/>
  </p:normalViewPr>
  <p:slideViewPr>
    <p:cSldViewPr>
      <p:cViewPr varScale="1">
        <p:scale>
          <a:sx n="78" d="100"/>
          <a:sy n="78" d="100"/>
        </p:scale>
        <p:origin x="-2562" y="-102"/>
      </p:cViewPr>
      <p:guideLst>
        <p:guide orient="horz" pos="1248"/>
        <p:guide pos="3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632" y="3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440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70E665F4-1763-4F49-ADC6-EAF75E80B948}" type="datetime1">
              <a:rPr lang="de-DE"/>
              <a:pPr/>
              <a:t>20.04.2016</a:t>
            </a:fld>
            <a:endParaRPr lang="de-DE"/>
          </a:p>
        </p:txBody>
      </p:sp>
      <p:sp>
        <p:nvSpPr>
          <p:cNvPr id="440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440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E1D5334-BCBF-4AE6-A743-FC97BD9AF732}"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A974FE13-D370-4591-A975-3D0C5253D798}" type="datetime1">
              <a:rPr lang="de-DE"/>
              <a:pPr/>
              <a:t>20.04.2016</a:t>
            </a:fld>
            <a:endParaRPr lang="de-DE"/>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6FF3716-934A-4FB0-B06B-A250D707700C}" type="slidenum">
              <a:rPr lang="de-DE"/>
              <a:pPr/>
              <a:t>‹Nr.›</a:t>
            </a:fld>
            <a:endParaRPr lang="de-DE"/>
          </a:p>
        </p:txBody>
      </p:sp>
    </p:spTree>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9B3038C-67CF-43B8-8C45-1ACA66DBE912}"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6D20CBE9-8408-468B-B7FB-3E8AE516A518}" type="slidenum">
              <a:rPr lang="de-DE"/>
              <a:pPr/>
              <a:t>1</a:t>
            </a:fld>
            <a:endParaRPr lang="de-DE"/>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6C94A5C-BE1E-4C14-91B8-5E8C098296CA}"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8848F070-8559-4758-95F8-3C03098FA97F}" type="slidenum">
              <a:rPr lang="de-DE"/>
              <a:pPr/>
              <a:t>10</a:t>
            </a:fld>
            <a:endParaRPr lang="de-DE"/>
          </a:p>
        </p:txBody>
      </p:sp>
      <p:sp>
        <p:nvSpPr>
          <p:cNvPr id="829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29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1000"/>
              <a:t>3. Subjektive Unlauterkeitselemente </a:t>
            </a:r>
          </a:p>
          <a:p>
            <a:r>
              <a:rPr lang="de-DE" sz="1000"/>
              <a:t>(Aus Skript Eckardt – Klett Wettbewerbs- und Kartellrecht, Urheberrecht,Gewerblicher Rechtsschutz) </a:t>
            </a:r>
          </a:p>
          <a:p>
            <a:r>
              <a:rPr lang="de-DE" sz="1000">
                <a:latin typeface="TimesNewRomanPSMT" charset="0"/>
              </a:rPr>
              <a:t>Für den Begriff der Unlauterkeit einer Handlung ist es fraglich, ob und gegebenenfalls welche Kenntnis des Handelnden</a:t>
            </a:r>
          </a:p>
          <a:p>
            <a:r>
              <a:rPr lang="de-DE" sz="1000">
                <a:latin typeface="TimesNewRomanPSMT" charset="0"/>
              </a:rPr>
              <a:t>von den die Unlauterkeit begründenden Umständen erforderlich ist. Eine ausdrückliche Regelung findet</a:t>
            </a:r>
          </a:p>
          <a:p>
            <a:r>
              <a:rPr lang="de-DE" sz="1000">
                <a:latin typeface="TimesNewRomanPSMT" charset="0"/>
              </a:rPr>
              <a:t>sich im Gesetz nicht. Der Gesetzgeber hat die Beantwortung der Frage nach subjektiven Elementen der Unlauterkeit</a:t>
            </a:r>
          </a:p>
          <a:p>
            <a:r>
              <a:rPr lang="de-DE" sz="1000" b="1">
                <a:latin typeface="TimesNewRomanPS-BoldMT" charset="0"/>
              </a:rPr>
              <a:t>ausdrücklich </a:t>
            </a:r>
            <a:r>
              <a:rPr lang="de-DE" sz="1000">
                <a:latin typeface="TimesNewRomanPSMT" charset="0"/>
              </a:rPr>
              <a:t>der Rechtsprechung und der Literatur überlassen. </a:t>
            </a:r>
            <a:r>
              <a:rPr lang="de-DE" sz="1000" i="1">
                <a:latin typeface="TimesNewRomanPSMT" charset="0"/>
              </a:rPr>
              <a:t>(vgl. Begr. RegE UWG, BT-Drucks. 15/1487, S. 16) </a:t>
            </a:r>
          </a:p>
          <a:p>
            <a:endParaRPr lang="de-DE" sz="1000">
              <a:latin typeface="TimesNewRomanPSMT" charset="0"/>
            </a:endParaRPr>
          </a:p>
          <a:p>
            <a:r>
              <a:rPr lang="de-DE" sz="1000">
                <a:latin typeface="TimesNewRomanPSMT" charset="0"/>
              </a:rPr>
              <a:t>In der Literatur wird die Ansicht vertreten, dass es für die nachteiligen Wirkungen der Wettbewerbshandlung unerheblich</a:t>
            </a:r>
          </a:p>
          <a:p>
            <a:r>
              <a:rPr lang="de-DE" sz="1000">
                <a:latin typeface="TimesNewRomanPSMT" charset="0"/>
              </a:rPr>
              <a:t>ist, ob der Handelnde die die Unlauterkeit begründenden Umstände kannte oder nicht und welche Vorstellungen</a:t>
            </a:r>
          </a:p>
          <a:p>
            <a:r>
              <a:rPr lang="de-DE" sz="1000">
                <a:latin typeface="TimesNewRomanPSMT" charset="0"/>
              </a:rPr>
              <a:t>er im Einzelnen hatte. Subjektive Elemente sind daher nach der h.M. für die Unlauterkeit nicht erforderlich. (So </a:t>
            </a:r>
            <a:r>
              <a:rPr lang="de-DE" sz="1000" i="1">
                <a:latin typeface="TimesNewRomanPS-ItalicMT" charset="0"/>
              </a:rPr>
              <a:t>Köhler</a:t>
            </a:r>
            <a:r>
              <a:rPr lang="de-DE" sz="1000">
                <a:latin typeface="TimesNewRomanPSMT" charset="0"/>
              </a:rPr>
              <a:t>, NJW 2004, 2122 und die st. Rspr.)</a:t>
            </a:r>
          </a:p>
          <a:p>
            <a:endParaRPr lang="de-DE" sz="1000">
              <a:latin typeface="TimesNewRomanPSMT" charset="0"/>
            </a:endParaRPr>
          </a:p>
          <a:p>
            <a:r>
              <a:rPr lang="de-DE" sz="1000">
                <a:latin typeface="TimesNewRomanPSMT" charset="0"/>
              </a:rPr>
              <a:t>Zu b) Ekey Rz. 150. Einschränkend jedoch dahingehen, dass schon im Falle des Kennen müssens dann doch unlauterkeit vorliege. (BGH GRUR, 2002, 269, GRUR 1987, 532, GRUR 2002, 239</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C3ACDCC-1A81-482E-B4FC-0DC096A30C45}"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EFF4C50C-ABFF-4085-902B-17725547692C}" type="slidenum">
              <a:rPr lang="de-DE"/>
              <a:pPr/>
              <a:t>11</a:t>
            </a:fld>
            <a:endParaRPr lang="de-DE"/>
          </a:p>
        </p:txBody>
      </p:sp>
      <p:sp>
        <p:nvSpPr>
          <p:cNvPr id="849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1000" b="1">
                <a:latin typeface="TimesNewRomanPS-BoldMT" charset="0"/>
              </a:rPr>
              <a:t>5. Erheblichkeitsschwelle für Bagatellklausel</a:t>
            </a:r>
          </a:p>
          <a:p>
            <a:r>
              <a:rPr lang="de-DE" sz="1000">
                <a:latin typeface="TimesNewRomanPSMT" charset="0"/>
              </a:rPr>
              <a:t>Die Verfolgung von Bagatellverstößen ist ausgeschlossen. Eine unlautere Wettbewerbshandlung ist nur dann unzulässig,</a:t>
            </a:r>
          </a:p>
          <a:p>
            <a:r>
              <a:rPr lang="de-DE" sz="1000">
                <a:latin typeface="TimesNewRomanPSMT" charset="0"/>
              </a:rPr>
              <a:t>wenn sie geeignet ist, den Wettbewerb "</a:t>
            </a:r>
            <a:r>
              <a:rPr lang="de-DE" sz="1000" i="1">
                <a:latin typeface="TimesNewRomanPS-ItalicMT" charset="0"/>
              </a:rPr>
              <a:t>nicht unerheblich" </a:t>
            </a:r>
            <a:r>
              <a:rPr lang="de-DE" sz="1000">
                <a:latin typeface="TimesNewRomanPSMT" charset="0"/>
              </a:rPr>
              <a:t>zu beeinträchtigen (§ 3 UWG).</a:t>
            </a:r>
          </a:p>
          <a:p>
            <a:r>
              <a:rPr lang="de-DE" sz="1000">
                <a:latin typeface="TimesNewRomanPSMT" charset="0"/>
              </a:rPr>
              <a:t>Das basiert auf der </a:t>
            </a:r>
            <a:r>
              <a:rPr lang="de-DE" sz="1000" b="1">
                <a:latin typeface="TimesNewRomanPS-BoldMT" charset="0"/>
              </a:rPr>
              <a:t>Rechtsprechung des BVerfG: </a:t>
            </a:r>
            <a:r>
              <a:rPr lang="de-DE" sz="1000">
                <a:latin typeface="TimesNewRomanPSMT" charset="0"/>
              </a:rPr>
              <a:t>Es muss stets dargelegt werden, inwieweit eine unlautere Handlung geeignet ist, den fairen Leistungswettbewerb zu gefährden.</a:t>
            </a:r>
            <a:r>
              <a:rPr lang="de-DE" sz="1000" baseline="30000">
                <a:latin typeface="TimesNewRomanPSMT" charset="0"/>
              </a:rPr>
              <a:t>19</a:t>
            </a:r>
            <a:r>
              <a:rPr lang="de-DE" sz="1000">
                <a:latin typeface="TimesNewRomanPSMT" charset="0"/>
              </a:rPr>
              <a:t> In der Praxis darf diese Bagatellschwelle nach den Vorstellungen des Gesetzgebers jedoch nicht zu hoch angesetzt werden.</a:t>
            </a:r>
            <a:r>
              <a:rPr lang="de-DE" sz="1000" baseline="30000">
                <a:latin typeface="TimesNewRomanPSMT" charset="0"/>
              </a:rPr>
              <a:t>20</a:t>
            </a:r>
            <a:r>
              <a:rPr lang="de-DE" sz="1000">
                <a:latin typeface="TimesNewRomanPSMT" charset="0"/>
              </a:rPr>
              <a:t> Bei der Konkretisierung der Bagatellschwelle ist eine Abwägung zwischen dem Verstoß gegen die Lauterkeit einerseits und dem Nachteil andererseits vorzunehmen, den Mitbewerber, Verbraucher oder sonstige Marktteilnehmer durch den Wettbewerbsverstoß erleiden. Ob und inwieweit auch Allgemeininteressen in die Bewertung einfließen können oder müssen, ist strittig.</a:t>
            </a:r>
            <a:r>
              <a:rPr lang="de-DE" sz="1000" baseline="30000">
                <a:latin typeface="TimesNewRomanPSMT" charset="0"/>
              </a:rPr>
              <a:t>21</a:t>
            </a:r>
            <a:endParaRPr lang="de-DE" sz="1000" baseline="30000">
              <a:latin typeface="TimesNewRomanPS-BoldMT" charset="0"/>
            </a:endParaRPr>
          </a:p>
          <a:p>
            <a:r>
              <a:rPr lang="de-DE" sz="1000">
                <a:latin typeface="TimesNewRomanPSMT" charset="0"/>
              </a:rPr>
              <a:t>19 BVerfG NJW 2002, 1187 (1188); NJW 2003, 277; WRP 2003, 69 (71) – Veröffentlichung von Rechtsanwalts-Ranglisten</a:t>
            </a:r>
          </a:p>
          <a:p>
            <a:r>
              <a:rPr lang="de-DE" sz="1000">
                <a:latin typeface="TimesNewRomanPSMT" charset="0"/>
              </a:rPr>
              <a:t>20 Begr. RegE UWG, BT-Drucks. 15/1487, S. 17</a:t>
            </a:r>
          </a:p>
          <a:p>
            <a:r>
              <a:rPr lang="de-DE" sz="1000">
                <a:latin typeface="TimesNewRomanPSMT" charset="0"/>
              </a:rPr>
              <a:t>21 Dagegen </a:t>
            </a:r>
            <a:r>
              <a:rPr lang="de-DE" sz="1000" i="1">
                <a:latin typeface="TimesNewRomanPS-ItalicMT" charset="0"/>
              </a:rPr>
              <a:t>Köhler</a:t>
            </a:r>
            <a:r>
              <a:rPr lang="de-DE" sz="1000">
                <a:latin typeface="TimesNewRomanPSMT" charset="0"/>
              </a:rPr>
              <a:t>, NJW 2004, 2123</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F80A3E2-9536-49C1-AE5E-A7F9B43DB85D}"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9079AF31-FAC6-410D-865D-E958251477C9}" type="slidenum">
              <a:rPr lang="de-DE"/>
              <a:pPr/>
              <a:t>12</a:t>
            </a:fld>
            <a:endParaRPr lang="de-DE"/>
          </a:p>
        </p:txBody>
      </p:sp>
      <p:sp>
        <p:nvSpPr>
          <p:cNvPr id="9625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62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800" b="1">
                <a:latin typeface="TimesNewRomanPS-BoldMT" charset="0"/>
              </a:rPr>
              <a:t>1. Allgemeine Marktbehinderung</a:t>
            </a:r>
          </a:p>
          <a:p>
            <a:r>
              <a:rPr lang="de-DE" sz="800">
                <a:latin typeface="TimesNewRomanPSMT" charset="0"/>
              </a:rPr>
              <a:t>Marktstörung ist die Beeinträchtigung der Marktstruktur und liegt vor, wenn eine Wettbewerbsmaßnahme dazu</a:t>
            </a:r>
          </a:p>
          <a:p>
            <a:r>
              <a:rPr lang="de-DE" sz="800">
                <a:latin typeface="TimesNewRomanPSMT" charset="0"/>
              </a:rPr>
              <a:t>geeignet ist, durch die Beseitigung der Freiheit von Angebot und Nachfrage den Bestand des Wettbewerbs zu gefährden und die Konkurrenten zu verdrängen. Die Fallgruppe der Marktstörung bezieht sich demnach auf Marktwirkungen und nicht direkt auf den Schutz der Wettbewerber. Überschneidungen können sich vor allem mit dem § 19 GWB ergeben, wobei § 3 UWG neben § 19 GWB anwendbar ist.</a:t>
            </a:r>
          </a:p>
          <a:p>
            <a:r>
              <a:rPr lang="de-DE" sz="800" b="1">
                <a:latin typeface="TimesNewRomanPS-BoldMT" charset="0"/>
              </a:rPr>
              <a:t>„20 Minuten Köln“ - Kölner Stadtanzeiger </a:t>
            </a:r>
            <a:r>
              <a:rPr lang="de-DE" sz="800">
                <a:latin typeface="TimesNewRomanPSMT" charset="0"/>
              </a:rPr>
              <a:t>BGH GRUR 2004, 602</a:t>
            </a:r>
          </a:p>
          <a:p>
            <a:r>
              <a:rPr lang="de-DE" sz="800">
                <a:latin typeface="TimesNewRomanPSMT" charset="0"/>
              </a:rPr>
              <a:t>Ein norwegischer Medienkonzern ließ in Köln eine </a:t>
            </a:r>
            <a:r>
              <a:rPr lang="de-DE" sz="800" b="1">
                <a:latin typeface="TimesNewRomanPS-BoldMT" charset="0"/>
              </a:rPr>
              <a:t>unentgeltliche</a:t>
            </a:r>
            <a:r>
              <a:rPr lang="de-DE" sz="800">
                <a:latin typeface="TimesNewRomanPSMT" charset="0"/>
              </a:rPr>
              <a:t>, ausschließlich aus Anzeigen finanzierte Tageszeitung unter dem Titel</a:t>
            </a:r>
          </a:p>
          <a:p>
            <a:r>
              <a:rPr lang="de-DE" sz="800">
                <a:latin typeface="TimesNewRomanPSMT" charset="0"/>
              </a:rPr>
              <a:t>„20 Minuten Köln“ verteilen. (So standen u.a. auch Studierende des Fachbereichs Wirtschaft auf den Straßen und reichten den Autofahrern</a:t>
            </a:r>
          </a:p>
          <a:p>
            <a:r>
              <a:rPr lang="de-DE" sz="800">
                <a:latin typeface="TimesNewRomanPSMT" charset="0"/>
              </a:rPr>
              <a:t>kostenlose Exemplare in die Automobile.)</a:t>
            </a:r>
          </a:p>
          <a:p>
            <a:r>
              <a:rPr lang="de-DE" sz="800">
                <a:latin typeface="TimesNewRomanPSMT" charset="0"/>
              </a:rPr>
              <a:t>Die Kölner Verlagsgruppe, die den „Kölner Stadt-Anzeiger“, „Kölnische Rundschau“ und „EXPRESS“ herausgibt, sah darin eine </a:t>
            </a:r>
            <a:r>
              <a:rPr lang="de-DE" sz="800" b="1">
                <a:latin typeface="TimesNewRomanPS-BoldMT" charset="0"/>
              </a:rPr>
              <a:t>unlautere</a:t>
            </a:r>
          </a:p>
          <a:p>
            <a:r>
              <a:rPr lang="de-DE" sz="800" b="1">
                <a:latin typeface="TimesNewRomanPS-BoldMT" charset="0"/>
              </a:rPr>
              <a:t>Marktbehinderung, </a:t>
            </a:r>
            <a:r>
              <a:rPr lang="de-DE" sz="800">
                <a:latin typeface="TimesNewRomanPSMT" charset="0"/>
              </a:rPr>
              <a:t>denn nach einer </a:t>
            </a:r>
            <a:r>
              <a:rPr lang="de-DE" sz="800" b="1">
                <a:latin typeface="TimesNewRomanPS-BoldMT" charset="0"/>
              </a:rPr>
              <a:t>kostenlosen </a:t>
            </a:r>
            <a:r>
              <a:rPr lang="de-DE" sz="800">
                <a:latin typeface="TimesNewRomanPSMT" charset="0"/>
              </a:rPr>
              <a:t>Lektüre der wichtigsten Tagesereignisse, würden die </a:t>
            </a:r>
            <a:r>
              <a:rPr lang="de-DE" sz="800" b="1">
                <a:latin typeface="TimesNewRomanPS-BoldMT" charset="0"/>
              </a:rPr>
              <a:t>kostenpflichtigen Zeitungen</a:t>
            </a:r>
          </a:p>
          <a:p>
            <a:r>
              <a:rPr lang="de-DE" sz="800">
                <a:latin typeface="TimesNewRomanPSMT" charset="0"/>
              </a:rPr>
              <a:t>weniger gekauft.</a:t>
            </a:r>
          </a:p>
          <a:p>
            <a:r>
              <a:rPr lang="de-DE" sz="800" i="1">
                <a:latin typeface="TimesNewRomanPS-ItalicMT" charset="0"/>
              </a:rPr>
              <a:t>Bundesgerichtshof:</a:t>
            </a:r>
          </a:p>
          <a:p>
            <a:r>
              <a:rPr lang="de-DE" sz="800">
                <a:latin typeface="TimesNewRomanPSMT" charset="0"/>
              </a:rPr>
              <a:t>Ein Wettbewerbsverstoß gegen das UWG liegt nicht vor. Das UWG ist neben dem Kartellgesetz (GWB) anwendbar, das die Offenhaltung der Märkte gewährleistet. Bei Beurteilung der Lauterkeit eines Verhaltens im Sinne des UWG ist die Zielsetzung des GWB zu berücksichtigen. „Insbesondere ist zu beachten, dass dem lauterkeitsrechtlichen Verbot nicht die Wirkung zukommt, ohnehin bestehende Marktzutrittsschranken zu erhöhen und damit zu einer Marktabschottung beizutragen“. Im Geschäftsleben hat niemand Anspruch auf eine unveränderte Erhaltung seines Kundenkreises und insbesondere neuartige und vielleicht besonders wirksame Wettbewerbsmaßnahmen sind nicht schon deshalb als unlauter zu missbilligen, weil sie sich für Mitbewerber wegen ihres Erfolges nachteilig auswirken.</a:t>
            </a:r>
          </a:p>
          <a:p>
            <a:r>
              <a:rPr lang="de-DE" sz="800">
                <a:latin typeface="TimesNewRomanPSMT" charset="0"/>
              </a:rPr>
              <a:t>Für die </a:t>
            </a:r>
            <a:r>
              <a:rPr lang="de-DE" sz="800" b="1">
                <a:latin typeface="TimesNewRomanPS-BoldMT" charset="0"/>
              </a:rPr>
              <a:t>Gratisverteilung von Anzeigenblättern mit redaktionellem Teil </a:t>
            </a:r>
            <a:r>
              <a:rPr lang="de-DE" sz="800">
                <a:latin typeface="TimesNewRomanPSMT" charset="0"/>
              </a:rPr>
              <a:t>kann ein Wettbewerbsverstoß nur dann angenommen werden, „wenn der redaktionelle Teil des Anzeigenblattes geeignet ist, für einen nicht unerheblichen Teil des Publikums eine </a:t>
            </a:r>
            <a:r>
              <a:rPr lang="de-DE" sz="800" b="1">
                <a:latin typeface="TimesNewRomanPS-BoldMT" charset="0"/>
              </a:rPr>
              <a:t>Tageszeitung zu ersetzen, </a:t>
            </a:r>
            <a:r>
              <a:rPr lang="de-DE" sz="800">
                <a:latin typeface="TimesNewRomanPSMT" charset="0"/>
              </a:rPr>
              <a:t>und wenn die ernstliche Gefahr besteht, dass deshalb die Tagespresse als Institution in ihrem verfassungsrechtlich garantierten Bestand bedroht sei.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EA19552-B63C-4E26-A9E6-51E36551E53B}"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AD3DBECD-7F67-4086-93CE-65E3B8C3749E}" type="slidenum">
              <a:rPr lang="de-DE"/>
              <a:pPr/>
              <a:t>13</a:t>
            </a:fld>
            <a:endParaRPr lang="de-DE"/>
          </a:p>
        </p:txBody>
      </p:sp>
      <p:sp>
        <p:nvSpPr>
          <p:cNvPr id="133122" name="Rectangle 1026"/>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3123" name="Rectangle 1027"/>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de-DE" sz="800" b="1">
                <a:latin typeface="TimesNewRomanPS-BoldMT" charset="0"/>
              </a:rPr>
              <a:t>1. Allgemeine Marktbehinderung</a:t>
            </a:r>
          </a:p>
          <a:p>
            <a:r>
              <a:rPr lang="de-DE" sz="800">
                <a:latin typeface="TimesNewRomanPSMT" charset="0"/>
              </a:rPr>
              <a:t>Marktstörung ist die Beeinträchtigung der Marktstruktur und liegt vor, wenn eine Wettbewerbsmaßnahme dazu</a:t>
            </a:r>
          </a:p>
          <a:p>
            <a:r>
              <a:rPr lang="de-DE" sz="800">
                <a:latin typeface="TimesNewRomanPSMT" charset="0"/>
              </a:rPr>
              <a:t>geeignet ist, durch die Beseitigung der Freiheit von Angebot und Nachfrage den Bestand des Wettbewerbs zu gefährden und die Konkurrenten zu verdrängen. Die Fallgruppe der Marktstörung bezieht sich demnach auf Marktwirkungen und nicht direkt auf den Schutz der Wettbewerber. Überschneidungen können sich vor allem mit dem § 19 GWB ergeben, wobei § 3 UWG neben § 19 GWB anwendbar ist.</a:t>
            </a:r>
          </a:p>
          <a:p>
            <a:r>
              <a:rPr lang="de-DE" sz="800" b="1">
                <a:latin typeface="TimesNewRomanPS-BoldMT" charset="0"/>
              </a:rPr>
              <a:t>„20 Minuten Köln“ - Kölner Stadtanzeiger </a:t>
            </a:r>
            <a:r>
              <a:rPr lang="de-DE" sz="800">
                <a:latin typeface="TimesNewRomanPSMT" charset="0"/>
              </a:rPr>
              <a:t>BGH GRUR 2004, 602</a:t>
            </a:r>
          </a:p>
          <a:p>
            <a:r>
              <a:rPr lang="de-DE" sz="800">
                <a:latin typeface="TimesNewRomanPSMT" charset="0"/>
              </a:rPr>
              <a:t>Ein norwegischer Medienkonzern ließ in Köln eine </a:t>
            </a:r>
            <a:r>
              <a:rPr lang="de-DE" sz="800" b="1">
                <a:latin typeface="TimesNewRomanPS-BoldMT" charset="0"/>
              </a:rPr>
              <a:t>unentgeltliche</a:t>
            </a:r>
            <a:r>
              <a:rPr lang="de-DE" sz="800">
                <a:latin typeface="TimesNewRomanPSMT" charset="0"/>
              </a:rPr>
              <a:t>, ausschließlich aus Anzeigen finanzierte Tageszeitung unter dem Titel</a:t>
            </a:r>
          </a:p>
          <a:p>
            <a:r>
              <a:rPr lang="de-DE" sz="800">
                <a:latin typeface="TimesNewRomanPSMT" charset="0"/>
              </a:rPr>
              <a:t>„20 Minuten Köln“ verteilen. (So standen u.a. auch Studierende des Fachbereichs Wirtschaft auf den Straßen und reichten den Autofahrern</a:t>
            </a:r>
          </a:p>
          <a:p>
            <a:r>
              <a:rPr lang="de-DE" sz="800">
                <a:latin typeface="TimesNewRomanPSMT" charset="0"/>
              </a:rPr>
              <a:t>kostenlose Exemplare in die Automobile.)</a:t>
            </a:r>
          </a:p>
          <a:p>
            <a:r>
              <a:rPr lang="de-DE" sz="800">
                <a:latin typeface="TimesNewRomanPSMT" charset="0"/>
              </a:rPr>
              <a:t>Die Kölner Verlagsgruppe, die den „Kölner Stadt-Anzeiger“, „Kölnische Rundschau“ und „EXPRESS“ herausgibt, sah darin eine </a:t>
            </a:r>
            <a:r>
              <a:rPr lang="de-DE" sz="800" b="1">
                <a:latin typeface="TimesNewRomanPS-BoldMT" charset="0"/>
              </a:rPr>
              <a:t>unlautere</a:t>
            </a:r>
          </a:p>
          <a:p>
            <a:r>
              <a:rPr lang="de-DE" sz="800" b="1">
                <a:latin typeface="TimesNewRomanPS-BoldMT" charset="0"/>
              </a:rPr>
              <a:t>Marktbehinderung, </a:t>
            </a:r>
            <a:r>
              <a:rPr lang="de-DE" sz="800">
                <a:latin typeface="TimesNewRomanPSMT" charset="0"/>
              </a:rPr>
              <a:t>denn nach einer </a:t>
            </a:r>
            <a:r>
              <a:rPr lang="de-DE" sz="800" b="1">
                <a:latin typeface="TimesNewRomanPS-BoldMT" charset="0"/>
              </a:rPr>
              <a:t>kostenlosen </a:t>
            </a:r>
            <a:r>
              <a:rPr lang="de-DE" sz="800">
                <a:latin typeface="TimesNewRomanPSMT" charset="0"/>
              </a:rPr>
              <a:t>Lektüre der wichtigsten Tagesereignisse, würden die </a:t>
            </a:r>
            <a:r>
              <a:rPr lang="de-DE" sz="800" b="1">
                <a:latin typeface="TimesNewRomanPS-BoldMT" charset="0"/>
              </a:rPr>
              <a:t>kostenpflichtigen Zeitungen</a:t>
            </a:r>
          </a:p>
          <a:p>
            <a:r>
              <a:rPr lang="de-DE" sz="800">
                <a:latin typeface="TimesNewRomanPSMT" charset="0"/>
              </a:rPr>
              <a:t>weniger gekauft.</a:t>
            </a:r>
          </a:p>
          <a:p>
            <a:r>
              <a:rPr lang="de-DE" sz="800" i="1">
                <a:latin typeface="TimesNewRomanPS-ItalicMT" charset="0"/>
              </a:rPr>
              <a:t>Bundesgerichtshof:</a:t>
            </a:r>
          </a:p>
          <a:p>
            <a:r>
              <a:rPr lang="de-DE" sz="800">
                <a:latin typeface="TimesNewRomanPSMT" charset="0"/>
              </a:rPr>
              <a:t>Ein Wettbewerbsverstoß gegen das UWG liegt nicht vor. Das UWG ist neben dem Kartellgesetz (GWB) anwendbar, das die Offenhaltung der Märkte gewährleistet. Bei Beurteilung der Lauterkeit eines Verhaltens im Sinne des UWG ist die Zielsetzung des GWB zu berücksichtigen. „Insbesondere ist zu beachten, dass dem lauterkeitsrechtlichen Verbot nicht die Wirkung zukommt, ohnehin bestehende Marktzutrittsschranken zu erhöhen und damit zu einer Marktabschottung beizutragen“. Im Geschäftsleben hat niemand Anspruch auf eine unveränderte Erhaltung seines Kundenkreises und insbesondere neuartige und vielleicht besonders wirksame Wettbewerbsmaßnahmen sind nicht schon deshalb als unlauter zu missbilligen, weil sie sich für Mitbewerber wegen ihres Erfolges nachteilig auswirken.</a:t>
            </a:r>
          </a:p>
          <a:p>
            <a:r>
              <a:rPr lang="de-DE" sz="800">
                <a:latin typeface="TimesNewRomanPSMT" charset="0"/>
              </a:rPr>
              <a:t>Für die </a:t>
            </a:r>
            <a:r>
              <a:rPr lang="de-DE" sz="800" b="1">
                <a:latin typeface="TimesNewRomanPS-BoldMT" charset="0"/>
              </a:rPr>
              <a:t>Gratisverteilung von Anzeigenblättern mit redaktionellem Teil </a:t>
            </a:r>
            <a:r>
              <a:rPr lang="de-DE" sz="800">
                <a:latin typeface="TimesNewRomanPSMT" charset="0"/>
              </a:rPr>
              <a:t>kann ein Wettbewerbsverstoß nur dann angenommen werden, „wenn der redaktionelle Teil des Anzeigenblattes geeignet ist, für einen nicht unerheblichen Teil des Publikums eine </a:t>
            </a:r>
            <a:r>
              <a:rPr lang="de-DE" sz="800" b="1">
                <a:latin typeface="TimesNewRomanPS-BoldMT" charset="0"/>
              </a:rPr>
              <a:t>Tageszeitung zu ersetzen, </a:t>
            </a:r>
            <a:r>
              <a:rPr lang="de-DE" sz="800">
                <a:latin typeface="TimesNewRomanPSMT" charset="0"/>
              </a:rPr>
              <a:t>und wenn die ernstliche Gefahr besteht, dass deshalb die Tagespresse als Institution in ihrem verfassungsrechtlich garantierten Bestand bedroht sei.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ECED9E0-3182-44DD-B390-F3D8A392162B}"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3D58AB7D-B42A-4DBD-BBF1-47D082E6A7B4}" type="slidenum">
              <a:rPr lang="de-DE"/>
              <a:pPr/>
              <a:t>2</a:t>
            </a:fld>
            <a:endParaRPr lang="de-DE"/>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B459AF3-311D-416A-8FD8-BC433E1B4E30}"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C9576E6A-0F1D-4F84-86E2-11C49B6A5C50}" type="slidenum">
              <a:rPr lang="de-DE"/>
              <a:pPr/>
              <a:t>3</a:t>
            </a:fld>
            <a:endParaRPr lang="de-DE"/>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E935661-70DB-4324-9A36-33D4256336BF}"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03ADA566-9B5C-4E65-AB06-25625EF9B988}" type="slidenum">
              <a:rPr lang="de-DE"/>
              <a:pPr/>
              <a:t>4</a:t>
            </a:fld>
            <a:endParaRPr lang="de-DE"/>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lvl="1" algn="just">
              <a:buFont typeface="Wingdings" pitchFamily="2" charset="2"/>
              <a:buNone/>
            </a:pPr>
            <a:r>
              <a:rPr lang="de-DE" dirty="0"/>
              <a:t>Im Sinne des § 2 II UWG </a:t>
            </a:r>
            <a:r>
              <a:rPr lang="de-DE" dirty="0" err="1"/>
              <a:t>ivm</a:t>
            </a:r>
            <a:r>
              <a:rPr lang="de-DE" dirty="0"/>
              <a:t> § 14 BGB ist eine funktionale Auslegung geboten. Daher ist nahezu jede Tätigkeit im geschäftlichen Verkehr als Wettbewerbshandlung zu verstehen. </a:t>
            </a:r>
          </a:p>
          <a:p>
            <a:pPr lvl="1" algn="just">
              <a:buFont typeface="Wingdings" pitchFamily="2" charset="2"/>
              <a:buNone/>
            </a:pPr>
            <a:r>
              <a:rPr lang="de-DE" dirty="0"/>
              <a:t>Ausnahme ist der Abschleppunternehmer, der auf </a:t>
            </a:r>
            <a:r>
              <a:rPr lang="de-DE" b="1" u="sng" dirty="0"/>
              <a:t>Weisung der Polizeibehörde, Kostenansprüche wegen des Abschleppens geltend macht.</a:t>
            </a:r>
            <a:r>
              <a:rPr lang="de-DE" dirty="0"/>
              <a:t> Hier fingiert der BGH eine Maßnahme der Behörde und schließt jedwede wettbewerbsrechtlichen Ansprüche aus.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48CB321-BDC4-442F-ACA9-CB99807AA791}"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61C933E9-9B56-4FFF-A0D5-B94FC5159A15}" type="slidenum">
              <a:rPr lang="de-DE"/>
              <a:pPr/>
              <a:t>5</a:t>
            </a:fld>
            <a:endParaRPr lang="de-DE"/>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871E90F-678E-4C82-AF84-4CCBDFDEE223}"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D7113DCA-1443-4FDF-976F-32E3F48F22B2}" type="slidenum">
              <a:rPr lang="de-DE"/>
              <a:pPr/>
              <a:t>6</a:t>
            </a:fld>
            <a:endParaRPr lang="de-DE"/>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659FA21-0DB0-4EF3-986F-78E835A7CB4B}"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600FC079-F248-4841-B7E0-F2C1AD206EC3}" type="slidenum">
              <a:rPr lang="de-DE"/>
              <a:pPr/>
              <a:t>7</a:t>
            </a:fld>
            <a:endParaRPr lang="de-DE"/>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9E48386-C029-4887-9101-7A47A618CB1E}"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1AF45AC1-8E7A-4507-BAA9-0ABB5A2F9B22}" type="slidenum">
              <a:rPr lang="de-DE"/>
              <a:pPr/>
              <a:t>8</a:t>
            </a:fld>
            <a:endParaRPr lang="de-DE"/>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pPr lvl="1" algn="just">
              <a:buFont typeface="Wingdings" pitchFamily="2" charset="2"/>
              <a:buNone/>
            </a:pPr>
            <a:r>
              <a:rPr lang="de-DE"/>
              <a:t>Im Sinne des § 2 II UWG ivm § 14 BGB ist eine funktionale Auslegung geboten. Daher ist nahezu jede Tätigkeit im geschäftlichen Verkehr als Wettbewerbshandlung zu verstehen. </a:t>
            </a:r>
          </a:p>
          <a:p>
            <a:pPr lvl="1" algn="just">
              <a:buFont typeface="Wingdings" pitchFamily="2" charset="2"/>
              <a:buNone/>
            </a:pPr>
            <a:r>
              <a:rPr lang="de-DE"/>
              <a:t>Ausnahme ist der Abschleppunternehmer, der auf </a:t>
            </a:r>
            <a:r>
              <a:rPr lang="de-DE" b="1" u="sng"/>
              <a:t>Weisung der Polizeibehörde, Kostenansprüche wegen des Abschleppens geltend macht.</a:t>
            </a:r>
            <a:r>
              <a:rPr lang="de-DE"/>
              <a:t> Hier fingiert der BGH eine Maßnahme der Behörde und schließt jedwede wettbewerbsrechtlichen Ansprüche aus.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B72711B-53AE-4E2F-8537-7C71C1B9D0B7}" type="datetime1">
              <a:rPr lang="de-DE"/>
              <a:pPr/>
              <a:t>20.04.2016</a:t>
            </a:fld>
            <a:endParaRPr lang="de-DE"/>
          </a:p>
        </p:txBody>
      </p:sp>
      <p:sp>
        <p:nvSpPr>
          <p:cNvPr id="7" name="Rectangle 7"/>
          <p:cNvSpPr>
            <a:spLocks noGrp="1" noChangeArrowheads="1"/>
          </p:cNvSpPr>
          <p:nvPr>
            <p:ph type="sldNum" sz="quarter" idx="5"/>
          </p:nvPr>
        </p:nvSpPr>
        <p:spPr>
          <a:ln/>
        </p:spPr>
        <p:txBody>
          <a:bodyPr/>
          <a:lstStyle/>
          <a:p>
            <a:fld id="{C1474710-3F88-4D45-A3CC-739DE6C4F55F}" type="slidenum">
              <a:rPr lang="de-DE"/>
              <a:pPr/>
              <a:t>9</a:t>
            </a:fld>
            <a:endParaRPr lang="de-DE"/>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de-DE">
                <a:latin typeface="TimesNewRomanPSMT" charset="0"/>
              </a:rPr>
              <a:t>Der Bereich der </a:t>
            </a:r>
            <a:r>
              <a:rPr lang="de-DE" b="1">
                <a:latin typeface="TimesNewRomanPS-BoldMT" charset="0"/>
              </a:rPr>
              <a:t>unlauteren Wettbewerbshandlung </a:t>
            </a:r>
            <a:r>
              <a:rPr lang="de-DE">
                <a:latin typeface="TimesNewRomanPSMT" charset="0"/>
              </a:rPr>
              <a:t>in § 3 UWG ist in jedem Einzelfall anhand</a:t>
            </a:r>
          </a:p>
          <a:p>
            <a:r>
              <a:rPr lang="de-DE">
                <a:latin typeface="Symbol" pitchFamily="18" charset="2"/>
              </a:rPr>
              <a:t>· </a:t>
            </a:r>
            <a:r>
              <a:rPr lang="de-DE">
                <a:latin typeface="TimesNewRomanPSMT" charset="0"/>
              </a:rPr>
              <a:t>der </a:t>
            </a:r>
            <a:r>
              <a:rPr lang="de-DE" b="1">
                <a:latin typeface="TimesNewRomanPS-BoldMT" charset="0"/>
              </a:rPr>
              <a:t>Wertungen </a:t>
            </a:r>
            <a:r>
              <a:rPr lang="de-DE">
                <a:latin typeface="TimesNewRomanPSMT" charset="0"/>
              </a:rPr>
              <a:t>des </a:t>
            </a:r>
            <a:r>
              <a:rPr lang="de-DE" b="1">
                <a:latin typeface="TimesNewRomanPS-BoldMT" charset="0"/>
              </a:rPr>
              <a:t>europäischen Gemeinschaftsrechts,</a:t>
            </a:r>
          </a:p>
          <a:p>
            <a:r>
              <a:rPr lang="de-DE">
                <a:latin typeface="Symbol" pitchFamily="18" charset="2"/>
              </a:rPr>
              <a:t>· </a:t>
            </a:r>
            <a:r>
              <a:rPr lang="de-DE">
                <a:latin typeface="TimesNewRomanPSMT" charset="0"/>
              </a:rPr>
              <a:t>der </a:t>
            </a:r>
            <a:r>
              <a:rPr lang="de-DE" b="1">
                <a:latin typeface="TimesNewRomanPS-BoldMT" charset="0"/>
              </a:rPr>
              <a:t>verfassungsrechtlichen Grenzen </a:t>
            </a:r>
            <a:r>
              <a:rPr lang="de-DE">
                <a:latin typeface="TimesNewRomanPSMT" charset="0"/>
              </a:rPr>
              <a:t>des </a:t>
            </a:r>
            <a:r>
              <a:rPr lang="de-DE" b="1">
                <a:latin typeface="TimesNewRomanPS-BoldMT" charset="0"/>
              </a:rPr>
              <a:t>Grundgesetzes </a:t>
            </a:r>
            <a:r>
              <a:rPr lang="de-DE">
                <a:latin typeface="TimesNewRomanPSMT" charset="0"/>
              </a:rPr>
              <a:t>und</a:t>
            </a:r>
          </a:p>
          <a:p>
            <a:r>
              <a:rPr lang="de-DE">
                <a:latin typeface="Symbol" pitchFamily="18" charset="2"/>
              </a:rPr>
              <a:t>· </a:t>
            </a:r>
            <a:r>
              <a:rPr lang="de-DE">
                <a:latin typeface="TimesNewRomanPSMT" charset="0"/>
              </a:rPr>
              <a:t>des </a:t>
            </a:r>
            <a:r>
              <a:rPr lang="de-DE" b="1">
                <a:latin typeface="TimesNewRomanPS-BoldMT" charset="0"/>
              </a:rPr>
              <a:t>Schutzzweckes </a:t>
            </a:r>
            <a:r>
              <a:rPr lang="de-DE">
                <a:latin typeface="TimesNewRomanPSMT" charset="0"/>
              </a:rPr>
              <a:t>des </a:t>
            </a:r>
            <a:r>
              <a:rPr lang="de-DE" b="1">
                <a:latin typeface="TimesNewRomanPS-BoldMT" charset="0"/>
              </a:rPr>
              <a:t>UWG</a:t>
            </a:r>
          </a:p>
          <a:p>
            <a:r>
              <a:rPr lang="de-DE">
                <a:latin typeface="TimesNewRomanPSMT" charset="0"/>
              </a:rPr>
              <a:t>zu konkretisieren.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1"/>
      </p:bgRef>
    </p:bg>
    <p:spTree>
      <p:nvGrpSpPr>
        <p:cNvPr id="1" name=""/>
        <p:cNvGrpSpPr/>
        <p:nvPr/>
      </p:nvGrpSpPr>
      <p:grpSpPr>
        <a:xfrm>
          <a:off x="0" y="0"/>
          <a:ext cx="0" cy="0"/>
          <a:chOff x="0" y="0"/>
          <a:chExt cx="0" cy="0"/>
        </a:xfrm>
      </p:grpSpPr>
      <p:sp>
        <p:nvSpPr>
          <p:cNvPr id="8" name="Titel 7"/>
          <p:cNvSpPr>
            <a:spLocks noGrp="1"/>
          </p:cNvSpPr>
          <p:nvPr>
            <p:ph type="ctrTitle"/>
          </p:nvPr>
        </p:nvSpPr>
        <p:spPr>
          <a:xfrm>
            <a:off x="2286000" y="3124200"/>
            <a:ext cx="6172200" cy="1894362"/>
          </a:xfrm>
        </p:spPr>
        <p:txBody>
          <a:bodyPr/>
          <a:lstStyle>
            <a:lvl1pPr>
              <a:defRPr b="1"/>
            </a:lvl1pPr>
          </a:lstStyle>
          <a:p>
            <a:r>
              <a:rPr kumimoji="0" lang="de-DE" smtClean="0"/>
              <a:t>Titelmasterformat durch Klicken bearbeiten</a:t>
            </a:r>
            <a:endParaRPr kumimoji="0" lang="en-US"/>
          </a:p>
        </p:txBody>
      </p:sp>
      <p:sp>
        <p:nvSpPr>
          <p:cNvPr id="9" name="Unt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bwMode="auto">
          <a:xfrm rot="5400000">
            <a:off x="7764621" y="1174097"/>
            <a:ext cx="2286000" cy="381000"/>
          </a:xfrm>
        </p:spPr>
        <p:txBody>
          <a:bodyPr/>
          <a:lstStyle/>
          <a:p>
            <a:r>
              <a:rPr lang="de-DE" smtClean="0"/>
              <a:t>20.04.2016 © RA Michael Hoffmann </a:t>
            </a:r>
            <a:endParaRPr lang="de-DE"/>
          </a:p>
        </p:txBody>
      </p:sp>
      <p:sp>
        <p:nvSpPr>
          <p:cNvPr id="17" name="Fußzeilenplatzhalter 16"/>
          <p:cNvSpPr>
            <a:spLocks noGrp="1"/>
          </p:cNvSpPr>
          <p:nvPr>
            <p:ph type="ftr" sz="quarter" idx="11"/>
          </p:nvPr>
        </p:nvSpPr>
        <p:spPr bwMode="auto">
          <a:xfrm rot="5400000">
            <a:off x="7077269" y="4181669"/>
            <a:ext cx="3657600" cy="384048"/>
          </a:xfrm>
        </p:spPr>
        <p:txBody>
          <a:bodyPr/>
          <a:lstStyle/>
          <a:p>
            <a:r>
              <a:rPr lang="de-DE" smtClean="0"/>
              <a:t>www. ra-michael-hoffmann.de</a:t>
            </a:r>
            <a:endParaRPr lang="de-DE"/>
          </a:p>
        </p:txBody>
      </p:sp>
      <p:sp>
        <p:nvSpPr>
          <p:cNvPr id="10" name="Rechtec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htec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ec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Gerade Verbindung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Gerade Verbindung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Gerade Verbindung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htec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Foliennummernplatzhalter 28"/>
          <p:cNvSpPr>
            <a:spLocks noGrp="1"/>
          </p:cNvSpPr>
          <p:nvPr>
            <p:ph type="sldNum" sz="quarter" idx="12"/>
          </p:nvPr>
        </p:nvSpPr>
        <p:spPr bwMode="auto">
          <a:xfrm>
            <a:off x="1325544" y="4928702"/>
            <a:ext cx="609600" cy="517524"/>
          </a:xfrm>
        </p:spPr>
        <p:txBody>
          <a:bodyPr/>
          <a:lstStyle/>
          <a:p>
            <a:fld id="{BC5E3D05-77FE-426E-AC76-7D80C517453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r>
              <a:rPr lang="de-DE" smtClean="0"/>
              <a:t>20.04.2016 © RA Michael Hoffmann </a:t>
            </a:r>
            <a:endParaRPr lang="de-DE"/>
          </a:p>
        </p:txBody>
      </p:sp>
      <p:sp>
        <p:nvSpPr>
          <p:cNvPr id="5" name="Fußzeilenplatzhalter 4"/>
          <p:cNvSpPr>
            <a:spLocks noGrp="1"/>
          </p:cNvSpPr>
          <p:nvPr>
            <p:ph type="ftr" sz="quarter" idx="11"/>
          </p:nvPr>
        </p:nvSpPr>
        <p:spPr/>
        <p:txBody>
          <a:bodyPr/>
          <a:lstStyle/>
          <a:p>
            <a:r>
              <a:rPr lang="de-DE" smtClean="0"/>
              <a:t>www. ra-michael-hoffmann.de</a:t>
            </a:r>
            <a:endParaRPr lang="de-DE"/>
          </a:p>
        </p:txBody>
      </p:sp>
      <p:sp>
        <p:nvSpPr>
          <p:cNvPr id="6" name="Foliennummernplatzhalter 5"/>
          <p:cNvSpPr>
            <a:spLocks noGrp="1"/>
          </p:cNvSpPr>
          <p:nvPr>
            <p:ph type="sldNum" sz="quarter" idx="12"/>
          </p:nvPr>
        </p:nvSpPr>
        <p:spPr/>
        <p:txBody>
          <a:bodyPr/>
          <a:lstStyle/>
          <a:p>
            <a:fld id="{D6D7BA79-6FD6-492D-BA12-BED8208CEF09}" type="slidenum">
              <a:rPr lang="de-DE" smtClean="0"/>
              <a:pPr/>
              <a:t>‹Nr.›</a:t>
            </a:fld>
            <a:endParaRPr lang="de-DE"/>
          </a:p>
        </p:txBody>
      </p:sp>
    </p:spTree>
  </p:cSld>
  <p:clrMapOvr>
    <a:masterClrMapping/>
  </p:clrMapOvr>
  <p:transition>
    <p:rand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167640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r>
              <a:rPr lang="de-DE" smtClean="0"/>
              <a:t>20.04.2016 © RA Michael Hoffmann </a:t>
            </a:r>
            <a:endParaRPr lang="de-DE"/>
          </a:p>
        </p:txBody>
      </p:sp>
      <p:sp>
        <p:nvSpPr>
          <p:cNvPr id="5" name="Fußzeilenplatzhalter 4"/>
          <p:cNvSpPr>
            <a:spLocks noGrp="1"/>
          </p:cNvSpPr>
          <p:nvPr>
            <p:ph type="ftr" sz="quarter" idx="11"/>
          </p:nvPr>
        </p:nvSpPr>
        <p:spPr/>
        <p:txBody>
          <a:bodyPr/>
          <a:lstStyle/>
          <a:p>
            <a:r>
              <a:rPr lang="de-DE" smtClean="0"/>
              <a:t>www. ra-michael-hoffmann.de</a:t>
            </a:r>
            <a:endParaRPr lang="de-DE"/>
          </a:p>
        </p:txBody>
      </p:sp>
      <p:sp>
        <p:nvSpPr>
          <p:cNvPr id="6" name="Foliennummernplatzhalter 5"/>
          <p:cNvSpPr>
            <a:spLocks noGrp="1"/>
          </p:cNvSpPr>
          <p:nvPr>
            <p:ph type="sldNum" sz="quarter" idx="12"/>
          </p:nvPr>
        </p:nvSpPr>
        <p:spPr/>
        <p:txBody>
          <a:bodyPr/>
          <a:lstStyle/>
          <a:p>
            <a:fld id="{5BF3197F-8B7B-4FD5-A77A-992F8F2633BB}" type="slidenum">
              <a:rPr lang="de-DE" smtClean="0"/>
              <a:pPr/>
              <a:t>‹Nr.›</a:t>
            </a:fld>
            <a:endParaRPr lang="de-DE"/>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8" name="Inhaltsplatzhalter 7"/>
          <p:cNvSpPr>
            <a:spLocks noGrp="1"/>
          </p:cNvSpPr>
          <p:nvPr>
            <p:ph sz="quarter" idx="1"/>
          </p:nvPr>
        </p:nvSpPr>
        <p:spPr>
          <a:xfrm>
            <a:off x="457200" y="1600200"/>
            <a:ext cx="7467600" cy="4873752"/>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4"/>
          </p:nvPr>
        </p:nvSpPr>
        <p:spPr/>
        <p:txBody>
          <a:bodyPr rtlCol="0"/>
          <a:lstStyle/>
          <a:p>
            <a:r>
              <a:rPr lang="de-DE" smtClean="0"/>
              <a:t>20.04.2016 © RA Michael Hoffmann </a:t>
            </a:r>
            <a:endParaRPr lang="de-DE"/>
          </a:p>
        </p:txBody>
      </p:sp>
      <p:sp>
        <p:nvSpPr>
          <p:cNvPr id="9" name="Foliennummernplatzhalter 8"/>
          <p:cNvSpPr>
            <a:spLocks noGrp="1"/>
          </p:cNvSpPr>
          <p:nvPr>
            <p:ph type="sldNum" sz="quarter" idx="15"/>
          </p:nvPr>
        </p:nvSpPr>
        <p:spPr/>
        <p:txBody>
          <a:bodyPr rtlCol="0"/>
          <a:lstStyle/>
          <a:p>
            <a:fld id="{137393CF-646E-4EF5-BAEE-6A9466CA918E}" type="slidenum">
              <a:rPr lang="de-DE" smtClean="0"/>
              <a:pPr/>
              <a:t>‹Nr.›</a:t>
            </a:fld>
            <a:endParaRPr lang="de-DE"/>
          </a:p>
        </p:txBody>
      </p:sp>
      <p:sp>
        <p:nvSpPr>
          <p:cNvPr id="10" name="Fußzeilenplatzhalter 9"/>
          <p:cNvSpPr>
            <a:spLocks noGrp="1"/>
          </p:cNvSpPr>
          <p:nvPr>
            <p:ph type="ftr" sz="quarter" idx="16"/>
          </p:nvPr>
        </p:nvSpPr>
        <p:spPr/>
        <p:txBody>
          <a:bodyPr rtlCol="0"/>
          <a:lstStyle/>
          <a:p>
            <a:r>
              <a:rPr lang="de-DE" smtClean="0"/>
              <a:t>www. ra-michael-hoffmann.de</a:t>
            </a:r>
            <a:endParaRPr lang="de-DE"/>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bwMode="auto">
          <a:xfrm rot="5400000">
            <a:off x="7763256" y="1170432"/>
            <a:ext cx="2286000" cy="381000"/>
          </a:xfrm>
        </p:spPr>
        <p:txBody>
          <a:bodyPr/>
          <a:lstStyle/>
          <a:p>
            <a:r>
              <a:rPr lang="de-DE" smtClean="0"/>
              <a:t>20.04.2016 © RA Michael Hoffmann </a:t>
            </a:r>
            <a:endParaRPr lang="de-DE"/>
          </a:p>
        </p:txBody>
      </p:sp>
      <p:sp>
        <p:nvSpPr>
          <p:cNvPr id="5" name="Fußzeilenplatzhalter 4"/>
          <p:cNvSpPr>
            <a:spLocks noGrp="1"/>
          </p:cNvSpPr>
          <p:nvPr>
            <p:ph type="ftr" sz="quarter" idx="11"/>
          </p:nvPr>
        </p:nvSpPr>
        <p:spPr bwMode="auto">
          <a:xfrm rot="5400000">
            <a:off x="7077456" y="4178808"/>
            <a:ext cx="3657600" cy="384048"/>
          </a:xfrm>
        </p:spPr>
        <p:txBody>
          <a:bodyPr/>
          <a:lstStyle/>
          <a:p>
            <a:r>
              <a:rPr lang="de-DE" smtClean="0"/>
              <a:t>www. ra-michael-hoffmann.de</a:t>
            </a:r>
            <a:endParaRPr lang="de-DE"/>
          </a:p>
        </p:txBody>
      </p:sp>
      <p:sp>
        <p:nvSpPr>
          <p:cNvPr id="9" name="Rechtec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Gerade Verbindung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Gerade Verbindung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Gerade Verbindung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Gerade Verbindung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htec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Gerade Verbindung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Foliennummernplatzhalter 5"/>
          <p:cNvSpPr>
            <a:spLocks noGrp="1"/>
          </p:cNvSpPr>
          <p:nvPr>
            <p:ph type="sldNum" sz="quarter" idx="12"/>
          </p:nvPr>
        </p:nvSpPr>
        <p:spPr bwMode="auto">
          <a:xfrm>
            <a:off x="1340616" y="4928702"/>
            <a:ext cx="609600" cy="517524"/>
          </a:xfrm>
        </p:spPr>
        <p:txBody>
          <a:bodyPr/>
          <a:lstStyle/>
          <a:p>
            <a:fld id="{B845C085-42AC-4D70-B6CF-4BA5ACC9B782}" type="slidenum">
              <a:rPr lang="de-DE" smtClean="0"/>
              <a:pPr/>
              <a:t>‹Nr.›</a:t>
            </a:fld>
            <a:endParaRPr lang="de-DE"/>
          </a:p>
        </p:txBody>
      </p:sp>
    </p:spTree>
  </p:cSld>
  <p:clrMapOvr>
    <a:overrideClrMapping bg1="dk1" tx1="lt1" bg2="dk2" tx2="lt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p:txBody>
          <a:bodyPr/>
          <a:lstStyle/>
          <a:p>
            <a:r>
              <a:rPr lang="de-DE" smtClean="0"/>
              <a:t>20.04.2016 © RA Michael Hoffmann </a:t>
            </a:r>
            <a:endParaRPr lang="de-DE"/>
          </a:p>
        </p:txBody>
      </p:sp>
      <p:sp>
        <p:nvSpPr>
          <p:cNvPr id="6" name="Fußzeilenplatzhalter 5"/>
          <p:cNvSpPr>
            <a:spLocks noGrp="1"/>
          </p:cNvSpPr>
          <p:nvPr>
            <p:ph type="ftr" sz="quarter" idx="11"/>
          </p:nvPr>
        </p:nvSpPr>
        <p:spPr/>
        <p:txBody>
          <a:bodyPr/>
          <a:lstStyle/>
          <a:p>
            <a:r>
              <a:rPr lang="de-DE" smtClean="0"/>
              <a:t>www. ra-michael-hoffmann.de</a:t>
            </a:r>
            <a:endParaRPr lang="de-DE"/>
          </a:p>
        </p:txBody>
      </p:sp>
      <p:sp>
        <p:nvSpPr>
          <p:cNvPr id="7" name="Foliennummernplatzhalter 6"/>
          <p:cNvSpPr>
            <a:spLocks noGrp="1"/>
          </p:cNvSpPr>
          <p:nvPr>
            <p:ph type="sldNum" sz="quarter" idx="12"/>
          </p:nvPr>
        </p:nvSpPr>
        <p:spPr/>
        <p:txBody>
          <a:bodyPr/>
          <a:lstStyle/>
          <a:p>
            <a:fld id="{D8A3B133-C138-425E-B0FB-24F2074CD6A2}" type="slidenum">
              <a:rPr lang="de-DE" smtClean="0"/>
              <a:pPr/>
              <a:t>‹Nr.›</a:t>
            </a:fld>
            <a:endParaRPr lang="de-DE"/>
          </a:p>
        </p:txBody>
      </p:sp>
      <p:sp>
        <p:nvSpPr>
          <p:cNvPr id="9" name="Inhaltsplatzhalter 8"/>
          <p:cNvSpPr>
            <a:spLocks noGrp="1"/>
          </p:cNvSpPr>
          <p:nvPr>
            <p:ph sz="quarter" idx="1"/>
          </p:nvPr>
        </p:nvSpPr>
        <p:spPr>
          <a:xfrm>
            <a:off x="457200" y="1600200"/>
            <a:ext cx="3657600" cy="45720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1" name="Inhaltsplatzhalter 10"/>
          <p:cNvSpPr>
            <a:spLocks noGrp="1"/>
          </p:cNvSpPr>
          <p:nvPr>
            <p:ph sz="quarter" idx="2"/>
          </p:nvPr>
        </p:nvSpPr>
        <p:spPr>
          <a:xfrm>
            <a:off x="4270248" y="1600200"/>
            <a:ext cx="3657600" cy="45720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nchor="b"/>
          <a:lstStyle>
            <a:lvl1pPr>
              <a:defRPr/>
            </a:lvl1pPr>
          </a:lstStyle>
          <a:p>
            <a:r>
              <a:rPr kumimoji="0" lang="de-DE" smtClean="0"/>
              <a:t>Titelmasterformat durch Klicken bearbeiten</a:t>
            </a:r>
            <a:endParaRPr kumimoji="0" lang="en-US"/>
          </a:p>
        </p:txBody>
      </p:sp>
      <p:sp>
        <p:nvSpPr>
          <p:cNvPr id="7" name="Datumsplatzhalter 6"/>
          <p:cNvSpPr>
            <a:spLocks noGrp="1"/>
          </p:cNvSpPr>
          <p:nvPr>
            <p:ph type="dt" sz="half" idx="10"/>
          </p:nvPr>
        </p:nvSpPr>
        <p:spPr/>
        <p:txBody>
          <a:bodyPr/>
          <a:lstStyle/>
          <a:p>
            <a:r>
              <a:rPr lang="de-DE" smtClean="0"/>
              <a:t>20.04.2016 © RA Michael Hoffmann </a:t>
            </a:r>
            <a:endParaRPr lang="de-DE"/>
          </a:p>
        </p:txBody>
      </p:sp>
      <p:sp>
        <p:nvSpPr>
          <p:cNvPr id="8" name="Fußzeilenplatzhalter 7"/>
          <p:cNvSpPr>
            <a:spLocks noGrp="1"/>
          </p:cNvSpPr>
          <p:nvPr>
            <p:ph type="ftr" sz="quarter" idx="11"/>
          </p:nvPr>
        </p:nvSpPr>
        <p:spPr/>
        <p:txBody>
          <a:bodyPr/>
          <a:lstStyle/>
          <a:p>
            <a:r>
              <a:rPr lang="de-DE" smtClean="0"/>
              <a:t>www. ra-michael-hoffmann.de</a:t>
            </a:r>
            <a:endParaRPr lang="de-DE"/>
          </a:p>
        </p:txBody>
      </p:sp>
      <p:sp>
        <p:nvSpPr>
          <p:cNvPr id="9" name="Foliennummernplatzhalter 8"/>
          <p:cNvSpPr>
            <a:spLocks noGrp="1"/>
          </p:cNvSpPr>
          <p:nvPr>
            <p:ph type="sldNum" sz="quarter" idx="12"/>
          </p:nvPr>
        </p:nvSpPr>
        <p:spPr/>
        <p:txBody>
          <a:bodyPr/>
          <a:lstStyle/>
          <a:p>
            <a:fld id="{0D8F34D0-6AB6-481B-B09D-F863DF49AF78}" type="slidenum">
              <a:rPr lang="de-DE" smtClean="0"/>
              <a:pPr/>
              <a:t>‹Nr.›</a:t>
            </a:fld>
            <a:endParaRPr lang="de-DE"/>
          </a:p>
        </p:txBody>
      </p:sp>
      <p:sp>
        <p:nvSpPr>
          <p:cNvPr id="11" name="Inhaltsplatzhalter 10"/>
          <p:cNvSpPr>
            <a:spLocks noGrp="1"/>
          </p:cNvSpPr>
          <p:nvPr>
            <p:ph sz="quarter" idx="2"/>
          </p:nvPr>
        </p:nvSpPr>
        <p:spPr>
          <a:xfrm>
            <a:off x="457200" y="2362200"/>
            <a:ext cx="3657600" cy="38862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3" name="Inhaltsplatzhalter 12"/>
          <p:cNvSpPr>
            <a:spLocks noGrp="1"/>
          </p:cNvSpPr>
          <p:nvPr>
            <p:ph sz="quarter" idx="4"/>
          </p:nvPr>
        </p:nvSpPr>
        <p:spPr>
          <a:xfrm>
            <a:off x="4371975" y="2362200"/>
            <a:ext cx="3657600" cy="38862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Textplatzhalt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smtClean="0"/>
              <a:t>Textmasterformate durch Klicken bearbeiten</a:t>
            </a:r>
          </a:p>
        </p:txBody>
      </p:sp>
      <p:sp>
        <p:nvSpPr>
          <p:cNvPr id="14" name="Textplatzhalt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de-DE" smtClean="0"/>
              <a:t>Textmasterformate durch Klicken bearbeiten</a:t>
            </a:r>
          </a:p>
        </p:txBody>
      </p:sp>
    </p:spTree>
  </p:cSld>
  <p:clrMapOvr>
    <a:masterClrMapping/>
  </p:clrMapOvr>
  <p:transition>
    <p:rand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6" name="Datumsplatzhalter 5"/>
          <p:cNvSpPr>
            <a:spLocks noGrp="1"/>
          </p:cNvSpPr>
          <p:nvPr>
            <p:ph type="dt" sz="half" idx="10"/>
          </p:nvPr>
        </p:nvSpPr>
        <p:spPr/>
        <p:txBody>
          <a:bodyPr rtlCol="0"/>
          <a:lstStyle/>
          <a:p>
            <a:r>
              <a:rPr lang="de-DE" smtClean="0"/>
              <a:t>20.04.2016 © RA Michael Hoffmann </a:t>
            </a:r>
            <a:endParaRPr lang="de-DE"/>
          </a:p>
        </p:txBody>
      </p:sp>
      <p:sp>
        <p:nvSpPr>
          <p:cNvPr id="7" name="Foliennummernplatzhalter 6"/>
          <p:cNvSpPr>
            <a:spLocks noGrp="1"/>
          </p:cNvSpPr>
          <p:nvPr>
            <p:ph type="sldNum" sz="quarter" idx="11"/>
          </p:nvPr>
        </p:nvSpPr>
        <p:spPr/>
        <p:txBody>
          <a:bodyPr rtlCol="0"/>
          <a:lstStyle/>
          <a:p>
            <a:fld id="{2589DED7-944E-46EA-A6BF-16FE53FBB001}" type="slidenum">
              <a:rPr lang="de-DE" smtClean="0"/>
              <a:pPr/>
              <a:t>‹Nr.›</a:t>
            </a:fld>
            <a:endParaRPr lang="de-DE"/>
          </a:p>
        </p:txBody>
      </p:sp>
      <p:sp>
        <p:nvSpPr>
          <p:cNvPr id="8" name="Fußzeilenplatzhalter 7"/>
          <p:cNvSpPr>
            <a:spLocks noGrp="1"/>
          </p:cNvSpPr>
          <p:nvPr>
            <p:ph type="ftr" sz="quarter" idx="12"/>
          </p:nvPr>
        </p:nvSpPr>
        <p:spPr/>
        <p:txBody>
          <a:bodyPr rtlCol="0"/>
          <a:lstStyle/>
          <a:p>
            <a:r>
              <a:rPr lang="de-DE" smtClean="0"/>
              <a:t>www. ra-michael-hoffmann.de</a:t>
            </a:r>
            <a:endParaRPr lang="de-DE"/>
          </a:p>
        </p:txBody>
      </p:sp>
    </p:spTree>
  </p:cSld>
  <p:clrMapOvr>
    <a:masterClrMapping/>
  </p:clrMapOvr>
  <p:transition>
    <p:rand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20.04.2016 © RA Michael Hoffmann </a:t>
            </a:r>
            <a:endParaRPr lang="de-DE"/>
          </a:p>
        </p:txBody>
      </p:sp>
      <p:sp>
        <p:nvSpPr>
          <p:cNvPr id="3" name="Fußzeilenplatzhalter 2"/>
          <p:cNvSpPr>
            <a:spLocks noGrp="1"/>
          </p:cNvSpPr>
          <p:nvPr>
            <p:ph type="ftr" sz="quarter" idx="11"/>
          </p:nvPr>
        </p:nvSpPr>
        <p:spPr/>
        <p:txBody>
          <a:bodyPr/>
          <a:lstStyle/>
          <a:p>
            <a:r>
              <a:rPr lang="de-DE" smtClean="0"/>
              <a:t>www. ra-michael-hoffmann.de</a:t>
            </a:r>
            <a:endParaRPr lang="de-DE"/>
          </a:p>
        </p:txBody>
      </p:sp>
      <p:sp>
        <p:nvSpPr>
          <p:cNvPr id="4" name="Foliennummernplatzhalter 3"/>
          <p:cNvSpPr>
            <a:spLocks noGrp="1"/>
          </p:cNvSpPr>
          <p:nvPr>
            <p:ph type="sldNum" sz="quarter" idx="12"/>
          </p:nvPr>
        </p:nvSpPr>
        <p:spPr/>
        <p:txBody>
          <a:bodyPr/>
          <a:lstStyle/>
          <a:p>
            <a:fld id="{3FA593E0-2D6C-4E38-8AAB-5F4D8BF06984}" type="slidenum">
              <a:rPr lang="de-DE" smtClean="0"/>
              <a:pPr/>
              <a:t>‹Nr.›</a:t>
            </a:fld>
            <a:endParaRPr lang="de-DE"/>
          </a:p>
        </p:txBody>
      </p:sp>
    </p:spTree>
  </p:cSld>
  <p:clrMapOvr>
    <a:masterClrMapping/>
  </p:clrMapOvr>
  <p:transition>
    <p:rand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el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8" name="Gerade Verbindung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erade Verbindung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Gerade Verbindung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htec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Gerade Verbindung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nhaltsplatzhalter 17"/>
          <p:cNvSpPr>
            <a:spLocks noGrp="1"/>
          </p:cNvSpPr>
          <p:nvPr>
            <p:ph sz="quarter" idx="1"/>
          </p:nvPr>
        </p:nvSpPr>
        <p:spPr>
          <a:xfrm>
            <a:off x="304800" y="274320"/>
            <a:ext cx="5638800" cy="6327648"/>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1" name="Datumsplatzhalter 20"/>
          <p:cNvSpPr>
            <a:spLocks noGrp="1"/>
          </p:cNvSpPr>
          <p:nvPr>
            <p:ph type="dt" sz="half" idx="14"/>
          </p:nvPr>
        </p:nvSpPr>
        <p:spPr/>
        <p:txBody>
          <a:bodyPr rtlCol="0"/>
          <a:lstStyle/>
          <a:p>
            <a:r>
              <a:rPr lang="de-DE" smtClean="0"/>
              <a:t>20.04.2016 © RA Michael Hoffmann </a:t>
            </a:r>
            <a:endParaRPr lang="de-DE"/>
          </a:p>
        </p:txBody>
      </p:sp>
      <p:sp>
        <p:nvSpPr>
          <p:cNvPr id="22" name="Foliennummernplatzhalter 21"/>
          <p:cNvSpPr>
            <a:spLocks noGrp="1"/>
          </p:cNvSpPr>
          <p:nvPr>
            <p:ph type="sldNum" sz="quarter" idx="15"/>
          </p:nvPr>
        </p:nvSpPr>
        <p:spPr/>
        <p:txBody>
          <a:bodyPr rtlCol="0"/>
          <a:lstStyle/>
          <a:p>
            <a:fld id="{F854C722-5DB5-4FC2-AF31-1CD7FFED536E}" type="slidenum">
              <a:rPr lang="de-DE" smtClean="0"/>
              <a:pPr/>
              <a:t>‹Nr.›</a:t>
            </a:fld>
            <a:endParaRPr lang="de-DE"/>
          </a:p>
        </p:txBody>
      </p:sp>
      <p:sp>
        <p:nvSpPr>
          <p:cNvPr id="23" name="Fußzeilenplatzhalter 22"/>
          <p:cNvSpPr>
            <a:spLocks noGrp="1"/>
          </p:cNvSpPr>
          <p:nvPr>
            <p:ph type="ftr" sz="quarter" idx="16"/>
          </p:nvPr>
        </p:nvSpPr>
        <p:spPr/>
        <p:txBody>
          <a:bodyPr rtlCol="0"/>
          <a:lstStyle/>
          <a:p>
            <a:r>
              <a:rPr lang="de-DE" smtClean="0"/>
              <a:t>www. ra-michael-hoffmann.de</a:t>
            </a:r>
            <a:endParaRPr lang="de-DE"/>
          </a:p>
        </p:txBody>
      </p:sp>
    </p:spTree>
  </p:cSld>
  <p:clrMapOvr>
    <a:overrideClrMapping bg1="lt1" tx1="dk1" bg2="lt2" tx2="dk2" accent1="accent1" accent2="accent2" accent3="accent3" accent4="accent4" accent5="accent5" accent6="accent6" hlink="hlink" folHlink="folHlink"/>
  </p:clrMapOvr>
  <p:transition>
    <p:rand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9" name="Gerade Verbindung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el 1"/>
          <p:cNvSpPr>
            <a:spLocks noGrp="1"/>
          </p:cNvSpPr>
          <p:nvPr>
            <p:ph type="title"/>
          </p:nvPr>
        </p:nvSpPr>
        <p:spPr>
          <a:xfrm rot="5400000">
            <a:off x="3350133" y="3200400"/>
            <a:ext cx="6309360" cy="457200"/>
          </a:xfrm>
        </p:spPr>
        <p:txBody>
          <a:bodyPr anchor="b"/>
          <a:lstStyle>
            <a:lvl1pPr algn="l">
              <a:buNone/>
              <a:defRPr sz="20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10" name="Gerade Verbindung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htec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Gerade Verbindung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Gerade Verbindung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Gerade Verbindung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umsplatzhalter 16"/>
          <p:cNvSpPr>
            <a:spLocks noGrp="1"/>
          </p:cNvSpPr>
          <p:nvPr>
            <p:ph type="dt" sz="half" idx="10"/>
          </p:nvPr>
        </p:nvSpPr>
        <p:spPr/>
        <p:txBody>
          <a:bodyPr rtlCol="0"/>
          <a:lstStyle/>
          <a:p>
            <a:r>
              <a:rPr lang="de-DE" smtClean="0"/>
              <a:t>20.04.2016 © RA Michael Hoffmann </a:t>
            </a:r>
            <a:endParaRPr lang="de-DE"/>
          </a:p>
        </p:txBody>
      </p:sp>
      <p:sp>
        <p:nvSpPr>
          <p:cNvPr id="18" name="Foliennummernplatzhalter 17"/>
          <p:cNvSpPr>
            <a:spLocks noGrp="1"/>
          </p:cNvSpPr>
          <p:nvPr>
            <p:ph type="sldNum" sz="quarter" idx="11"/>
          </p:nvPr>
        </p:nvSpPr>
        <p:spPr/>
        <p:txBody>
          <a:bodyPr rtlCol="0"/>
          <a:lstStyle/>
          <a:p>
            <a:fld id="{B1675283-38B3-4B04-8A51-BD0DCDBE901D}" type="slidenum">
              <a:rPr lang="de-DE" smtClean="0"/>
              <a:pPr/>
              <a:t>‹Nr.›</a:t>
            </a:fld>
            <a:endParaRPr lang="de-DE"/>
          </a:p>
        </p:txBody>
      </p:sp>
      <p:sp>
        <p:nvSpPr>
          <p:cNvPr id="21" name="Fußzeilenplatzhalter 20"/>
          <p:cNvSpPr>
            <a:spLocks noGrp="1"/>
          </p:cNvSpPr>
          <p:nvPr>
            <p:ph type="ftr" sz="quarter" idx="12"/>
          </p:nvPr>
        </p:nvSpPr>
        <p:spPr/>
        <p:txBody>
          <a:bodyPr rtlCol="0"/>
          <a:lstStyle/>
          <a:p>
            <a:r>
              <a:rPr lang="de-DE" smtClean="0"/>
              <a:t>www. ra-michael-hoffmann.de</a:t>
            </a:r>
            <a:endParaRPr lang="de-DE"/>
          </a:p>
        </p:txBody>
      </p:sp>
    </p:spTree>
  </p:cSld>
  <p:clrMapOvr>
    <a:masterClrMapping/>
  </p:clrMapOvr>
  <p:transition>
    <p:rand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Gerade Verbindung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elplatzhalter 21"/>
          <p:cNvSpPr>
            <a:spLocks noGrp="1"/>
          </p:cNvSpPr>
          <p:nvPr>
            <p:ph type="title"/>
          </p:nvPr>
        </p:nvSpPr>
        <p:spPr>
          <a:xfrm>
            <a:off x="457200" y="274638"/>
            <a:ext cx="7467600" cy="1143000"/>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r>
              <a:rPr lang="de-DE" smtClean="0"/>
              <a:t>20.04.2016 © RA Michael Hoffmann </a:t>
            </a:r>
            <a:endParaRPr lang="de-DE"/>
          </a:p>
        </p:txBody>
      </p:sp>
      <p:sp>
        <p:nvSpPr>
          <p:cNvPr id="3" name="Fußzeilenplatzhalt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de-DE" smtClean="0"/>
              <a:t>www. ra-michael-hoffmann.de</a:t>
            </a:r>
            <a:endParaRPr lang="de-DE"/>
          </a:p>
        </p:txBody>
      </p:sp>
      <p:sp>
        <p:nvSpPr>
          <p:cNvPr id="7" name="Gerade Verbindung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Gerade Verbindung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htec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Gerade Verbindung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Foliennummernplatzhalt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F069C6E-7C8D-406E-A47A-404DAD963541}"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random/>
  </p:transition>
  <p:timing>
    <p:tnLst>
      <p:par>
        <p:cTn id="1" dur="indefinite" restart="never" nodeType="tmRoot"/>
      </p:par>
    </p:tnLst>
  </p:timing>
  <p:hf hd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de-DE" dirty="0"/>
              <a:t>Wettbewerbs- &amp; Kartellrecht </a:t>
            </a:r>
          </a:p>
        </p:txBody>
      </p:sp>
      <p:sp>
        <p:nvSpPr>
          <p:cNvPr id="55299" name="Rectangle 3"/>
          <p:cNvSpPr>
            <a:spLocks noGrp="1" noChangeArrowheads="1"/>
          </p:cNvSpPr>
          <p:nvPr>
            <p:ph type="subTitle" idx="1"/>
          </p:nvPr>
        </p:nvSpPr>
        <p:spPr/>
        <p:txBody>
          <a:bodyPr>
            <a:normAutofit fontScale="92500"/>
          </a:bodyPr>
          <a:lstStyle/>
          <a:p>
            <a:r>
              <a:rPr lang="de-DE" sz="2400" dirty="0" smtClean="0"/>
              <a:t>Teil B</a:t>
            </a:r>
          </a:p>
          <a:p>
            <a:r>
              <a:rPr lang="de-DE" sz="2400" dirty="0" smtClean="0"/>
              <a:t>Der Tatbestand des § 3 </a:t>
            </a:r>
            <a:r>
              <a:rPr lang="de-DE" sz="2400" dirty="0" smtClean="0"/>
              <a:t>UWG </a:t>
            </a:r>
            <a:endParaRPr lang="de-DE" sz="2400" dirty="0" smtClean="0"/>
          </a:p>
          <a:p>
            <a:r>
              <a:rPr lang="de-DE" sz="2400" dirty="0" smtClean="0"/>
              <a:t>	</a:t>
            </a:r>
            <a:r>
              <a:rPr lang="de-DE" sz="2400" dirty="0" smtClean="0"/>
              <a:t>		alte </a:t>
            </a:r>
            <a:r>
              <a:rPr lang="de-DE" sz="2400" dirty="0" smtClean="0"/>
              <a:t>und neue Fassung </a:t>
            </a:r>
            <a:endParaRPr lang="de-DE" sz="2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dissolve">
                                      <p:cBhvr>
                                        <p:cTn id="7" dur="500"/>
                                        <p:tgtEl>
                                          <p:spTgt spid="55299">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animEffect transition="in" filter="dissolve">
                                      <p:cBhvr>
                                        <p:cTn id="11" dur="500"/>
                                        <p:tgtEl>
                                          <p:spTgt spid="55299">
                                            <p:txEl>
                                              <p:pRg st="1" end="1"/>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animEffect transition="in" filter="dissolve">
                                      <p:cBhvr>
                                        <p:cTn id="15" dur="500"/>
                                        <p:tgtEl>
                                          <p:spTgt spid="552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de-DE" sz="3600"/>
              <a:t>§ 3 UWG – 2. Unlauterkeit</a:t>
            </a:r>
          </a:p>
        </p:txBody>
      </p:sp>
      <p:sp>
        <p:nvSpPr>
          <p:cNvPr id="81923" name="Rectangle 3"/>
          <p:cNvSpPr>
            <a:spLocks noGrp="1" noChangeArrowheads="1"/>
          </p:cNvSpPr>
          <p:nvPr>
            <p:ph sz="quarter" idx="1"/>
          </p:nvPr>
        </p:nvSpPr>
        <p:spPr/>
        <p:txBody>
          <a:bodyPr/>
          <a:lstStyle/>
          <a:p>
            <a:pPr marL="812800" indent="-812800">
              <a:lnSpc>
                <a:spcPct val="90000"/>
              </a:lnSpc>
              <a:buFont typeface="Wingdings" pitchFamily="2" charset="2"/>
              <a:buAutoNum type="alphaLcParenR" startAt="3"/>
            </a:pPr>
            <a:r>
              <a:rPr lang="de-DE" sz="2400"/>
              <a:t>Subjektive Unlauterkeitselemente</a:t>
            </a:r>
          </a:p>
          <a:p>
            <a:pPr marL="1168400" lvl="1" indent="-711200">
              <a:lnSpc>
                <a:spcPct val="90000"/>
              </a:lnSpc>
              <a:buFont typeface="Wingdings" pitchFamily="2" charset="2"/>
              <a:buAutoNum type="alphaLcParenR" startAt="27"/>
            </a:pPr>
            <a:r>
              <a:rPr lang="de-DE" sz="2000">
                <a:latin typeface="TimesNewRomanPSMT" charset="0"/>
              </a:rPr>
              <a:t>In der Literatur wird die Ansicht vertreten, dass es für die nachteiligen Wirkungen der Wettbewerbshandlung unerheblich ist, ob der Handelnde die die Unlauterkeit begründenden Umstände kannte oder nicht und welche Vorstellungen er im Einzelnen hatte. </a:t>
            </a:r>
          </a:p>
          <a:p>
            <a:pPr marL="1168400" lvl="1" indent="-711200">
              <a:lnSpc>
                <a:spcPct val="90000"/>
              </a:lnSpc>
              <a:buFont typeface="Wingdings" pitchFamily="2" charset="2"/>
              <a:buAutoNum type="alphaLcParenR" startAt="27"/>
            </a:pPr>
            <a:r>
              <a:rPr lang="de-DE" sz="2000"/>
              <a:t>Hiergegen hält Ekey, dass derjenige, der keine Kenntnis besitze, nicht unlauter handeln könne, so dass weder SE noch UA bestehen könnten.</a:t>
            </a:r>
          </a:p>
          <a:p>
            <a:pPr marL="812800" indent="-812800">
              <a:lnSpc>
                <a:spcPct val="90000"/>
              </a:lnSpc>
              <a:buFont typeface="Wingdings" pitchFamily="2" charset="2"/>
              <a:buAutoNum type="alphaLcParenR" startAt="3"/>
            </a:pPr>
            <a:r>
              <a:rPr lang="de-DE" sz="2400"/>
              <a:t>Maßstab ist der </a:t>
            </a:r>
            <a:r>
              <a:rPr lang="de-DE" sz="2400" b="1">
                <a:latin typeface="TimesNewRomanPS-BoldMT" charset="0"/>
              </a:rPr>
              <a:t>aufgeklärte, umsichtige, kritisch prüfende, verständige Verbraucher, </a:t>
            </a:r>
            <a:r>
              <a:rPr lang="de-DE" sz="2400">
                <a:latin typeface="TimesNewRomanPSMT" charset="0"/>
              </a:rPr>
              <a:t>der aufgrund ausreichender Informationen in der Lage ist, seine Entscheidungen auf dem Markt frei zu treffen.</a:t>
            </a:r>
            <a:endParaRPr lang="de-DE" sz="2400"/>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CDE23AE5-3FE7-49D0-861C-7A024144BBCD}" type="slidenum">
              <a:rPr lang="de-DE"/>
              <a:pPr/>
              <a:t>10</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81922"/>
                                        </p:tgtEl>
                                        <p:attrNameLst>
                                          <p:attrName>style.visibility</p:attrName>
                                        </p:attrNameLst>
                                      </p:cBhvr>
                                      <p:to>
                                        <p:strVal val="visible"/>
                                      </p:to>
                                    </p:set>
                                    <p:anim to="" calcmode="lin" valueType="num">
                                      <p:cBhvr>
                                        <p:cTn id="7" dur="1" fill="hold"/>
                                        <p:tgtEl>
                                          <p:spTgt spid="819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923">
                                            <p:txEl>
                                              <p:pRg st="0" end="0"/>
                                            </p:txEl>
                                          </p:spTgt>
                                        </p:tgtEl>
                                        <p:attrNameLst>
                                          <p:attrName>style.visibility</p:attrName>
                                        </p:attrNameLst>
                                      </p:cBhvr>
                                      <p:to>
                                        <p:strVal val="visible"/>
                                      </p:to>
                                    </p:set>
                                    <p:animEffect transition="in" filter="dissolve">
                                      <p:cBhvr>
                                        <p:cTn id="12" dur="500"/>
                                        <p:tgtEl>
                                          <p:spTgt spid="819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1923">
                                            <p:txEl>
                                              <p:pRg st="1" end="1"/>
                                            </p:txEl>
                                          </p:spTgt>
                                        </p:tgtEl>
                                        <p:attrNameLst>
                                          <p:attrName>style.visibility</p:attrName>
                                        </p:attrNameLst>
                                      </p:cBhvr>
                                      <p:to>
                                        <p:strVal val="visible"/>
                                      </p:to>
                                    </p:set>
                                    <p:animEffect transition="in" filter="dissolve">
                                      <p:cBhvr>
                                        <p:cTn id="17" dur="500"/>
                                        <p:tgtEl>
                                          <p:spTgt spid="819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1923">
                                            <p:txEl>
                                              <p:pRg st="2" end="2"/>
                                            </p:txEl>
                                          </p:spTgt>
                                        </p:tgtEl>
                                        <p:attrNameLst>
                                          <p:attrName>style.visibility</p:attrName>
                                        </p:attrNameLst>
                                      </p:cBhvr>
                                      <p:to>
                                        <p:strVal val="visible"/>
                                      </p:to>
                                    </p:set>
                                    <p:animEffect transition="in" filter="dissolve">
                                      <p:cBhvr>
                                        <p:cTn id="22" dur="500"/>
                                        <p:tgtEl>
                                          <p:spTgt spid="819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dissolve">
                                      <p:cBhvr>
                                        <p:cTn id="27" dur="5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3"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de-DE" sz="3600" b="1" i="1" dirty="0"/>
              <a:t>§ 3 UWG </a:t>
            </a:r>
            <a:r>
              <a:rPr lang="de-DE" sz="3600" b="1" i="1" dirty="0" smtClean="0"/>
              <a:t>a.F. </a:t>
            </a:r>
            <a:r>
              <a:rPr lang="de-DE" sz="3600" dirty="0" smtClean="0"/>
              <a:t>– </a:t>
            </a:r>
            <a:r>
              <a:rPr lang="de-DE" sz="3600" dirty="0"/>
              <a:t>3. Bagatellschwelle</a:t>
            </a:r>
            <a:br>
              <a:rPr lang="de-DE" sz="3600" dirty="0"/>
            </a:br>
            <a:r>
              <a:rPr lang="de-DE" sz="3600" dirty="0"/>
              <a:t>Gesichtspunkte</a:t>
            </a:r>
          </a:p>
        </p:txBody>
      </p:sp>
      <p:sp>
        <p:nvSpPr>
          <p:cNvPr id="83971" name="Rectangle 3"/>
          <p:cNvSpPr>
            <a:spLocks noGrp="1" noChangeArrowheads="1"/>
          </p:cNvSpPr>
          <p:nvPr>
            <p:ph sz="quarter" idx="1"/>
          </p:nvPr>
        </p:nvSpPr>
        <p:spPr/>
        <p:txBody>
          <a:bodyPr/>
          <a:lstStyle/>
          <a:p>
            <a:pPr marL="812800" indent="-812800">
              <a:lnSpc>
                <a:spcPct val="90000"/>
              </a:lnSpc>
              <a:buFont typeface="Wingdings" pitchFamily="2" charset="2"/>
              <a:buAutoNum type="alphaLcParenR"/>
            </a:pPr>
            <a:r>
              <a:rPr lang="de-DE" sz="2800"/>
              <a:t>Art und Schwere des Verstoßes</a:t>
            </a:r>
          </a:p>
          <a:p>
            <a:pPr marL="812800" indent="-812800">
              <a:lnSpc>
                <a:spcPct val="90000"/>
              </a:lnSpc>
              <a:buFont typeface="Wingdings" pitchFamily="2" charset="2"/>
              <a:buAutoNum type="alphaLcParenR"/>
            </a:pPr>
            <a:r>
              <a:rPr lang="de-DE" sz="2800"/>
              <a:t>Häufigkeit des Verstoßes</a:t>
            </a:r>
          </a:p>
          <a:p>
            <a:pPr marL="812800" indent="-812800">
              <a:lnSpc>
                <a:spcPct val="90000"/>
              </a:lnSpc>
              <a:buFont typeface="Wingdings" pitchFamily="2" charset="2"/>
              <a:buAutoNum type="alphaLcParenR"/>
            </a:pPr>
            <a:r>
              <a:rPr lang="de-DE" sz="2800"/>
              <a:t>Dauer des Verstoßes</a:t>
            </a:r>
          </a:p>
          <a:p>
            <a:pPr marL="812800" indent="-812800">
              <a:lnSpc>
                <a:spcPct val="90000"/>
              </a:lnSpc>
              <a:buFont typeface="Wingdings" pitchFamily="2" charset="2"/>
              <a:buAutoNum type="alphaLcParenR"/>
            </a:pPr>
            <a:r>
              <a:rPr lang="de-DE" sz="2800"/>
              <a:t>Auf den Wettbewerb zu erwartende Auswirkungen</a:t>
            </a:r>
          </a:p>
          <a:p>
            <a:pPr marL="812800" indent="-812800">
              <a:lnSpc>
                <a:spcPct val="90000"/>
              </a:lnSpc>
              <a:buFont typeface="Wingdings" pitchFamily="2" charset="2"/>
              <a:buAutoNum type="alphaLcParenR"/>
            </a:pPr>
            <a:r>
              <a:rPr lang="de-DE" sz="2800"/>
              <a:t>Schutzzweck des UWG</a:t>
            </a:r>
          </a:p>
          <a:p>
            <a:pPr marL="812800" indent="-812800">
              <a:lnSpc>
                <a:spcPct val="90000"/>
              </a:lnSpc>
              <a:buFont typeface="Wingdings" pitchFamily="2" charset="2"/>
              <a:buAutoNum type="alphaLcParenR"/>
            </a:pPr>
            <a:r>
              <a:rPr lang="de-DE" sz="2800"/>
              <a:t>Anzahl der betroffenen geschützten Personen</a:t>
            </a:r>
          </a:p>
          <a:p>
            <a:pPr marL="812800" indent="-812800">
              <a:lnSpc>
                <a:spcPct val="90000"/>
              </a:lnSpc>
              <a:buFont typeface="Wingdings" pitchFamily="2" charset="2"/>
              <a:buAutoNum type="alphaLcParenR"/>
            </a:pPr>
            <a:r>
              <a:rPr lang="de-DE" sz="2800"/>
              <a:t>Nicht unerhebliche Nachahmungsgefahr</a:t>
            </a:r>
          </a:p>
          <a:p>
            <a:pPr marL="812800" indent="-812800" algn="ctr">
              <a:lnSpc>
                <a:spcPct val="90000"/>
              </a:lnSpc>
              <a:buFont typeface="Wingdings" pitchFamily="2" charset="2"/>
              <a:buNone/>
            </a:pPr>
            <a:r>
              <a:rPr lang="de-DE" sz="2800" b="1"/>
              <a:t>Beachte! Die Schwelle ist niedrig anzusetzen!!!</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4FBBC710-27CF-42E7-8904-222C7FECE3F1}" type="slidenum">
              <a:rPr lang="de-DE"/>
              <a:pPr/>
              <a:t>11</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83970"/>
                                        </p:tgtEl>
                                        <p:attrNameLst>
                                          <p:attrName>style.visibility</p:attrName>
                                        </p:attrNameLst>
                                      </p:cBhvr>
                                      <p:to>
                                        <p:strVal val="visible"/>
                                      </p:to>
                                    </p:set>
                                    <p:anim to="" calcmode="lin" valueType="num">
                                      <p:cBhvr>
                                        <p:cTn id="7" dur="1" fill="hold"/>
                                        <p:tgtEl>
                                          <p:spTgt spid="839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3971">
                                            <p:txEl>
                                              <p:pRg st="0" end="0"/>
                                            </p:txEl>
                                          </p:spTgt>
                                        </p:tgtEl>
                                        <p:attrNameLst>
                                          <p:attrName>style.visibility</p:attrName>
                                        </p:attrNameLst>
                                      </p:cBhvr>
                                      <p:to>
                                        <p:strVal val="visible"/>
                                      </p:to>
                                    </p:set>
                                    <p:animEffect transition="in" filter="dissolve">
                                      <p:cBhvr>
                                        <p:cTn id="12" dur="500"/>
                                        <p:tgtEl>
                                          <p:spTgt spid="839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3971">
                                            <p:txEl>
                                              <p:pRg st="1" end="1"/>
                                            </p:txEl>
                                          </p:spTgt>
                                        </p:tgtEl>
                                        <p:attrNameLst>
                                          <p:attrName>style.visibility</p:attrName>
                                        </p:attrNameLst>
                                      </p:cBhvr>
                                      <p:to>
                                        <p:strVal val="visible"/>
                                      </p:to>
                                    </p:set>
                                    <p:animEffect transition="in" filter="dissolve">
                                      <p:cBhvr>
                                        <p:cTn id="17" dur="500"/>
                                        <p:tgtEl>
                                          <p:spTgt spid="8397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3971">
                                            <p:txEl>
                                              <p:pRg st="2" end="2"/>
                                            </p:txEl>
                                          </p:spTgt>
                                        </p:tgtEl>
                                        <p:attrNameLst>
                                          <p:attrName>style.visibility</p:attrName>
                                        </p:attrNameLst>
                                      </p:cBhvr>
                                      <p:to>
                                        <p:strVal val="visible"/>
                                      </p:to>
                                    </p:set>
                                    <p:animEffect transition="in" filter="dissolve">
                                      <p:cBhvr>
                                        <p:cTn id="22" dur="500"/>
                                        <p:tgtEl>
                                          <p:spTgt spid="8397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3971">
                                            <p:txEl>
                                              <p:pRg st="3" end="3"/>
                                            </p:txEl>
                                          </p:spTgt>
                                        </p:tgtEl>
                                        <p:attrNameLst>
                                          <p:attrName>style.visibility</p:attrName>
                                        </p:attrNameLst>
                                      </p:cBhvr>
                                      <p:to>
                                        <p:strVal val="visible"/>
                                      </p:to>
                                    </p:set>
                                    <p:animEffect transition="in" filter="dissolve">
                                      <p:cBhvr>
                                        <p:cTn id="27" dur="500"/>
                                        <p:tgtEl>
                                          <p:spTgt spid="8397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3971">
                                            <p:txEl>
                                              <p:pRg st="4" end="4"/>
                                            </p:txEl>
                                          </p:spTgt>
                                        </p:tgtEl>
                                        <p:attrNameLst>
                                          <p:attrName>style.visibility</p:attrName>
                                        </p:attrNameLst>
                                      </p:cBhvr>
                                      <p:to>
                                        <p:strVal val="visible"/>
                                      </p:to>
                                    </p:set>
                                    <p:animEffect transition="in" filter="dissolve">
                                      <p:cBhvr>
                                        <p:cTn id="32" dur="500"/>
                                        <p:tgtEl>
                                          <p:spTgt spid="8397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83971">
                                            <p:txEl>
                                              <p:pRg st="5" end="5"/>
                                            </p:txEl>
                                          </p:spTgt>
                                        </p:tgtEl>
                                        <p:attrNameLst>
                                          <p:attrName>style.visibility</p:attrName>
                                        </p:attrNameLst>
                                      </p:cBhvr>
                                      <p:to>
                                        <p:strVal val="visible"/>
                                      </p:to>
                                    </p:set>
                                    <p:animEffect transition="in" filter="dissolve">
                                      <p:cBhvr>
                                        <p:cTn id="37" dur="500"/>
                                        <p:tgtEl>
                                          <p:spTgt spid="8397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83971">
                                            <p:txEl>
                                              <p:pRg st="6" end="6"/>
                                            </p:txEl>
                                          </p:spTgt>
                                        </p:tgtEl>
                                        <p:attrNameLst>
                                          <p:attrName>style.visibility</p:attrName>
                                        </p:attrNameLst>
                                      </p:cBhvr>
                                      <p:to>
                                        <p:strVal val="visible"/>
                                      </p:to>
                                    </p:set>
                                    <p:animEffect transition="in" filter="dissolve">
                                      <p:cBhvr>
                                        <p:cTn id="42" dur="500"/>
                                        <p:tgtEl>
                                          <p:spTgt spid="8397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83971">
                                            <p:txEl>
                                              <p:pRg st="7" end="7"/>
                                            </p:txEl>
                                          </p:spTgt>
                                        </p:tgtEl>
                                        <p:attrNameLst>
                                          <p:attrName>style.visibility</p:attrName>
                                        </p:attrNameLst>
                                      </p:cBhvr>
                                      <p:to>
                                        <p:strVal val="visible"/>
                                      </p:to>
                                    </p:set>
                                    <p:animEffect transition="in" filter="dissolve">
                                      <p:cBhvr>
                                        <p:cTn id="47" dur="500"/>
                                        <p:tgtEl>
                                          <p:spTgt spid="839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autoUpdateAnimBg="0"/>
      <p:bldP spid="83971"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normAutofit fontScale="90000"/>
          </a:bodyPr>
          <a:lstStyle/>
          <a:p>
            <a:r>
              <a:rPr lang="de-DE" sz="3600" b="1" i="1" dirty="0"/>
              <a:t>§ 3 UWG </a:t>
            </a:r>
            <a:r>
              <a:rPr lang="de-DE" sz="3600" b="1" i="1" dirty="0" smtClean="0"/>
              <a:t>a.F</a:t>
            </a:r>
            <a:r>
              <a:rPr lang="de-DE" sz="3600" b="1" i="1" dirty="0" smtClean="0"/>
              <a:t>. </a:t>
            </a:r>
            <a:r>
              <a:rPr lang="de-DE" sz="3600" dirty="0" smtClean="0"/>
              <a:t>– </a:t>
            </a:r>
            <a:r>
              <a:rPr lang="de-DE" sz="3600" dirty="0"/>
              <a:t>3. Bagatellschwelle</a:t>
            </a:r>
            <a:br>
              <a:rPr lang="de-DE" sz="3600" dirty="0"/>
            </a:br>
            <a:r>
              <a:rPr lang="de-DE" sz="3600" dirty="0"/>
              <a:t>Beispiele</a:t>
            </a:r>
          </a:p>
        </p:txBody>
      </p:sp>
      <p:sp>
        <p:nvSpPr>
          <p:cNvPr id="95235" name="Rectangle 3"/>
          <p:cNvSpPr>
            <a:spLocks noGrp="1" noChangeArrowheads="1"/>
          </p:cNvSpPr>
          <p:nvPr>
            <p:ph sz="quarter" idx="1"/>
          </p:nvPr>
        </p:nvSpPr>
        <p:spPr/>
        <p:txBody>
          <a:bodyPr/>
          <a:lstStyle/>
          <a:p>
            <a:pPr marL="812800" indent="-812800">
              <a:lnSpc>
                <a:spcPct val="90000"/>
              </a:lnSpc>
              <a:spcBef>
                <a:spcPct val="0"/>
              </a:spcBef>
              <a:buFont typeface="Wingdings" pitchFamily="2" charset="2"/>
              <a:buAutoNum type="alphaLcParenR"/>
            </a:pPr>
            <a:r>
              <a:rPr lang="de-DE" sz="2800"/>
              <a:t>Veröffentlichung von Rechtsanwalt Rankinglisten</a:t>
            </a:r>
          </a:p>
          <a:p>
            <a:pPr marL="812800" indent="-812800">
              <a:lnSpc>
                <a:spcPct val="90000"/>
              </a:lnSpc>
              <a:spcBef>
                <a:spcPct val="0"/>
              </a:spcBef>
              <a:buFont typeface="Wingdings" pitchFamily="2" charset="2"/>
              <a:buAutoNum type="alphaLcParenR"/>
            </a:pPr>
            <a:r>
              <a:rPr lang="de-DE" sz="2800"/>
              <a:t>Vers. falsche Auszeichnen bei Vk m. richtigem Preis</a:t>
            </a:r>
          </a:p>
          <a:p>
            <a:pPr marL="812800" indent="-812800">
              <a:lnSpc>
                <a:spcPct val="90000"/>
              </a:lnSpc>
              <a:spcBef>
                <a:spcPct val="0"/>
              </a:spcBef>
              <a:buFont typeface="Wingdings" pitchFamily="2" charset="2"/>
              <a:buAutoNum type="alphaLcParenR"/>
            </a:pPr>
            <a:r>
              <a:rPr lang="de-DE" sz="2800"/>
              <a:t>PS statt KW Angabe</a:t>
            </a:r>
          </a:p>
          <a:p>
            <a:pPr marL="812800" indent="-812800">
              <a:lnSpc>
                <a:spcPct val="90000"/>
              </a:lnSpc>
              <a:spcBef>
                <a:spcPct val="0"/>
              </a:spcBef>
              <a:buFont typeface="Wingdings" pitchFamily="2" charset="2"/>
              <a:buAutoNum type="alphaLcParenR"/>
            </a:pPr>
            <a:r>
              <a:rPr lang="de-DE" sz="2800"/>
              <a:t>qm statt m²</a:t>
            </a:r>
          </a:p>
          <a:p>
            <a:pPr marL="812800" indent="-812800">
              <a:lnSpc>
                <a:spcPct val="90000"/>
              </a:lnSpc>
              <a:spcBef>
                <a:spcPct val="0"/>
              </a:spcBef>
              <a:buFont typeface="Wingdings" pitchFamily="2" charset="2"/>
              <a:buAutoNum type="alphaLcParenR"/>
            </a:pPr>
            <a:r>
              <a:rPr lang="de-DE" sz="2800"/>
              <a:t>Zoll statt cm</a:t>
            </a:r>
          </a:p>
          <a:p>
            <a:pPr marL="812800" indent="-812800">
              <a:lnSpc>
                <a:spcPct val="90000"/>
              </a:lnSpc>
              <a:spcBef>
                <a:spcPct val="0"/>
              </a:spcBef>
              <a:buFont typeface="Wingdings" pitchFamily="2" charset="2"/>
              <a:buAutoNum type="alphaLcParenR"/>
            </a:pPr>
            <a:r>
              <a:rPr lang="de-DE" sz="2800"/>
              <a:t>Bei Wohnung: 100 m² zum Preis €250/m² anstelle Endpreis 25000 €.</a:t>
            </a:r>
          </a:p>
          <a:p>
            <a:pPr marL="812800" indent="-812800">
              <a:lnSpc>
                <a:spcPct val="90000"/>
              </a:lnSpc>
              <a:spcBef>
                <a:spcPct val="0"/>
              </a:spcBef>
              <a:buFont typeface="Wingdings" pitchFamily="2" charset="2"/>
              <a:buAutoNum type="alphaLcParenR"/>
            </a:pPr>
            <a:r>
              <a:rPr lang="de-DE" sz="2800"/>
              <a:t>10 000 € zzgl. 19 % MwSt trotz Verstoß ./. § 1 I PrAngVO</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FBBA6EED-FD1F-497F-A2AD-D19CACA774DA}" type="slidenum">
              <a:rPr lang="de-DE"/>
              <a:pPr/>
              <a:t>12</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95234"/>
                                        </p:tgtEl>
                                        <p:attrNameLst>
                                          <p:attrName>style.visibility</p:attrName>
                                        </p:attrNameLst>
                                      </p:cBhvr>
                                      <p:to>
                                        <p:strVal val="visible"/>
                                      </p:to>
                                    </p:set>
                                    <p:anim to="" calcmode="lin" valueType="num">
                                      <p:cBhvr>
                                        <p:cTn id="7" dur="1" fill="hold"/>
                                        <p:tgtEl>
                                          <p:spTgt spid="952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5235">
                                            <p:txEl>
                                              <p:pRg st="0" end="0"/>
                                            </p:txEl>
                                          </p:spTgt>
                                        </p:tgtEl>
                                        <p:attrNameLst>
                                          <p:attrName>style.visibility</p:attrName>
                                        </p:attrNameLst>
                                      </p:cBhvr>
                                      <p:to>
                                        <p:strVal val="visible"/>
                                      </p:to>
                                    </p:set>
                                    <p:animEffect transition="in" filter="dissolve">
                                      <p:cBhvr>
                                        <p:cTn id="12" dur="500"/>
                                        <p:tgtEl>
                                          <p:spTgt spid="952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5235">
                                            <p:txEl>
                                              <p:pRg st="1" end="1"/>
                                            </p:txEl>
                                          </p:spTgt>
                                        </p:tgtEl>
                                        <p:attrNameLst>
                                          <p:attrName>style.visibility</p:attrName>
                                        </p:attrNameLst>
                                      </p:cBhvr>
                                      <p:to>
                                        <p:strVal val="visible"/>
                                      </p:to>
                                    </p:set>
                                    <p:animEffect transition="in" filter="dissolve">
                                      <p:cBhvr>
                                        <p:cTn id="17" dur="500"/>
                                        <p:tgtEl>
                                          <p:spTgt spid="952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5235">
                                            <p:txEl>
                                              <p:pRg st="2" end="2"/>
                                            </p:txEl>
                                          </p:spTgt>
                                        </p:tgtEl>
                                        <p:attrNameLst>
                                          <p:attrName>style.visibility</p:attrName>
                                        </p:attrNameLst>
                                      </p:cBhvr>
                                      <p:to>
                                        <p:strVal val="visible"/>
                                      </p:to>
                                    </p:set>
                                    <p:animEffect transition="in" filter="dissolve">
                                      <p:cBhvr>
                                        <p:cTn id="22" dur="500"/>
                                        <p:tgtEl>
                                          <p:spTgt spid="952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5235">
                                            <p:txEl>
                                              <p:pRg st="3" end="3"/>
                                            </p:txEl>
                                          </p:spTgt>
                                        </p:tgtEl>
                                        <p:attrNameLst>
                                          <p:attrName>style.visibility</p:attrName>
                                        </p:attrNameLst>
                                      </p:cBhvr>
                                      <p:to>
                                        <p:strVal val="visible"/>
                                      </p:to>
                                    </p:set>
                                    <p:animEffect transition="in" filter="dissolve">
                                      <p:cBhvr>
                                        <p:cTn id="27" dur="500"/>
                                        <p:tgtEl>
                                          <p:spTgt spid="952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5235">
                                            <p:txEl>
                                              <p:pRg st="4" end="4"/>
                                            </p:txEl>
                                          </p:spTgt>
                                        </p:tgtEl>
                                        <p:attrNameLst>
                                          <p:attrName>style.visibility</p:attrName>
                                        </p:attrNameLst>
                                      </p:cBhvr>
                                      <p:to>
                                        <p:strVal val="visible"/>
                                      </p:to>
                                    </p:set>
                                    <p:animEffect transition="in" filter="dissolve">
                                      <p:cBhvr>
                                        <p:cTn id="32" dur="500"/>
                                        <p:tgtEl>
                                          <p:spTgt spid="952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5235">
                                            <p:txEl>
                                              <p:pRg st="5" end="5"/>
                                            </p:txEl>
                                          </p:spTgt>
                                        </p:tgtEl>
                                        <p:attrNameLst>
                                          <p:attrName>style.visibility</p:attrName>
                                        </p:attrNameLst>
                                      </p:cBhvr>
                                      <p:to>
                                        <p:strVal val="visible"/>
                                      </p:to>
                                    </p:set>
                                    <p:animEffect transition="in" filter="dissolve">
                                      <p:cBhvr>
                                        <p:cTn id="37" dur="500"/>
                                        <p:tgtEl>
                                          <p:spTgt spid="952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5235">
                                            <p:txEl>
                                              <p:pRg st="6" end="6"/>
                                            </p:txEl>
                                          </p:spTgt>
                                        </p:tgtEl>
                                        <p:attrNameLst>
                                          <p:attrName>style.visibility</p:attrName>
                                        </p:attrNameLst>
                                      </p:cBhvr>
                                      <p:to>
                                        <p:strVal val="visible"/>
                                      </p:to>
                                    </p:set>
                                    <p:animEffect transition="in" filter="dissolve">
                                      <p:cBhvr>
                                        <p:cTn id="42" dur="500"/>
                                        <p:tgtEl>
                                          <p:spTgt spid="952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4" grpId="0" autoUpdateAnimBg="0"/>
      <p:bldP spid="95235"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normAutofit fontScale="90000"/>
          </a:bodyPr>
          <a:lstStyle/>
          <a:p>
            <a:r>
              <a:rPr lang="de-DE" sz="3600"/>
              <a:t>§ 3 UWG – </a:t>
            </a:r>
            <a:br>
              <a:rPr lang="de-DE" sz="3600"/>
            </a:br>
            <a:r>
              <a:rPr lang="de-DE" sz="3600"/>
              <a:t>4. Wettbewerbswidrige Marktstörung</a:t>
            </a:r>
          </a:p>
        </p:txBody>
      </p:sp>
      <p:sp>
        <p:nvSpPr>
          <p:cNvPr id="132099" name="Rectangle 3"/>
          <p:cNvSpPr>
            <a:spLocks noGrp="1" noChangeArrowheads="1"/>
          </p:cNvSpPr>
          <p:nvPr>
            <p:ph sz="quarter" idx="1"/>
          </p:nvPr>
        </p:nvSpPr>
        <p:spPr/>
        <p:txBody>
          <a:bodyPr/>
          <a:lstStyle/>
          <a:p>
            <a:pPr marL="812800" indent="-812800">
              <a:buFont typeface="Wingdings" pitchFamily="2" charset="2"/>
              <a:buNone/>
            </a:pPr>
            <a:r>
              <a:rPr lang="de-DE"/>
              <a:t>	Die Verteilung von „20-Min. Köln“</a:t>
            </a:r>
            <a:br>
              <a:rPr lang="de-DE"/>
            </a:br>
            <a:r>
              <a:rPr lang="de-DE"/>
              <a:t>hier unter dem Blickwinkel der </a:t>
            </a:r>
            <a:r>
              <a:rPr lang="de-DE" b="1" i="1">
                <a:effectLst>
                  <a:outerShdw blurRad="38100" dist="38100" dir="2700000" algn="tl">
                    <a:srgbClr val="FFFFFF"/>
                  </a:outerShdw>
                </a:effectLst>
              </a:rPr>
              <a:t>„wettbewerbswidrigen Marktstörung“</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AA97A8B5-0769-4C8B-81A4-C05F845DD65C}" type="slidenum">
              <a:rPr lang="de-DE"/>
              <a:pPr/>
              <a:t>13</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32098"/>
                                        </p:tgtEl>
                                        <p:attrNameLst>
                                          <p:attrName>style.visibility</p:attrName>
                                        </p:attrNameLst>
                                      </p:cBhvr>
                                      <p:to>
                                        <p:strVal val="visible"/>
                                      </p:to>
                                    </p:set>
                                    <p:anim to="" calcmode="lin" valueType="num">
                                      <p:cBhvr>
                                        <p:cTn id="7" dur="1" fill="hold"/>
                                        <p:tgtEl>
                                          <p:spTgt spid="13209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de-DE" sz="3600" dirty="0"/>
              <a:t>§ 3 UWG – 1. </a:t>
            </a:r>
            <a:r>
              <a:rPr lang="de-DE" sz="3600" dirty="0" smtClean="0"/>
              <a:t>gesch. </a:t>
            </a:r>
            <a:r>
              <a:rPr lang="de-DE" sz="3600" dirty="0" err="1" smtClean="0"/>
              <a:t>Hdlg</a:t>
            </a:r>
            <a:r>
              <a:rPr lang="de-DE" sz="3600" dirty="0" smtClean="0"/>
              <a:t>.</a:t>
            </a:r>
            <a:endParaRPr lang="de-DE" sz="3600" dirty="0"/>
          </a:p>
        </p:txBody>
      </p:sp>
      <p:sp>
        <p:nvSpPr>
          <p:cNvPr id="57347" name="Rectangle 3"/>
          <p:cNvSpPr>
            <a:spLocks noGrp="1" noChangeArrowheads="1"/>
          </p:cNvSpPr>
          <p:nvPr>
            <p:ph sz="quarter" idx="1"/>
          </p:nvPr>
        </p:nvSpPr>
        <p:spPr/>
        <p:txBody>
          <a:bodyPr/>
          <a:lstStyle/>
          <a:p>
            <a:pPr marL="812800" indent="-812800">
              <a:buFontTx/>
              <a:buNone/>
            </a:pPr>
            <a:r>
              <a:rPr lang="de-DE" sz="2800" i="1" u="sng" dirty="0">
                <a:effectLst>
                  <a:outerShdw blurRad="38100" dist="38100" dir="2700000" algn="tl">
                    <a:srgbClr val="FFFFFF"/>
                  </a:outerShdw>
                </a:effectLst>
              </a:rPr>
              <a:t>Legal-Definition des § 2 Abs. 1 Nr.1 UWG</a:t>
            </a:r>
            <a:r>
              <a:rPr lang="de-DE" sz="2800" b="1" dirty="0">
                <a:effectLst>
                  <a:outerShdw blurRad="38100" dist="38100" dir="2700000" algn="tl">
                    <a:srgbClr val="FFFFFF"/>
                  </a:outerShdw>
                </a:effectLst>
              </a:rPr>
              <a:t/>
            </a:r>
            <a:br>
              <a:rPr lang="de-DE" sz="2800" b="1" dirty="0">
                <a:effectLst>
                  <a:outerShdw blurRad="38100" dist="38100" dir="2700000" algn="tl">
                    <a:srgbClr val="FFFFFF"/>
                  </a:outerShdw>
                </a:effectLst>
              </a:rPr>
            </a:br>
            <a:endParaRPr lang="de-DE" sz="2800" i="1" dirty="0"/>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50AE23A0-690F-4326-8B9A-4C6BE3A11894}" type="slidenum">
              <a:rPr lang="de-DE"/>
              <a:pPr/>
              <a:t>2</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7346"/>
                                        </p:tgtEl>
                                        <p:attrNameLst>
                                          <p:attrName>style.visibility</p:attrName>
                                        </p:attrNameLst>
                                      </p:cBhvr>
                                      <p:to>
                                        <p:strVal val="visible"/>
                                      </p:to>
                                    </p:set>
                                    <p:anim to="" calcmode="lin" valueType="num">
                                      <p:cBhvr>
                                        <p:cTn id="7" dur="1" fill="hold"/>
                                        <p:tgtEl>
                                          <p:spTgt spid="5734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dissolve">
                                      <p:cBhvr>
                                        <p:cTn id="12" dur="500"/>
                                        <p:tgtEl>
                                          <p:spTgt spid="573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de-DE" sz="4800" dirty="0">
                <a:effectLst>
                  <a:outerShdw blurRad="38100" dist="38100" dir="2700000" algn="tl">
                    <a:srgbClr val="000000"/>
                  </a:outerShdw>
                </a:effectLst>
                <a:cs typeface="Times New Roman" pitchFamily="18" charset="0"/>
                <a:sym typeface="Webdings" pitchFamily="18" charset="2"/>
              </a:rPr>
              <a:t></a:t>
            </a:r>
            <a:r>
              <a:rPr lang="de-DE" sz="3600" dirty="0"/>
              <a:t> </a:t>
            </a:r>
            <a:r>
              <a:rPr lang="de-DE" sz="3600" dirty="0" smtClean="0"/>
              <a:t>Geschäftliche Handlungen</a:t>
            </a:r>
            <a:endParaRPr lang="de-DE" sz="3600" dirty="0"/>
          </a:p>
        </p:txBody>
      </p:sp>
      <p:sp>
        <p:nvSpPr>
          <p:cNvPr id="61443" name="Rectangle 3"/>
          <p:cNvSpPr>
            <a:spLocks noGrp="1" noChangeArrowheads="1"/>
          </p:cNvSpPr>
          <p:nvPr>
            <p:ph sz="quarter" idx="1"/>
          </p:nvPr>
        </p:nvSpPr>
        <p:spPr/>
        <p:txBody>
          <a:bodyPr/>
          <a:lstStyle/>
          <a:p>
            <a:pPr>
              <a:lnSpc>
                <a:spcPct val="90000"/>
              </a:lnSpc>
              <a:buFont typeface="Wingdings" pitchFamily="2" charset="2"/>
              <a:buChar char="Ø"/>
            </a:pPr>
            <a:r>
              <a:rPr lang="de-DE" sz="2400" dirty="0"/>
              <a:t>Eine </a:t>
            </a:r>
            <a:r>
              <a:rPr lang="de-DE" sz="2400" dirty="0" smtClean="0"/>
              <a:t>GH liegt </a:t>
            </a:r>
            <a:r>
              <a:rPr lang="de-DE" sz="2400" dirty="0"/>
              <a:t>nur vor, wenn es sich um </a:t>
            </a:r>
          </a:p>
          <a:p>
            <a:pPr lvl="1">
              <a:lnSpc>
                <a:spcPct val="90000"/>
              </a:lnSpc>
              <a:buFont typeface="Wingdings" pitchFamily="2" charset="2"/>
              <a:buChar char="Ø"/>
            </a:pPr>
            <a:r>
              <a:rPr lang="de-DE" sz="2000" dirty="0"/>
              <a:t>eigene oder fremde Absatzförderung,</a:t>
            </a:r>
          </a:p>
          <a:p>
            <a:pPr lvl="1">
              <a:lnSpc>
                <a:spcPct val="90000"/>
              </a:lnSpc>
              <a:buFont typeface="Wingdings" pitchFamily="2" charset="2"/>
              <a:buChar char="Ø"/>
            </a:pPr>
            <a:r>
              <a:rPr lang="de-DE" sz="2000" dirty="0"/>
              <a:t>Handeln von Personen, die den Wettbewerb eines fremden Unternehmens fördern wollen </a:t>
            </a:r>
            <a:r>
              <a:rPr lang="de-DE" sz="2000" b="1" dirty="0"/>
              <a:t>oder</a:t>
            </a:r>
            <a:endParaRPr lang="de-DE" sz="2000" dirty="0"/>
          </a:p>
          <a:p>
            <a:pPr lvl="1">
              <a:lnSpc>
                <a:spcPct val="90000"/>
              </a:lnSpc>
              <a:buFont typeface="Wingdings" pitchFamily="2" charset="2"/>
              <a:buChar char="Ø"/>
            </a:pPr>
            <a:r>
              <a:rPr lang="de-DE" sz="2000" dirty="0"/>
              <a:t>Handlungen im Nachfragewettbewerb handelt. </a:t>
            </a:r>
          </a:p>
          <a:p>
            <a:pPr>
              <a:lnSpc>
                <a:spcPct val="90000"/>
              </a:lnSpc>
              <a:buFont typeface="Wingdings" pitchFamily="2" charset="2"/>
              <a:buChar char="Ø"/>
            </a:pPr>
            <a:r>
              <a:rPr lang="de-DE" sz="2400" b="1" dirty="0"/>
              <a:t>Nicht </a:t>
            </a:r>
            <a:r>
              <a:rPr lang="de-DE" sz="2400" dirty="0"/>
              <a:t>unter </a:t>
            </a:r>
            <a:r>
              <a:rPr lang="de-DE" sz="2400" dirty="0" smtClean="0"/>
              <a:t>GH fallen </a:t>
            </a:r>
            <a:r>
              <a:rPr lang="de-DE" sz="2400" b="1" dirty="0"/>
              <a:t>rein</a:t>
            </a:r>
            <a:r>
              <a:rPr lang="de-DE" sz="2400" dirty="0"/>
              <a:t> privatrechtliche oder </a:t>
            </a:r>
            <a:r>
              <a:rPr lang="de-DE" sz="2400" b="1" dirty="0"/>
              <a:t>rein</a:t>
            </a:r>
            <a:r>
              <a:rPr lang="de-DE" sz="2400" dirty="0"/>
              <a:t> hoheitliche Handlungen.</a:t>
            </a:r>
          </a:p>
          <a:p>
            <a:pPr>
              <a:lnSpc>
                <a:spcPct val="90000"/>
              </a:lnSpc>
              <a:buFont typeface="Wingdings" pitchFamily="2" charset="2"/>
              <a:buChar char="Ø"/>
            </a:pPr>
            <a:r>
              <a:rPr lang="de-DE" sz="2400" b="1" dirty="0"/>
              <a:t>Nicht</a:t>
            </a:r>
            <a:r>
              <a:rPr lang="de-DE" sz="2400" dirty="0"/>
              <a:t> erforderlich ist das Vorliegen eines </a:t>
            </a:r>
            <a:r>
              <a:rPr lang="de-DE" sz="2400" b="1" i="1" dirty="0"/>
              <a:t>„Wettbewerbsverhältnisses“</a:t>
            </a:r>
            <a:r>
              <a:rPr lang="de-DE" sz="2400" dirty="0"/>
              <a:t> </a:t>
            </a:r>
          </a:p>
          <a:p>
            <a:pPr lvl="1">
              <a:lnSpc>
                <a:spcPct val="90000"/>
              </a:lnSpc>
              <a:buFont typeface="Wingdings" pitchFamily="2" charset="2"/>
              <a:buChar char="Ø"/>
            </a:pPr>
            <a:r>
              <a:rPr lang="de-DE" sz="2000" dirty="0"/>
              <a:t>(Der Monopolist, der irreführende Werbung verbreitet, kann auch gemäß § 8 ff. UWG in Anspruch genommen werden).</a:t>
            </a:r>
            <a:endParaRPr lang="de-DE" sz="2000" b="1" dirty="0"/>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2283AC35-651D-44CD-BD77-E43AABC681B2}" type="slidenum">
              <a:rPr lang="de-DE"/>
              <a:pPr/>
              <a:t>3</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61442"/>
                                        </p:tgtEl>
                                        <p:attrNameLst>
                                          <p:attrName>style.visibility</p:attrName>
                                        </p:attrNameLst>
                                      </p:cBhvr>
                                      <p:to>
                                        <p:strVal val="visible"/>
                                      </p:to>
                                    </p:set>
                                    <p:anim to="" calcmode="lin" valueType="num">
                                      <p:cBhvr>
                                        <p:cTn id="7" dur="1" fill="hold"/>
                                        <p:tgtEl>
                                          <p:spTgt spid="6144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43">
                                            <p:txEl>
                                              <p:pRg st="0" end="0"/>
                                            </p:txEl>
                                          </p:spTgt>
                                        </p:tgtEl>
                                        <p:attrNameLst>
                                          <p:attrName>style.visibility</p:attrName>
                                        </p:attrNameLst>
                                      </p:cBhvr>
                                      <p:to>
                                        <p:strVal val="visible"/>
                                      </p:to>
                                    </p:set>
                                    <p:animEffect transition="in" filter="dissolve">
                                      <p:cBhvr>
                                        <p:cTn id="12" dur="500"/>
                                        <p:tgtEl>
                                          <p:spTgt spid="614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443">
                                            <p:txEl>
                                              <p:pRg st="1" end="1"/>
                                            </p:txEl>
                                          </p:spTgt>
                                        </p:tgtEl>
                                        <p:attrNameLst>
                                          <p:attrName>style.visibility</p:attrName>
                                        </p:attrNameLst>
                                      </p:cBhvr>
                                      <p:to>
                                        <p:strVal val="visible"/>
                                      </p:to>
                                    </p:set>
                                    <p:animEffect transition="in" filter="dissolve">
                                      <p:cBhvr>
                                        <p:cTn id="17" dur="500"/>
                                        <p:tgtEl>
                                          <p:spTgt spid="614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1443">
                                            <p:txEl>
                                              <p:pRg st="2" end="2"/>
                                            </p:txEl>
                                          </p:spTgt>
                                        </p:tgtEl>
                                        <p:attrNameLst>
                                          <p:attrName>style.visibility</p:attrName>
                                        </p:attrNameLst>
                                      </p:cBhvr>
                                      <p:to>
                                        <p:strVal val="visible"/>
                                      </p:to>
                                    </p:set>
                                    <p:animEffect transition="in" filter="dissolve">
                                      <p:cBhvr>
                                        <p:cTn id="22" dur="500"/>
                                        <p:tgtEl>
                                          <p:spTgt spid="614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1443">
                                            <p:txEl>
                                              <p:pRg st="3" end="3"/>
                                            </p:txEl>
                                          </p:spTgt>
                                        </p:tgtEl>
                                        <p:attrNameLst>
                                          <p:attrName>style.visibility</p:attrName>
                                        </p:attrNameLst>
                                      </p:cBhvr>
                                      <p:to>
                                        <p:strVal val="visible"/>
                                      </p:to>
                                    </p:set>
                                    <p:animEffect transition="in" filter="dissolve">
                                      <p:cBhvr>
                                        <p:cTn id="27" dur="500"/>
                                        <p:tgtEl>
                                          <p:spTgt spid="6144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1443">
                                            <p:txEl>
                                              <p:pRg st="4" end="4"/>
                                            </p:txEl>
                                          </p:spTgt>
                                        </p:tgtEl>
                                        <p:attrNameLst>
                                          <p:attrName>style.visibility</p:attrName>
                                        </p:attrNameLst>
                                      </p:cBhvr>
                                      <p:to>
                                        <p:strVal val="visible"/>
                                      </p:to>
                                    </p:set>
                                    <p:animEffect transition="in" filter="dissolve">
                                      <p:cBhvr>
                                        <p:cTn id="32" dur="500"/>
                                        <p:tgtEl>
                                          <p:spTgt spid="6144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1443">
                                            <p:txEl>
                                              <p:pRg st="5" end="5"/>
                                            </p:txEl>
                                          </p:spTgt>
                                        </p:tgtEl>
                                        <p:attrNameLst>
                                          <p:attrName>style.visibility</p:attrName>
                                        </p:attrNameLst>
                                      </p:cBhvr>
                                      <p:to>
                                        <p:strVal val="visible"/>
                                      </p:to>
                                    </p:set>
                                    <p:animEffect transition="in" filter="dissolve">
                                      <p:cBhvr>
                                        <p:cTn id="37" dur="500"/>
                                        <p:tgtEl>
                                          <p:spTgt spid="6144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1443">
                                            <p:txEl>
                                              <p:pRg st="6" end="6"/>
                                            </p:txEl>
                                          </p:spTgt>
                                        </p:tgtEl>
                                        <p:attrNameLst>
                                          <p:attrName>style.visibility</p:attrName>
                                        </p:attrNameLst>
                                      </p:cBhvr>
                                      <p:to>
                                        <p:strVal val="visible"/>
                                      </p:to>
                                    </p:set>
                                    <p:animEffect transition="in" filter="dissolve">
                                      <p:cBhvr>
                                        <p:cTn id="42" dur="500"/>
                                        <p:tgtEl>
                                          <p:spTgt spid="614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autoUpdateAnimBg="0"/>
      <p:bldP spid="61443"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fontScale="90000"/>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a:t>
            </a:r>
            <a:br>
              <a:rPr lang="de-DE" sz="3600"/>
            </a:br>
            <a:r>
              <a:rPr lang="de-DE" sz="3600"/>
              <a:t>Rein Privat / Rein Hoheitlich</a:t>
            </a:r>
          </a:p>
        </p:txBody>
      </p:sp>
      <p:sp>
        <p:nvSpPr>
          <p:cNvPr id="62467" name="Rectangle 3"/>
          <p:cNvSpPr>
            <a:spLocks noGrp="1" noChangeArrowheads="1"/>
          </p:cNvSpPr>
          <p:nvPr>
            <p:ph sz="quarter" idx="1"/>
          </p:nvPr>
        </p:nvSpPr>
        <p:spPr/>
        <p:txBody>
          <a:bodyPr>
            <a:normAutofit lnSpcReduction="10000"/>
          </a:bodyPr>
          <a:lstStyle/>
          <a:p>
            <a:pPr algn="just">
              <a:lnSpc>
                <a:spcPct val="90000"/>
              </a:lnSpc>
              <a:buFont typeface="Wingdings" pitchFamily="2" charset="2"/>
              <a:buChar char="Ø"/>
            </a:pPr>
            <a:r>
              <a:rPr lang="de-DE" sz="2800" dirty="0"/>
              <a:t>Grundsätzlich </a:t>
            </a:r>
            <a:r>
              <a:rPr lang="de-DE" sz="2800" dirty="0" smtClean="0"/>
              <a:t>unternehmerisch, § 2 Nr. 6 UWG</a:t>
            </a:r>
            <a:endParaRPr lang="de-DE" sz="2800" dirty="0"/>
          </a:p>
          <a:p>
            <a:pPr algn="just">
              <a:lnSpc>
                <a:spcPct val="90000"/>
              </a:lnSpc>
              <a:buFont typeface="Wingdings" pitchFamily="2" charset="2"/>
              <a:buChar char="Ø"/>
            </a:pPr>
            <a:r>
              <a:rPr lang="de-DE" sz="2800" dirty="0"/>
              <a:t>Rein Hoheitlich</a:t>
            </a:r>
          </a:p>
          <a:p>
            <a:pPr lvl="1" algn="just">
              <a:lnSpc>
                <a:spcPct val="90000"/>
              </a:lnSpc>
              <a:buFont typeface="Wingdings" pitchFamily="2" charset="2"/>
              <a:buChar char="Ø"/>
            </a:pPr>
            <a:r>
              <a:rPr lang="de-DE" sz="2400" dirty="0">
                <a:sym typeface="Wingdings" pitchFamily="2" charset="2"/>
              </a:rPr>
              <a:t>Abschleppkosten-Inkasso </a:t>
            </a:r>
            <a:r>
              <a:rPr lang="de-DE" sz="2400" dirty="0" smtClean="0">
                <a:sym typeface="Wingdings" pitchFamily="2" charset="2"/>
              </a:rPr>
              <a:t/>
            </a:r>
            <a:br>
              <a:rPr lang="de-DE" sz="2400" dirty="0" smtClean="0">
                <a:sym typeface="Wingdings" pitchFamily="2" charset="2"/>
              </a:rPr>
            </a:br>
            <a:r>
              <a:rPr lang="de-DE" sz="2000" b="1" i="1" dirty="0" smtClean="0">
                <a:sym typeface="Wingdings" pitchFamily="2" charset="2"/>
              </a:rPr>
              <a:t>BGH </a:t>
            </a:r>
            <a:r>
              <a:rPr lang="de-DE" sz="2000" b="1" i="1" dirty="0">
                <a:sym typeface="Wingdings" pitchFamily="2" charset="2"/>
              </a:rPr>
              <a:t>(26.01.2006) I ZR 83/03</a:t>
            </a:r>
            <a:r>
              <a:rPr lang="de-DE" sz="2400" dirty="0">
                <a:sym typeface="Wingdings" pitchFamily="2" charset="2"/>
              </a:rPr>
              <a:t>	</a:t>
            </a:r>
            <a:br>
              <a:rPr lang="de-DE" sz="2400" dirty="0">
                <a:sym typeface="Wingdings" pitchFamily="2" charset="2"/>
              </a:rPr>
            </a:br>
            <a:r>
              <a:rPr lang="de-DE" sz="2400" dirty="0"/>
              <a:t>Ein Abschleppunternehmer, der auf Weisung der Polizeibehörde Kostenansprüche wegen des Abschleppens eines verbotswidrig abgestellten Kraftfahrzeugs geltend macht, handelt nicht im geschäftlichen Verkehr, sondern als verlängerter Arm der Behörde. Gegen seine Mitwirkung bei der Einziehung der Kostenforderung sind </a:t>
            </a:r>
            <a:r>
              <a:rPr lang="de-DE" sz="2400" dirty="0" smtClean="0"/>
              <a:t>deshalb wettbewerbsrechtliche Unterlassungs-</a:t>
            </a:r>
            <a:r>
              <a:rPr lang="de-DE" sz="2400" dirty="0" err="1" smtClean="0"/>
              <a:t>ansprüche</a:t>
            </a:r>
            <a:r>
              <a:rPr lang="de-DE" sz="2400" dirty="0" smtClean="0"/>
              <a:t> </a:t>
            </a:r>
            <a:r>
              <a:rPr lang="de-DE" sz="2400" dirty="0"/>
              <a:t>ausgeschlossen. </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4AB0F095-4F05-40C4-8BD4-D5719B5A13D3}" type="slidenum">
              <a:rPr lang="de-DE"/>
              <a:pPr/>
              <a:t>4</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2466"/>
                                        </p:tgtEl>
                                        <p:attrNameLst>
                                          <p:attrName>style.visibility</p:attrName>
                                        </p:attrNameLst>
                                      </p:cBhvr>
                                      <p:to>
                                        <p:strVal val="visible"/>
                                      </p:to>
                                    </p:set>
                                    <p:anim to="" calcmode="lin" valueType="num">
                                      <p:cBhvr>
                                        <p:cTn id="7" dur="1" fill="hold"/>
                                        <p:tgtEl>
                                          <p:spTgt spid="6246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2467">
                                            <p:txEl>
                                              <p:pRg st="0" end="0"/>
                                            </p:txEl>
                                          </p:spTgt>
                                        </p:tgtEl>
                                        <p:attrNameLst>
                                          <p:attrName>style.visibility</p:attrName>
                                        </p:attrNameLst>
                                      </p:cBhvr>
                                      <p:to>
                                        <p:strVal val="visible"/>
                                      </p:to>
                                    </p:set>
                                    <p:animEffect transition="in" filter="dissolve">
                                      <p:cBhvr>
                                        <p:cTn id="12" dur="500"/>
                                        <p:tgtEl>
                                          <p:spTgt spid="624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2467">
                                            <p:txEl>
                                              <p:pRg st="1" end="1"/>
                                            </p:txEl>
                                          </p:spTgt>
                                        </p:tgtEl>
                                        <p:attrNameLst>
                                          <p:attrName>style.visibility</p:attrName>
                                        </p:attrNameLst>
                                      </p:cBhvr>
                                      <p:to>
                                        <p:strVal val="visible"/>
                                      </p:to>
                                    </p:set>
                                    <p:animEffect transition="in" filter="dissolve">
                                      <p:cBhvr>
                                        <p:cTn id="17" dur="500"/>
                                        <p:tgtEl>
                                          <p:spTgt spid="6246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2467">
                                            <p:txEl>
                                              <p:pRg st="2" end="2"/>
                                            </p:txEl>
                                          </p:spTgt>
                                        </p:tgtEl>
                                        <p:attrNameLst>
                                          <p:attrName>style.visibility</p:attrName>
                                        </p:attrNameLst>
                                      </p:cBhvr>
                                      <p:to>
                                        <p:strVal val="visible"/>
                                      </p:to>
                                    </p:set>
                                    <p:animEffect transition="in" filter="dissolve">
                                      <p:cBhvr>
                                        <p:cTn id="22" dur="500"/>
                                        <p:tgtEl>
                                          <p:spTgt spid="624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autoUpdateAnimBg="0"/>
      <p:bldP spid="62467"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fontScale="90000"/>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a:t>
            </a:r>
            <a:br>
              <a:rPr lang="de-DE" sz="3600"/>
            </a:br>
            <a:r>
              <a:rPr lang="de-DE" sz="3600"/>
              <a:t>Rein Privat / Rein Hoheitlich</a:t>
            </a:r>
          </a:p>
        </p:txBody>
      </p:sp>
      <p:sp>
        <p:nvSpPr>
          <p:cNvPr id="65539" name="Rectangle 3"/>
          <p:cNvSpPr>
            <a:spLocks noGrp="1" noChangeArrowheads="1"/>
          </p:cNvSpPr>
          <p:nvPr>
            <p:ph sz="quarter" idx="1"/>
          </p:nvPr>
        </p:nvSpPr>
        <p:spPr/>
        <p:txBody>
          <a:bodyPr/>
          <a:lstStyle/>
          <a:p>
            <a:pPr algn="just">
              <a:buFont typeface="Wingdings" pitchFamily="2" charset="2"/>
              <a:buChar char="Ø"/>
            </a:pPr>
            <a:r>
              <a:rPr lang="de-DE"/>
              <a:t>Tritt die öffentliche Verwaltung in Konkurrenz zu privaten Anbietern, liegt auch für die Verwaltung unternehmer-isches Handeln vor. </a:t>
            </a:r>
          </a:p>
          <a:p>
            <a:pPr algn="just">
              <a:buFont typeface="Wingdings" pitchFamily="2" charset="2"/>
              <a:buChar char="Ø"/>
            </a:pPr>
            <a:r>
              <a:rPr lang="de-DE"/>
              <a:t>Auch bei Freiberuflern (Ärzte, Wirtschaftsprüfer, Steuerberater, Rechts-anwälte) i.d.R. wettbewerbsbezogen </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D0D17056-944B-4496-8C2E-D78FE3D9CE65}" type="slidenum">
              <a:rPr lang="de-DE"/>
              <a:pPr/>
              <a:t>5</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5538"/>
                                        </p:tgtEl>
                                        <p:attrNameLst>
                                          <p:attrName>style.visibility</p:attrName>
                                        </p:attrNameLst>
                                      </p:cBhvr>
                                      <p:to>
                                        <p:strVal val="visible"/>
                                      </p:to>
                                    </p:set>
                                    <p:anim to="" calcmode="lin" valueType="num">
                                      <p:cBhvr>
                                        <p:cTn id="7" dur="1" fill="hold"/>
                                        <p:tgtEl>
                                          <p:spTgt spid="6553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dissolve">
                                      <p:cBhvr>
                                        <p:cTn id="12" dur="500"/>
                                        <p:tgtEl>
                                          <p:spTgt spid="655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5539">
                                            <p:txEl>
                                              <p:pRg st="1" end="1"/>
                                            </p:txEl>
                                          </p:spTgt>
                                        </p:tgtEl>
                                        <p:attrNameLst>
                                          <p:attrName>style.visibility</p:attrName>
                                        </p:attrNameLst>
                                      </p:cBhvr>
                                      <p:to>
                                        <p:strVal val="visible"/>
                                      </p:to>
                                    </p:set>
                                    <p:animEffect transition="in" filter="dissolve">
                                      <p:cBhvr>
                                        <p:cTn id="17" dur="500"/>
                                        <p:tgtEl>
                                          <p:spTgt spid="655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utoUpdateAnimBg="0"/>
      <p:bldP spid="65539"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fontScale="90000"/>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Abgrenzung </a:t>
            </a:r>
            <a:br>
              <a:rPr lang="de-DE" sz="3600"/>
            </a:br>
            <a:r>
              <a:rPr lang="de-DE" sz="3600"/>
              <a:t>Sonderbereich – Medien!</a:t>
            </a:r>
          </a:p>
        </p:txBody>
      </p:sp>
      <p:sp>
        <p:nvSpPr>
          <p:cNvPr id="67587" name="Rectangle 3"/>
          <p:cNvSpPr>
            <a:spLocks noGrp="1" noChangeArrowheads="1"/>
          </p:cNvSpPr>
          <p:nvPr>
            <p:ph sz="quarter" idx="1"/>
          </p:nvPr>
        </p:nvSpPr>
        <p:spPr/>
        <p:txBody>
          <a:bodyPr/>
          <a:lstStyle/>
          <a:p>
            <a:pPr algn="just">
              <a:buFontTx/>
              <a:buChar char="+"/>
            </a:pPr>
            <a:r>
              <a:rPr lang="de-DE"/>
              <a:t>Anzeigengeschäft</a:t>
            </a:r>
          </a:p>
          <a:p>
            <a:pPr algn="just">
              <a:buFontTx/>
              <a:buChar char="+"/>
            </a:pPr>
            <a:r>
              <a:rPr lang="de-DE"/>
              <a:t>Abbonentenwerbung</a:t>
            </a:r>
          </a:p>
          <a:p>
            <a:pPr algn="just">
              <a:buFontTx/>
              <a:buChar char="-"/>
            </a:pPr>
            <a:r>
              <a:rPr lang="de-DE"/>
              <a:t>Redaktioneller Bereich </a:t>
            </a:r>
          </a:p>
          <a:p>
            <a:pPr lvl="1" algn="just">
              <a:buFontTx/>
              <a:buChar char="-"/>
            </a:pPr>
            <a:r>
              <a:rPr lang="de-DE"/>
              <a:t>Meinungsbildung</a:t>
            </a:r>
          </a:p>
          <a:p>
            <a:pPr lvl="1" algn="just">
              <a:buFontTx/>
              <a:buChar char="-"/>
            </a:pPr>
            <a:r>
              <a:rPr lang="de-DE"/>
              <a:t>Information</a:t>
            </a:r>
          </a:p>
          <a:p>
            <a:pPr lvl="1" algn="just">
              <a:buFontTx/>
              <a:buChar char="-"/>
            </a:pPr>
            <a:r>
              <a:rPr lang="de-DE"/>
              <a:t>Unterhaltung</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43C36E0E-F44D-4F0F-B44E-CDA6DCEB9018}" type="slidenum">
              <a:rPr lang="de-DE"/>
              <a:pPr/>
              <a:t>6</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7586"/>
                                        </p:tgtEl>
                                        <p:attrNameLst>
                                          <p:attrName>style.visibility</p:attrName>
                                        </p:attrNameLst>
                                      </p:cBhvr>
                                      <p:to>
                                        <p:strVal val="visible"/>
                                      </p:to>
                                    </p:set>
                                    <p:anim to="" calcmode="lin" valueType="num">
                                      <p:cBhvr>
                                        <p:cTn id="7" dur="1" fill="hold"/>
                                        <p:tgtEl>
                                          <p:spTgt spid="675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7587">
                                            <p:txEl>
                                              <p:pRg st="0" end="0"/>
                                            </p:txEl>
                                          </p:spTgt>
                                        </p:tgtEl>
                                        <p:attrNameLst>
                                          <p:attrName>style.visibility</p:attrName>
                                        </p:attrNameLst>
                                      </p:cBhvr>
                                      <p:to>
                                        <p:strVal val="visible"/>
                                      </p:to>
                                    </p:set>
                                    <p:animEffect transition="in" filter="dissolve">
                                      <p:cBhvr>
                                        <p:cTn id="12" dur="500"/>
                                        <p:tgtEl>
                                          <p:spTgt spid="675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7587">
                                            <p:txEl>
                                              <p:pRg st="1" end="1"/>
                                            </p:txEl>
                                          </p:spTgt>
                                        </p:tgtEl>
                                        <p:attrNameLst>
                                          <p:attrName>style.visibility</p:attrName>
                                        </p:attrNameLst>
                                      </p:cBhvr>
                                      <p:to>
                                        <p:strVal val="visible"/>
                                      </p:to>
                                    </p:set>
                                    <p:animEffect transition="in" filter="dissolve">
                                      <p:cBhvr>
                                        <p:cTn id="17" dur="500"/>
                                        <p:tgtEl>
                                          <p:spTgt spid="675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7587">
                                            <p:txEl>
                                              <p:pRg st="2" end="2"/>
                                            </p:txEl>
                                          </p:spTgt>
                                        </p:tgtEl>
                                        <p:attrNameLst>
                                          <p:attrName>style.visibility</p:attrName>
                                        </p:attrNameLst>
                                      </p:cBhvr>
                                      <p:to>
                                        <p:strVal val="visible"/>
                                      </p:to>
                                    </p:set>
                                    <p:animEffect transition="in" filter="dissolve">
                                      <p:cBhvr>
                                        <p:cTn id="22" dur="500"/>
                                        <p:tgtEl>
                                          <p:spTgt spid="675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7587">
                                            <p:txEl>
                                              <p:pRg st="3" end="3"/>
                                            </p:txEl>
                                          </p:spTgt>
                                        </p:tgtEl>
                                        <p:attrNameLst>
                                          <p:attrName>style.visibility</p:attrName>
                                        </p:attrNameLst>
                                      </p:cBhvr>
                                      <p:to>
                                        <p:strVal val="visible"/>
                                      </p:to>
                                    </p:set>
                                    <p:animEffect transition="in" filter="dissolve">
                                      <p:cBhvr>
                                        <p:cTn id="27" dur="500"/>
                                        <p:tgtEl>
                                          <p:spTgt spid="675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7587">
                                            <p:txEl>
                                              <p:pRg st="4" end="4"/>
                                            </p:txEl>
                                          </p:spTgt>
                                        </p:tgtEl>
                                        <p:attrNameLst>
                                          <p:attrName>style.visibility</p:attrName>
                                        </p:attrNameLst>
                                      </p:cBhvr>
                                      <p:to>
                                        <p:strVal val="visible"/>
                                      </p:to>
                                    </p:set>
                                    <p:animEffect transition="in" filter="dissolve">
                                      <p:cBhvr>
                                        <p:cTn id="32" dur="500"/>
                                        <p:tgtEl>
                                          <p:spTgt spid="6758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7587">
                                            <p:txEl>
                                              <p:pRg st="5" end="5"/>
                                            </p:txEl>
                                          </p:spTgt>
                                        </p:tgtEl>
                                        <p:attrNameLst>
                                          <p:attrName>style.visibility</p:attrName>
                                        </p:attrNameLst>
                                      </p:cBhvr>
                                      <p:to>
                                        <p:strVal val="visible"/>
                                      </p:to>
                                    </p:set>
                                    <p:animEffect transition="in" filter="dissolve">
                                      <p:cBhvr>
                                        <p:cTn id="37" dur="500"/>
                                        <p:tgtEl>
                                          <p:spTgt spid="675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utoUpdateAnimBg="0"/>
      <p:bldP spid="67587"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t>
            </a:r>
            <a:r>
              <a:rPr lang="de-DE" sz="3600" i="1">
                <a:effectLst>
                  <a:outerShdw blurRad="38100" dist="38100" dir="2700000" algn="tl">
                    <a:srgbClr val="000000"/>
                  </a:outerShdw>
                </a:effectLst>
              </a:rPr>
              <a:t>„Stiftung Warentest“</a:t>
            </a:r>
          </a:p>
        </p:txBody>
      </p:sp>
      <p:sp>
        <p:nvSpPr>
          <p:cNvPr id="69635" name="Rectangle 3"/>
          <p:cNvSpPr>
            <a:spLocks noGrp="1" noChangeArrowheads="1"/>
          </p:cNvSpPr>
          <p:nvPr>
            <p:ph sz="quarter" idx="1"/>
          </p:nvPr>
        </p:nvSpPr>
        <p:spPr/>
        <p:txBody>
          <a:bodyPr/>
          <a:lstStyle/>
          <a:p>
            <a:pPr algn="just">
              <a:buFont typeface="Wingdings" pitchFamily="2" charset="2"/>
              <a:buChar char="Ø"/>
            </a:pPr>
            <a:r>
              <a:rPr lang="de-DE" dirty="0" smtClean="0"/>
              <a:t>Geschäftliche Handlung </a:t>
            </a:r>
            <a:r>
              <a:rPr lang="de-DE" b="1" dirty="0" smtClean="0">
                <a:effectLst>
                  <a:outerShdw blurRad="38100" dist="38100" dir="2700000" algn="tl">
                    <a:srgbClr val="FFFFFF"/>
                  </a:outerShdw>
                </a:effectLst>
              </a:rPr>
              <a:t>(-)</a:t>
            </a:r>
            <a:r>
              <a:rPr lang="de-DE" dirty="0" smtClean="0"/>
              <a:t>, </a:t>
            </a:r>
            <a:r>
              <a:rPr lang="de-DE" dirty="0"/>
              <a:t>wenn</a:t>
            </a:r>
          </a:p>
          <a:p>
            <a:pPr lvl="1" algn="just">
              <a:buFont typeface="Wingdings" pitchFamily="2" charset="2"/>
              <a:buChar char="Ø"/>
            </a:pPr>
            <a:r>
              <a:rPr lang="de-DE" dirty="0"/>
              <a:t>Die Prüfung Neutral</a:t>
            </a:r>
          </a:p>
          <a:p>
            <a:pPr lvl="1" algn="just">
              <a:buFont typeface="Wingdings" pitchFamily="2" charset="2"/>
              <a:buChar char="Ø"/>
            </a:pPr>
            <a:r>
              <a:rPr lang="de-DE" dirty="0"/>
              <a:t>Die Prüfung objektiv und</a:t>
            </a:r>
          </a:p>
          <a:p>
            <a:pPr lvl="1" algn="just">
              <a:buFont typeface="Wingdings" pitchFamily="2" charset="2"/>
              <a:buChar char="Ø"/>
            </a:pPr>
            <a:r>
              <a:rPr lang="de-DE" dirty="0"/>
              <a:t>Die Prüfung sachkundig durchgeführt wurde. </a:t>
            </a:r>
          </a:p>
          <a:p>
            <a:pPr algn="just">
              <a:buFont typeface="Wingdings" pitchFamily="2" charset="2"/>
              <a:buChar char="Ø"/>
            </a:pPr>
            <a:r>
              <a:rPr lang="de-DE" dirty="0" smtClean="0"/>
              <a:t>Geschäftliche Handlung </a:t>
            </a:r>
            <a:r>
              <a:rPr lang="de-DE" b="1" dirty="0">
                <a:effectLst>
                  <a:outerShdw blurRad="38100" dist="38100" dir="2700000" algn="tl">
                    <a:srgbClr val="FFFFFF"/>
                  </a:outerShdw>
                </a:effectLst>
              </a:rPr>
              <a:t>(+)</a:t>
            </a:r>
            <a:r>
              <a:rPr lang="de-DE" dirty="0"/>
              <a:t>, wenn </a:t>
            </a:r>
          </a:p>
          <a:p>
            <a:pPr lvl="1" algn="just">
              <a:buFont typeface="Wingdings" pitchFamily="2" charset="2"/>
              <a:buChar char="Ø"/>
            </a:pPr>
            <a:r>
              <a:rPr lang="de-DE" dirty="0"/>
              <a:t>Im Auftrag von Mitbewerbern tätig und/oder</a:t>
            </a:r>
          </a:p>
          <a:p>
            <a:pPr lvl="1" algn="just">
              <a:buFont typeface="Wingdings" pitchFamily="2" charset="2"/>
              <a:buChar char="Ø"/>
            </a:pPr>
            <a:r>
              <a:rPr lang="de-DE" dirty="0"/>
              <a:t>Die Gefahr von Einflussnahme besteht. </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104344E9-5AF0-445C-9752-BB0620C9386F}" type="slidenum">
              <a:rPr lang="de-DE"/>
              <a:pPr/>
              <a:t>7</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69634"/>
                                        </p:tgtEl>
                                        <p:attrNameLst>
                                          <p:attrName>style.visibility</p:attrName>
                                        </p:attrNameLst>
                                      </p:cBhvr>
                                      <p:to>
                                        <p:strVal val="visible"/>
                                      </p:to>
                                    </p:set>
                                    <p:anim to="" calcmode="lin" valueType="num">
                                      <p:cBhvr>
                                        <p:cTn id="7" dur="1" fill="hold"/>
                                        <p:tgtEl>
                                          <p:spTgt spid="6963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dissolve">
                                      <p:cBhvr>
                                        <p:cTn id="12" dur="500"/>
                                        <p:tgtEl>
                                          <p:spTgt spid="696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Effect transition="in" filter="dissolve">
                                      <p:cBhvr>
                                        <p:cTn id="17" dur="500"/>
                                        <p:tgtEl>
                                          <p:spTgt spid="696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5">
                                            <p:txEl>
                                              <p:pRg st="2" end="2"/>
                                            </p:txEl>
                                          </p:spTgt>
                                        </p:tgtEl>
                                        <p:attrNameLst>
                                          <p:attrName>style.visibility</p:attrName>
                                        </p:attrNameLst>
                                      </p:cBhvr>
                                      <p:to>
                                        <p:strVal val="visible"/>
                                      </p:to>
                                    </p:set>
                                    <p:animEffect transition="in" filter="dissolve">
                                      <p:cBhvr>
                                        <p:cTn id="22" dur="500"/>
                                        <p:tgtEl>
                                          <p:spTgt spid="696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35">
                                            <p:txEl>
                                              <p:pRg st="3" end="3"/>
                                            </p:txEl>
                                          </p:spTgt>
                                        </p:tgtEl>
                                        <p:attrNameLst>
                                          <p:attrName>style.visibility</p:attrName>
                                        </p:attrNameLst>
                                      </p:cBhvr>
                                      <p:to>
                                        <p:strVal val="visible"/>
                                      </p:to>
                                    </p:set>
                                    <p:animEffect transition="in" filter="dissolve">
                                      <p:cBhvr>
                                        <p:cTn id="27" dur="500"/>
                                        <p:tgtEl>
                                          <p:spTgt spid="696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9635">
                                            <p:txEl>
                                              <p:pRg st="4" end="4"/>
                                            </p:txEl>
                                          </p:spTgt>
                                        </p:tgtEl>
                                        <p:attrNameLst>
                                          <p:attrName>style.visibility</p:attrName>
                                        </p:attrNameLst>
                                      </p:cBhvr>
                                      <p:to>
                                        <p:strVal val="visible"/>
                                      </p:to>
                                    </p:set>
                                    <p:animEffect transition="in" filter="dissolve">
                                      <p:cBhvr>
                                        <p:cTn id="32" dur="500"/>
                                        <p:tgtEl>
                                          <p:spTgt spid="696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9635">
                                            <p:txEl>
                                              <p:pRg st="5" end="5"/>
                                            </p:txEl>
                                          </p:spTgt>
                                        </p:tgtEl>
                                        <p:attrNameLst>
                                          <p:attrName>style.visibility</p:attrName>
                                        </p:attrNameLst>
                                      </p:cBhvr>
                                      <p:to>
                                        <p:strVal val="visible"/>
                                      </p:to>
                                    </p:set>
                                    <p:animEffect transition="in" filter="dissolve">
                                      <p:cBhvr>
                                        <p:cTn id="37" dur="500"/>
                                        <p:tgtEl>
                                          <p:spTgt spid="696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9635">
                                            <p:txEl>
                                              <p:pRg st="6" end="6"/>
                                            </p:txEl>
                                          </p:spTgt>
                                        </p:tgtEl>
                                        <p:attrNameLst>
                                          <p:attrName>style.visibility</p:attrName>
                                        </p:attrNameLst>
                                      </p:cBhvr>
                                      <p:to>
                                        <p:strVal val="visible"/>
                                      </p:to>
                                    </p:set>
                                    <p:animEffect transition="in" filter="dissolve">
                                      <p:cBhvr>
                                        <p:cTn id="42" dur="500"/>
                                        <p:tgtEl>
                                          <p:spTgt spid="696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5"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de-DE" sz="4800">
                <a:effectLst>
                  <a:outerShdw blurRad="38100" dist="38100" dir="2700000" algn="tl">
                    <a:srgbClr val="000000"/>
                  </a:outerShdw>
                </a:effectLst>
                <a:cs typeface="Times New Roman" pitchFamily="18" charset="0"/>
                <a:sym typeface="Webdings" pitchFamily="18" charset="2"/>
              </a:rPr>
              <a:t></a:t>
            </a:r>
            <a:r>
              <a:rPr lang="de-DE" sz="3600"/>
              <a:t> </a:t>
            </a:r>
            <a:r>
              <a:rPr lang="de-DE" sz="3600" i="1">
                <a:effectLst>
                  <a:outerShdw blurRad="38100" dist="38100" dir="2700000" algn="tl">
                    <a:srgbClr val="000000"/>
                  </a:outerShdw>
                </a:effectLst>
              </a:rPr>
              <a:t>„Stiftung Warentest“</a:t>
            </a:r>
          </a:p>
        </p:txBody>
      </p:sp>
      <p:sp>
        <p:nvSpPr>
          <p:cNvPr id="71683" name="Rectangle 3"/>
          <p:cNvSpPr>
            <a:spLocks noGrp="1" noChangeArrowheads="1"/>
          </p:cNvSpPr>
          <p:nvPr>
            <p:ph sz="quarter" idx="1"/>
          </p:nvPr>
        </p:nvSpPr>
        <p:spPr/>
        <p:txBody>
          <a:bodyPr/>
          <a:lstStyle/>
          <a:p>
            <a:pPr algn="just">
              <a:buFont typeface="Wingdings" pitchFamily="2" charset="2"/>
              <a:buChar char="Ø"/>
            </a:pPr>
            <a:r>
              <a:rPr lang="de-DE" sz="2800"/>
              <a:t>Das Problem bei Testorganisationen besteht nicht i.d.R. nicht im Wettbewerbs, sondern im Schadenersatzrecht. </a:t>
            </a:r>
          </a:p>
          <a:p>
            <a:pPr algn="just">
              <a:buFont typeface="Wingdings" pitchFamily="2" charset="2"/>
              <a:buChar char="Ø"/>
            </a:pPr>
            <a:r>
              <a:rPr lang="de-DE" sz="2800"/>
              <a:t>§ 823 Abs. 1 BGB	 </a:t>
            </a:r>
            <a:br>
              <a:rPr lang="de-DE" sz="2800"/>
            </a:br>
            <a:r>
              <a:rPr lang="de-DE" sz="1800" b="1"/>
              <a:t>(Eingriff in den eingerichteten und ausgeübten Gewerbebetrieb) </a:t>
            </a:r>
          </a:p>
          <a:p>
            <a:pPr lvl="1" algn="just">
              <a:buFont typeface="Wingdings" pitchFamily="2" charset="2"/>
              <a:buChar char="Ø"/>
            </a:pPr>
            <a:r>
              <a:rPr lang="de-DE" sz="2400"/>
              <a:t>Die Testorganisationen laufen jeweils Gefahr durch die Abgabe von Werturteilen den Marktteilnehmer zu schädigen. Nur wenn die o.g. Kriterien der Prüfungen erfüllt werden, schützt die Rechtsprechung die Organisationen im Hinblick auf Art. 5 I und III GG.</a:t>
            </a:r>
            <a:endParaRPr lang="de-DE" sz="1600" b="1"/>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C659B755-B92C-4E3B-A231-C57959BC9A00}" type="slidenum">
              <a:rPr lang="de-DE"/>
              <a:pPr/>
              <a:t>8</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71682"/>
                                        </p:tgtEl>
                                        <p:attrNameLst>
                                          <p:attrName>style.visibility</p:attrName>
                                        </p:attrNameLst>
                                      </p:cBhvr>
                                      <p:to>
                                        <p:strVal val="visible"/>
                                      </p:to>
                                    </p:set>
                                    <p:anim to="" calcmode="lin" valueType="num">
                                      <p:cBhvr>
                                        <p:cTn id="7" dur="1" fill="hold"/>
                                        <p:tgtEl>
                                          <p:spTgt spid="7168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1683">
                                            <p:txEl>
                                              <p:pRg st="0" end="0"/>
                                            </p:txEl>
                                          </p:spTgt>
                                        </p:tgtEl>
                                        <p:attrNameLst>
                                          <p:attrName>style.visibility</p:attrName>
                                        </p:attrNameLst>
                                      </p:cBhvr>
                                      <p:to>
                                        <p:strVal val="visible"/>
                                      </p:to>
                                    </p:set>
                                    <p:animEffect transition="in" filter="dissolve">
                                      <p:cBhvr>
                                        <p:cTn id="12" dur="500"/>
                                        <p:tgtEl>
                                          <p:spTgt spid="7168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1683">
                                            <p:txEl>
                                              <p:pRg st="1" end="1"/>
                                            </p:txEl>
                                          </p:spTgt>
                                        </p:tgtEl>
                                        <p:attrNameLst>
                                          <p:attrName>style.visibility</p:attrName>
                                        </p:attrNameLst>
                                      </p:cBhvr>
                                      <p:to>
                                        <p:strVal val="visible"/>
                                      </p:to>
                                    </p:set>
                                    <p:animEffect transition="in" filter="dissolve">
                                      <p:cBhvr>
                                        <p:cTn id="17" dur="500"/>
                                        <p:tgtEl>
                                          <p:spTgt spid="7168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1683">
                                            <p:txEl>
                                              <p:pRg st="2" end="2"/>
                                            </p:txEl>
                                          </p:spTgt>
                                        </p:tgtEl>
                                        <p:attrNameLst>
                                          <p:attrName>style.visibility</p:attrName>
                                        </p:attrNameLst>
                                      </p:cBhvr>
                                      <p:to>
                                        <p:strVal val="visible"/>
                                      </p:to>
                                    </p:set>
                                    <p:animEffect transition="in" filter="dissolve">
                                      <p:cBhvr>
                                        <p:cTn id="22" dur="500"/>
                                        <p:tgtEl>
                                          <p:spTgt spid="716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utoUpdateAnimBg="0"/>
      <p:bldP spid="71683"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de-DE" sz="3600"/>
              <a:t>§ 3 UWG – 2. Unlauterkeit</a:t>
            </a:r>
          </a:p>
        </p:txBody>
      </p:sp>
      <p:sp>
        <p:nvSpPr>
          <p:cNvPr id="75779" name="Rectangle 3"/>
          <p:cNvSpPr>
            <a:spLocks noGrp="1" noChangeArrowheads="1"/>
          </p:cNvSpPr>
          <p:nvPr>
            <p:ph sz="quarter" idx="1"/>
          </p:nvPr>
        </p:nvSpPr>
        <p:spPr/>
        <p:txBody>
          <a:bodyPr/>
          <a:lstStyle/>
          <a:p>
            <a:pPr marL="812800" indent="-812800">
              <a:buFont typeface="Wingdings" pitchFamily="2" charset="2"/>
              <a:buAutoNum type="alphaLcParenR"/>
            </a:pPr>
            <a:r>
              <a:rPr lang="de-DE" sz="2800"/>
              <a:t> </a:t>
            </a:r>
            <a:r>
              <a:rPr lang="de-DE" sz="2800" b="1" i="1" u="sng">
                <a:effectLst>
                  <a:outerShdw blurRad="38100" dist="38100" dir="2700000" algn="tl">
                    <a:srgbClr val="FFFFFF"/>
                  </a:outerShdw>
                </a:effectLst>
              </a:rPr>
              <a:t>D</a:t>
            </a:r>
            <a:r>
              <a:rPr lang="de-DE" sz="2800" i="1" u="sng">
                <a:effectLst>
                  <a:outerShdw blurRad="38100" dist="38100" dir="2700000" algn="tl">
                    <a:srgbClr val="FFFFFF"/>
                  </a:outerShdw>
                </a:effectLst>
              </a:rPr>
              <a:t>efinition (Pariser Verbandsübereinkunft)</a:t>
            </a:r>
            <a:r>
              <a:rPr lang="de-DE" sz="2800"/>
              <a:t> Unlauter sind alle Handlungen, die den anständigen Gepflogenheiten im Handel, Gewerbe, Handwerk oder selbständiger beruflicher Tätigkeit zuwider laufen.</a:t>
            </a:r>
          </a:p>
          <a:p>
            <a:pPr marL="812800" indent="-812800">
              <a:buFont typeface="Wingdings" pitchFamily="2" charset="2"/>
              <a:buAutoNum type="alphaLcParenR"/>
            </a:pPr>
            <a:r>
              <a:rPr lang="de-DE" sz="2800"/>
              <a:t>Einzelfallprüfung!!!</a:t>
            </a:r>
          </a:p>
          <a:p>
            <a:pPr marL="1168400" lvl="1" indent="-711200">
              <a:buFont typeface="Wingdings" pitchFamily="2" charset="2"/>
              <a:buAutoNum type="alphaLcParenR" startAt="27"/>
            </a:pPr>
            <a:r>
              <a:rPr lang="de-DE" sz="2400"/>
              <a:t>Wertungen des Gemeinschaftsrechts</a:t>
            </a:r>
          </a:p>
          <a:p>
            <a:pPr marL="1168400" lvl="1" indent="-711200">
              <a:buFont typeface="Wingdings" pitchFamily="2" charset="2"/>
              <a:buAutoNum type="alphaLcParenR" startAt="27"/>
            </a:pPr>
            <a:r>
              <a:rPr lang="de-DE" sz="2400"/>
              <a:t>Verfassungsmäßige Grenzen des GG </a:t>
            </a:r>
          </a:p>
          <a:p>
            <a:pPr marL="1168400" lvl="1" indent="-711200">
              <a:buFont typeface="Wingdings" pitchFamily="2" charset="2"/>
              <a:buAutoNum type="alphaLcParenR" startAt="27"/>
            </a:pPr>
            <a:r>
              <a:rPr lang="de-DE" sz="2400"/>
              <a:t>Schutzzweck des UWG</a:t>
            </a:r>
          </a:p>
        </p:txBody>
      </p:sp>
      <p:sp>
        <p:nvSpPr>
          <p:cNvPr id="4" name="Datumsplatzhalter 3"/>
          <p:cNvSpPr>
            <a:spLocks noGrp="1"/>
          </p:cNvSpPr>
          <p:nvPr>
            <p:ph type="dt" sz="half" idx="14"/>
          </p:nvPr>
        </p:nvSpPr>
        <p:spPr/>
        <p:txBody>
          <a:bodyPr/>
          <a:lstStyle/>
          <a:p>
            <a:r>
              <a:rPr lang="de-DE" smtClean="0"/>
              <a:t>20.04.2016 © RA Michael Hoffmann </a:t>
            </a:r>
            <a:endParaRPr lang="de-DE"/>
          </a:p>
        </p:txBody>
      </p:sp>
      <p:sp>
        <p:nvSpPr>
          <p:cNvPr id="6" name="Foliennummernplatzhalter 5"/>
          <p:cNvSpPr>
            <a:spLocks noGrp="1"/>
          </p:cNvSpPr>
          <p:nvPr>
            <p:ph type="sldNum" sz="quarter" idx="15"/>
          </p:nvPr>
        </p:nvSpPr>
        <p:spPr/>
        <p:txBody>
          <a:bodyPr/>
          <a:lstStyle/>
          <a:p>
            <a:fld id="{C6C9C44B-70F5-48F8-806C-599CCF4CCB53}" type="slidenum">
              <a:rPr lang="de-DE"/>
              <a:pPr/>
              <a:t>9</a:t>
            </a:fld>
            <a:endParaRPr lang="de-DE"/>
          </a:p>
        </p:txBody>
      </p:sp>
      <p:sp>
        <p:nvSpPr>
          <p:cNvPr id="5" name="Fußzeilenplatzhalter 4"/>
          <p:cNvSpPr>
            <a:spLocks noGrp="1"/>
          </p:cNvSpPr>
          <p:nvPr>
            <p:ph type="ftr" sz="quarter" idx="16"/>
          </p:nvPr>
        </p:nvSpPr>
        <p:spPr/>
        <p:txBody>
          <a:bodyPr/>
          <a:lstStyle/>
          <a:p>
            <a:r>
              <a:rPr lang="de-DE" smtClean="0"/>
              <a:t>www. ra-michael-hoffmann.de</a:t>
            </a:r>
            <a:endParaRPr lang="de-DE"/>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75778"/>
                                        </p:tgtEl>
                                        <p:attrNameLst>
                                          <p:attrName>style.visibility</p:attrName>
                                        </p:attrNameLst>
                                      </p:cBhvr>
                                      <p:to>
                                        <p:strVal val="visible"/>
                                      </p:to>
                                    </p:set>
                                    <p:anim to="" calcmode="lin" valueType="num">
                                      <p:cBhvr>
                                        <p:cTn id="7" dur="1" fill="hold"/>
                                        <p:tgtEl>
                                          <p:spTgt spid="757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5779">
                                            <p:txEl>
                                              <p:pRg st="0" end="0"/>
                                            </p:txEl>
                                          </p:spTgt>
                                        </p:tgtEl>
                                        <p:attrNameLst>
                                          <p:attrName>style.visibility</p:attrName>
                                        </p:attrNameLst>
                                      </p:cBhvr>
                                      <p:to>
                                        <p:strVal val="visible"/>
                                      </p:to>
                                    </p:set>
                                    <p:animEffect transition="in" filter="dissolve">
                                      <p:cBhvr>
                                        <p:cTn id="12" dur="500"/>
                                        <p:tgtEl>
                                          <p:spTgt spid="757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5779">
                                            <p:txEl>
                                              <p:pRg st="1" end="1"/>
                                            </p:txEl>
                                          </p:spTgt>
                                        </p:tgtEl>
                                        <p:attrNameLst>
                                          <p:attrName>style.visibility</p:attrName>
                                        </p:attrNameLst>
                                      </p:cBhvr>
                                      <p:to>
                                        <p:strVal val="visible"/>
                                      </p:to>
                                    </p:set>
                                    <p:animEffect transition="in" filter="dissolve">
                                      <p:cBhvr>
                                        <p:cTn id="17" dur="500"/>
                                        <p:tgtEl>
                                          <p:spTgt spid="757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5779">
                                            <p:txEl>
                                              <p:pRg st="2" end="2"/>
                                            </p:txEl>
                                          </p:spTgt>
                                        </p:tgtEl>
                                        <p:attrNameLst>
                                          <p:attrName>style.visibility</p:attrName>
                                        </p:attrNameLst>
                                      </p:cBhvr>
                                      <p:to>
                                        <p:strVal val="visible"/>
                                      </p:to>
                                    </p:set>
                                    <p:animEffect transition="in" filter="dissolve">
                                      <p:cBhvr>
                                        <p:cTn id="22" dur="500"/>
                                        <p:tgtEl>
                                          <p:spTgt spid="757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5779">
                                            <p:txEl>
                                              <p:pRg st="3" end="3"/>
                                            </p:txEl>
                                          </p:spTgt>
                                        </p:tgtEl>
                                        <p:attrNameLst>
                                          <p:attrName>style.visibility</p:attrName>
                                        </p:attrNameLst>
                                      </p:cBhvr>
                                      <p:to>
                                        <p:strVal val="visible"/>
                                      </p:to>
                                    </p:set>
                                    <p:animEffect transition="in" filter="dissolve">
                                      <p:cBhvr>
                                        <p:cTn id="27" dur="500"/>
                                        <p:tgtEl>
                                          <p:spTgt spid="757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5779">
                                            <p:txEl>
                                              <p:pRg st="4" end="4"/>
                                            </p:txEl>
                                          </p:spTgt>
                                        </p:tgtEl>
                                        <p:attrNameLst>
                                          <p:attrName>style.visibility</p:attrName>
                                        </p:attrNameLst>
                                      </p:cBhvr>
                                      <p:to>
                                        <p:strVal val="visible"/>
                                      </p:to>
                                    </p:set>
                                    <p:animEffect transition="in" filter="dissolve">
                                      <p:cBhvr>
                                        <p:cTn id="32" dur="500"/>
                                        <p:tgtEl>
                                          <p:spTgt spid="757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autoUpdateAnimBg="0"/>
      <p:bldP spid="75779" grpId="0" build="p" bldLvl="5"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reus">
  <a:themeElements>
    <a:clrScheme name="Nereus">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Nereus">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Nereus">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2126</Words>
  <Application>Microsoft Office PowerPoint</Application>
  <PresentationFormat>Bildschirmpräsentation (4:3)</PresentationFormat>
  <Paragraphs>194</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Nereus</vt:lpstr>
      <vt:lpstr>Wettbewerbs- &amp; Kartellrecht </vt:lpstr>
      <vt:lpstr>§ 3 UWG – 1. gesch. Hdlg.</vt:lpstr>
      <vt:lpstr> Geschäftliche Handlungen</vt:lpstr>
      <vt:lpstr> Abgrenzung Rein Privat / Rein Hoheitlich</vt:lpstr>
      <vt:lpstr> Abgrenzung Rein Privat / Rein Hoheitlich</vt:lpstr>
      <vt:lpstr> Abgrenzung  Sonderbereich – Medien!</vt:lpstr>
      <vt:lpstr> „Stiftung Warentest“</vt:lpstr>
      <vt:lpstr> „Stiftung Warentest“</vt:lpstr>
      <vt:lpstr>§ 3 UWG – 2. Unlauterkeit</vt:lpstr>
      <vt:lpstr>§ 3 UWG – 2. Unlauterkeit</vt:lpstr>
      <vt:lpstr>§ 3 UWG a.F. – 3. Bagatellschwelle Gesichtspunkte</vt:lpstr>
      <vt:lpstr>§ 3 UWG a.F. – 3. Bagatellschwelle Beispiele</vt:lpstr>
      <vt:lpstr>§ 3 UWG –  4. Wettbewerbswidrige Marktstörung</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Kanzlei</cp:lastModifiedBy>
  <cp:revision>90</cp:revision>
  <cp:lastPrinted>1601-01-01T00:00:00Z</cp:lastPrinted>
  <dcterms:created xsi:type="dcterms:W3CDTF">2004-10-25T08:46:57Z</dcterms:created>
  <dcterms:modified xsi:type="dcterms:W3CDTF">2016-04-20T14:00:21Z</dcterms:modified>
</cp:coreProperties>
</file>