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1"/>
  </p:sldMasterIdLst>
  <p:notesMasterIdLst>
    <p:notesMasterId r:id="rId8"/>
  </p:notesMasterIdLst>
  <p:handoutMasterIdLst>
    <p:handoutMasterId r:id="rId9"/>
  </p:handoutMasterIdLst>
  <p:sldIdLst>
    <p:sldId id="310" r:id="rId2"/>
    <p:sldId id="311" r:id="rId3"/>
    <p:sldId id="312" r:id="rId4"/>
    <p:sldId id="314" r:id="rId5"/>
    <p:sldId id="315" r:id="rId6"/>
    <p:sldId id="316" r:id="rId7"/>
  </p:sldIdLst>
  <p:sldSz cx="9144000" cy="6858000" type="screen4x3"/>
  <p:notesSz cx="6797675" cy="992663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notes" clrMode="bw"/>
  <p:clrMru>
    <a:srgbClr val="FF01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41" autoAdjust="0"/>
    <p:restoredTop sz="93424" autoAdjust="0"/>
  </p:normalViewPr>
  <p:slideViewPr>
    <p:cSldViewPr>
      <p:cViewPr varScale="1">
        <p:scale>
          <a:sx n="109" d="100"/>
          <a:sy n="109" d="100"/>
        </p:scale>
        <p:origin x="-166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3" d="100"/>
          <a:sy n="53" d="100"/>
        </p:scale>
        <p:origin x="-2808" y="-10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851F2CEA-E64E-497D-B216-A68E025FD79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smtClean="0"/>
              <a:t>Klicken Sie, um die Formate des Vorlagentextes zu bearbeiten</a:t>
            </a:r>
          </a:p>
          <a:p>
            <a:pPr lvl="1"/>
            <a:r>
              <a:rPr lang="de-DE" noProof="0" smtClean="0"/>
              <a:t>Zweite Ebene</a:t>
            </a:r>
          </a:p>
          <a:p>
            <a:pPr lvl="2"/>
            <a:r>
              <a:rPr lang="de-DE" noProof="0" smtClean="0"/>
              <a:t>Dritte Ebene</a:t>
            </a:r>
          </a:p>
          <a:p>
            <a:pPr lvl="3"/>
            <a:r>
              <a:rPr lang="de-DE" noProof="0" smtClean="0"/>
              <a:t>Vierte Ebene</a:t>
            </a:r>
          </a:p>
          <a:p>
            <a:pPr lvl="4"/>
            <a:r>
              <a:rPr lang="de-DE" noProof="0" smtClean="0"/>
              <a:t>Fünfte Ebene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07B9705-072C-4A5C-A8EB-8DE229BF9496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7107" name="Notizenplatzhalt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  <p:sp>
        <p:nvSpPr>
          <p:cNvPr id="47108" name="Foliennummernplatzhalt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7CB7D-F966-4822-B6AD-E5CB374D3C4F}" type="slidenum">
              <a:rPr lang="de-DE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085735-A138-4606-A4BB-D67FF9F1133B}" type="slidenum">
              <a:rPr lang="de-DE"/>
              <a:pPr/>
              <a:t>2</a:t>
            </a:fld>
            <a:endParaRPr lang="de-DE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3228E05-97B9-4582-9A99-5E45E069E1C6}" type="slidenum">
              <a:rPr lang="de-DE"/>
              <a:pPr/>
              <a:t>3</a:t>
            </a:fld>
            <a:endParaRPr lang="de-DE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 smtClean="0"/>
              <a:t>B müsste A als Mitbewerber gezielt behindert haben. </a:t>
            </a:r>
          </a:p>
          <a:p>
            <a:pPr eaLnBrk="1" hangingPunct="1"/>
            <a:r>
              <a:rPr lang="de-DE" smtClean="0"/>
              <a:t>Voraussetzung hierfür ist zunächst, dass A Mitbewerber des B ist. </a:t>
            </a:r>
          </a:p>
          <a:p>
            <a:pPr eaLnBrk="1" hangingPunct="1"/>
            <a:r>
              <a:rPr lang="de-DE" smtClean="0"/>
              <a:t>Mitbewerber ist ...</a:t>
            </a:r>
          </a:p>
          <a:p>
            <a:pPr eaLnBrk="1" hangingPunct="1"/>
            <a:r>
              <a:rPr lang="de-DE" smtClean="0"/>
              <a:t>Darüber hinaus müsste zwischen B und A ein konkretes Wettbewerbsverhältnis bestehen. </a:t>
            </a:r>
          </a:p>
          <a:p>
            <a:pPr eaLnBrk="1" hangingPunct="1"/>
            <a:r>
              <a:rPr lang="de-DE" smtClean="0"/>
              <a:t>Dies könnte zunächst daran scheitern, dass zwischen A und B keinerlei unmittelbare Tätigkeiten gleicher Art entfaltet werden. A ist Unternehmer im gewerblichen Bereich. B ist Arbeitsvermittler. </a:t>
            </a:r>
          </a:p>
          <a:p>
            <a:pPr eaLnBrk="1" hangingPunct="1"/>
            <a:r>
              <a:rPr lang="de-DE" smtClean="0"/>
              <a:t>Bei Einnahme dieses Standpunktes würde jedoch übersehen, dass B von U beauftragt wurde und damit die Interessen des U dem B zurechenbar sein müssen. U indes ist unmittelbarer Wettbewerber des A. Aus Sicht der U ist die Abwerbung von Mitarbeitern jedoch die Förderung des Absatzes von Waren und die Erbringung von Dienstleistungen durch die Stärkung der Fachkompetenzen. </a:t>
            </a:r>
          </a:p>
          <a:p>
            <a:pPr eaLnBrk="1" hangingPunct="1"/>
            <a:r>
              <a:rPr lang="de-DE" smtClean="0"/>
              <a:t>Hierin liegt denn auch die Wettbewerbshandlung des A im Verhältnis zu B.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087CB64-FAC1-4480-A43C-911616666CF3}" type="slidenum">
              <a:rPr lang="de-DE"/>
              <a:pPr/>
              <a:t>4</a:t>
            </a:fld>
            <a:endParaRPr lang="de-DE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de-DE" smtClean="0"/>
              <a:t>In der Abwerbung müsste auch eine gezielte Wettbewerbsmaßnahme des A zu sehen sein. Dies richtet sich nach § 3 </a:t>
            </a:r>
          </a:p>
          <a:p>
            <a:pPr eaLnBrk="1" hangingPunct="1"/>
            <a:r>
              <a:rPr lang="de-DE" smtClean="0"/>
              <a:t>Letztlich stellt grds. jede Wettbewerbsmaßnahme eine Behinderung des anderen dar, denn dieser Verliert mittelbar oder unmittelbar durch den Wettbewerber Kunden. </a:t>
            </a:r>
          </a:p>
          <a:p>
            <a:pPr eaLnBrk="1" hangingPunct="1"/>
            <a:r>
              <a:rPr lang="de-DE" smtClean="0"/>
              <a:t>Indes würde eine solche Auslegung den Begriff der Unlauterkeit des § 3 überspannen. Unlauter sind hiernach nur diejenigen Hanldungen die den anständigen Gepflogenheiten in Handel, Gewerbe, Handwerk oder selbständiger Tätigkeit zuwiderlaufen. </a:t>
            </a:r>
          </a:p>
          <a:p>
            <a:pPr eaLnBrk="1" hangingPunct="1"/>
            <a:r>
              <a:rPr lang="de-DE" smtClean="0"/>
              <a:t>Daher kann von gezielter Behinderung nicht bei jeder Wettbewerbsmaßnahme gesprochen werden, sondern es müssen besondere Umstände hinzutreten. </a:t>
            </a:r>
          </a:p>
          <a:p>
            <a:pPr eaLnBrk="1" hangingPunct="1"/>
            <a:r>
              <a:rPr lang="de-DE" smtClean="0"/>
              <a:t>Dies liegt daher nur dann vor, wenn gezilt zum Vertragsbruch angestiftet oder sondern der Einsatz unangemessener Mittel gegeben ist (BGH GRUR, 2004, 696, 697)</a:t>
            </a:r>
          </a:p>
          <a:p>
            <a:pPr eaLnBrk="1" hangingPunct="1"/>
            <a:r>
              <a:rPr lang="de-DE" smtClean="0"/>
              <a:t>Fraglich ist daher, ob schon der Telefonanruf als solches eine gezielte Behinderung darstellt, weil hierdurch in die fremde Betriebssphäre eingegriffen wird. </a:t>
            </a:r>
            <a:r>
              <a:rPr lang="de-DE" b="1" smtClean="0"/>
              <a:t>{...} Kosten, Blockierung der Erreichbarkeit, Ablenkung</a:t>
            </a:r>
            <a:endParaRPr lang="de-DE" smtClean="0"/>
          </a:p>
          <a:p>
            <a:pPr eaLnBrk="1" hangingPunct="1"/>
            <a:r>
              <a:rPr lang="de-DE" b="1" smtClean="0"/>
              <a:t>Dagegen kann zwar nicht allein das Argument angeführt werden, dass Headhunting weit verbreitete Praxis ist. </a:t>
            </a:r>
            <a:r>
              <a:rPr lang="de-DE" smtClean="0"/>
              <a:t> </a:t>
            </a:r>
          </a:p>
          <a:p>
            <a:pPr eaLnBrk="1" hangingPunct="1"/>
            <a:r>
              <a:rPr lang="de-DE" smtClean="0"/>
              <a:t>Jedoch sind bei der Auslegung und Anwendung allgemeiner Rechtsbegriffe die Grundrechte in die Abwägungen mit einzubeziehen. (vgl. Bennetton)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DA351BA-B4B6-4231-B415-B42E1EBA4B1F}" type="slidenum">
              <a:rPr lang="de-DE"/>
              <a:pPr/>
              <a:t>5</a:t>
            </a:fld>
            <a:endParaRPr lang="de-DE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EC9332-B492-4161-9A2D-3E399B2C6CA0}" type="slidenum">
              <a:rPr lang="de-DE"/>
              <a:pPr/>
              <a:t>6</a:t>
            </a:fld>
            <a:endParaRPr lang="de-DE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26"/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5" name="Rectangle 1027"/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sp>
          <p:nvSpPr>
            <p:cNvPr id="6" name="Rectangle 1028"/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pic>
          <p:nvPicPr>
            <p:cNvPr id="7" name="Picture 1029"/>
            <p:cNvPicPr>
              <a:picLocks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35174" name="Rectangle 1030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Klicken Sie, um das Titelformat zu bearbeiten</a:t>
            </a:r>
          </a:p>
        </p:txBody>
      </p:sp>
      <p:sp>
        <p:nvSpPr>
          <p:cNvPr id="135175" name="Rectangle 1031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itchFamily="18" charset="2"/>
              <a:buNone/>
              <a:defRPr/>
            </a:lvl1pPr>
          </a:lstStyle>
          <a:p>
            <a:r>
              <a:rPr lang="de-DE"/>
              <a:t>Klicken Sie, um das Format des Untertitelmasters zu bearbeiten</a:t>
            </a:r>
          </a:p>
        </p:txBody>
      </p:sp>
      <p:sp>
        <p:nvSpPr>
          <p:cNvPr id="8" name="Rectangle 1032"/>
          <p:cNvSpPr>
            <a:spLocks noGrp="1" noChangeArrowheads="1"/>
          </p:cNvSpPr>
          <p:nvPr>
            <p:ph type="dt" sz="quarter" idx="10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ftr" sz="quarter" idx="11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E4A37AB-37AC-40DD-AE68-6C0A0035349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2263C-4CC5-4E2E-A27A-A5AF05025DD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8F1F0-8697-4C60-AD37-AC9F7D1E4B3A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890916-BE0A-4A1F-AA73-C106C8563CCF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526DFE-79C9-4C24-92C8-86E93E62180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0F7CA-A37E-4637-9ADB-6AF67B2AEF12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79DB2-BCDA-4A94-9F4B-79F5E14C525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211279-C868-42D9-9074-406A5D6B8C87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F5AB2B-6A45-443C-89EE-7521742615E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836CB-AA3B-401C-86F8-FA0022A016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C7795C-DDEB-409C-A04A-B3503B7CB5C4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13414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sp>
          <p:nvSpPr>
            <p:cNvPr id="134148" name="Rectangle 4"/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lang="de-DE"/>
            </a:p>
          </p:txBody>
        </p:sp>
        <p:pic>
          <p:nvPicPr>
            <p:cNvPr id="1034" name="Picture 5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027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das Titelformat zu bearbeiten</a:t>
            </a:r>
          </a:p>
        </p:txBody>
      </p:sp>
      <p:sp>
        <p:nvSpPr>
          <p:cNvPr id="1028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Formate des Vorlagentextes zu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3415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13415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13415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46EF9677-5271-4771-AEA3-650662FF2D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18" charset="2"/>
        <a:buChar char="¨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umsplatzhalter 2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22531" name="Fußzeilenplatzhalt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22532" name="Foliennummernplatzhalt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AA76F0-D360-4814-B731-408377DEC9E6}" type="slidenum">
              <a:rPr lang="de-DE"/>
              <a:pPr/>
              <a:t>2</a:t>
            </a:fld>
            <a:endParaRPr lang="de-DE"/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22534" name="Text Box 3"/>
          <p:cNvSpPr txBox="1">
            <a:spLocks noChangeArrowheads="1"/>
          </p:cNvSpPr>
          <p:nvPr/>
        </p:nvSpPr>
        <p:spPr bwMode="auto">
          <a:xfrm>
            <a:off x="1219200" y="1524000"/>
            <a:ext cx="7772400" cy="452431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dirty="0"/>
              <a:t>B ist Personalvermittler für hochqualifizierte Mitarbeiter. Er sucht im Auftrag der Firma U nach einem neuen Mitarbeiter.</a:t>
            </a:r>
          </a:p>
          <a:p>
            <a:pPr>
              <a:spcBef>
                <a:spcPct val="50000"/>
              </a:spcBef>
            </a:pPr>
            <a:r>
              <a:rPr lang="de-DE" dirty="0"/>
              <a:t>Er ruft bei Firma A, die im gleichen gewerblichen Bereich wie U tätig ist, an und lässt sich mit dem ihm als gut beschriebenen Mitarbeiter M verbinden</a:t>
            </a:r>
            <a:r>
              <a:rPr lang="de-DE" dirty="0" smtClean="0"/>
              <a:t>. In </a:t>
            </a:r>
            <a:r>
              <a:rPr lang="de-DE" dirty="0"/>
              <a:t>einem ca. 3-minütigen Telefonat mit M stellt sich B vor, beschreibt sein anliegen und bittet M bei Interesse um ein außerhalb der Firma A stattfindendes Gespräch</a:t>
            </a:r>
            <a:r>
              <a:rPr lang="de-DE" dirty="0" smtClean="0"/>
              <a:t>. M </a:t>
            </a:r>
            <a:r>
              <a:rPr lang="de-DE" dirty="0"/>
              <a:t>ist A treu und informiert </a:t>
            </a:r>
            <a:r>
              <a:rPr lang="de-DE" dirty="0" smtClean="0"/>
              <a:t>seine Vorgesetzten</a:t>
            </a:r>
            <a:r>
              <a:rPr lang="de-DE" dirty="0"/>
              <a:t>. </a:t>
            </a:r>
          </a:p>
          <a:p>
            <a:pPr>
              <a:spcBef>
                <a:spcPct val="50000"/>
              </a:spcBef>
            </a:pPr>
            <a:r>
              <a:rPr lang="de-DE" dirty="0"/>
              <a:t>A verlangt von B über seine Anwälte Unterlassung jeglicher Kontaktaufnahme. </a:t>
            </a:r>
            <a:r>
              <a:rPr lang="de-DE" dirty="0" smtClean="0"/>
              <a:t> </a:t>
            </a:r>
            <a:r>
              <a:rPr lang="de-DE" b="1" i="1" dirty="0" smtClean="0"/>
              <a:t>Zu </a:t>
            </a:r>
            <a:r>
              <a:rPr lang="de-DE" b="1" i="1" dirty="0"/>
              <a:t>Recht?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23555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23556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76DA65-DA4E-4867-91A7-C6AACE42A015}" type="slidenum">
              <a:rPr lang="de-DE"/>
              <a:pPr/>
              <a:t>3</a:t>
            </a:fld>
            <a:endParaRPr lang="de-DE"/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buFont typeface="Symbol" pitchFamily="18" charset="2"/>
              <a:buAutoNum type="arabicPeriod"/>
            </a:pPr>
            <a:r>
              <a:rPr lang="de-DE" dirty="0" smtClean="0"/>
              <a:t>Verstoß ./. §§ 4 Nr. 10, 3 I, 8 I </a:t>
            </a:r>
            <a:r>
              <a:rPr lang="de-DE" dirty="0" smtClean="0"/>
              <a:t>UWG a.F. = §§ 3 I, 4 Nr. 4, 8 I UWG n.F. </a:t>
            </a:r>
            <a:endParaRPr lang="de-DE" dirty="0" smtClean="0"/>
          </a:p>
          <a:p>
            <a:pPr marL="990600" lvl="1" indent="-533400" eaLnBrk="1" hangingPunct="1">
              <a:buFont typeface="Symbol" pitchFamily="18" charset="2"/>
              <a:buAutoNum type="alphaLcParenR"/>
            </a:pPr>
            <a:r>
              <a:rPr lang="de-DE" dirty="0" smtClean="0"/>
              <a:t>Voraussetzung: B müsste A als Mitbewerber gezielt behindert haben. </a:t>
            </a:r>
          </a:p>
          <a:p>
            <a:pPr marL="990600" lvl="1" indent="-533400" eaLnBrk="1" hangingPunct="1">
              <a:buFont typeface="Symbol" pitchFamily="18" charset="2"/>
              <a:buAutoNum type="alphaLcParenR"/>
            </a:pPr>
            <a:r>
              <a:rPr lang="de-DE" dirty="0" smtClean="0"/>
              <a:t>Mitbewerber?</a:t>
            </a:r>
          </a:p>
          <a:p>
            <a:pPr marL="1371600" lvl="2" indent="-457200" eaLnBrk="1" hangingPunct="1">
              <a:buFont typeface="Symbol" pitchFamily="18" charset="2"/>
              <a:buAutoNum type="alphaLcParenR" startAt="27"/>
            </a:pPr>
            <a:r>
              <a:rPr lang="de-DE" dirty="0" smtClean="0"/>
              <a:t>Mitbewerber ist gemäß § 2 I </a:t>
            </a:r>
            <a:r>
              <a:rPr lang="de-DE" dirty="0" err="1" smtClean="0"/>
              <a:t>Nr</a:t>
            </a:r>
            <a:r>
              <a:rPr lang="de-DE" dirty="0" smtClean="0"/>
              <a:t> 3 ... </a:t>
            </a:r>
          </a:p>
          <a:p>
            <a:pPr marL="1371600" lvl="2" indent="-457200" eaLnBrk="1" hangingPunct="1">
              <a:buFont typeface="Symbol" pitchFamily="18" charset="2"/>
              <a:buAutoNum type="alphaLcParenR" startAt="27"/>
            </a:pPr>
            <a:r>
              <a:rPr lang="de-DE" dirty="0" smtClean="0"/>
              <a:t>Konkretes Wettbewerbsverhältnis?</a:t>
            </a:r>
          </a:p>
          <a:p>
            <a:pPr marL="1752600" lvl="3" indent="-381000" eaLnBrk="1" hangingPunct="1">
              <a:buFont typeface="Symbol" pitchFamily="18" charset="2"/>
              <a:buNone/>
            </a:pPr>
            <a:r>
              <a:rPr lang="de-DE" dirty="0" smtClean="0"/>
              <a:t>Ja, denn zumindest zwischen U und A besteht ein konkretes Wettbewerbsverhältnis.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7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7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7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7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7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8" grpId="0" autoUpdateAnimBg="0"/>
      <p:bldP spid="147459" grpId="0" build="p" bldLvl="5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24579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24580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BE12ED7-B2DF-433E-B883-830C0388D303}" type="slidenum">
              <a:rPr lang="de-DE"/>
              <a:pPr/>
              <a:t>4</a:t>
            </a:fld>
            <a:endParaRPr lang="de-DE"/>
          </a:p>
        </p:txBody>
      </p:sp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990600" lvl="1" indent="-533400" eaLnBrk="1" hangingPunct="1">
              <a:lnSpc>
                <a:spcPct val="90000"/>
              </a:lnSpc>
              <a:buFont typeface="+mj-lt"/>
              <a:buAutoNum type="alphaLcParenR" startAt="3"/>
            </a:pPr>
            <a:r>
              <a:rPr lang="de-DE" dirty="0" smtClean="0"/>
              <a:t>Behinderung durch gezielte geschäftliche Handlung </a:t>
            </a:r>
            <a:r>
              <a:rPr lang="de-DE" dirty="0" smtClean="0"/>
              <a:t>i.S. §§ 4 Nr. 4 n.F.; 4 Nr. 10 a.F. </a:t>
            </a:r>
            <a:endParaRPr lang="de-DE" dirty="0" smtClean="0"/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dirty="0" smtClean="0"/>
              <a:t>Behinderung liegt nicht schon in jeder geschäftlichen Handlung, sonst wäre jeder Wettbewerb unzulässig. </a:t>
            </a:r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dirty="0" smtClean="0"/>
              <a:t>Besondere hinzutretende Umstände </a:t>
            </a:r>
            <a:br>
              <a:rPr lang="de-DE" dirty="0" smtClean="0"/>
            </a:br>
            <a:r>
              <a:rPr lang="de-DE" dirty="0" smtClean="0"/>
              <a:t>Z.B. Verleitung zum Vertragsbruch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dirty="0" smtClean="0"/>
              <a:t>Telefonanruf als Störung der fremden Betriebssphäre? 		(so. OLG Stuttgart GRUR 2000, 1096, 1097)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dirty="0" smtClean="0"/>
              <a:t>ABER: Headhunting ist verbreitete Praxis. </a:t>
            </a:r>
            <a:br>
              <a:rPr lang="de-DE" dirty="0" smtClean="0"/>
            </a:br>
            <a:r>
              <a:rPr lang="de-DE" dirty="0" smtClean="0"/>
              <a:t>		(BGH, GRUR 2004, 696, 697)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dirty="0" smtClean="0"/>
              <a:t>Jedenfalls aber Einschlag der Grundrechte durch unbestimmte Rechtsbegriffe im Zivilrecht.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9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49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49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6" grpId="0" autoUpdateAnimBg="0"/>
      <p:bldP spid="149507" grpId="0" build="p" bldLvl="5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25603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25604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6DD5E24-EF80-4A01-82A6-09223F52E185}" type="slidenum">
              <a:rPr lang="de-DE"/>
              <a:pPr/>
              <a:t>5</a:t>
            </a:fld>
            <a:endParaRPr lang="de-DE"/>
          </a:p>
        </p:txBody>
      </p:sp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1784350" lvl="3" indent="-412750" eaLnBrk="1" hangingPunct="1">
              <a:lnSpc>
                <a:spcPct val="90000"/>
              </a:lnSpc>
              <a:buFont typeface="Symbol" pitchFamily="18" charset="2"/>
              <a:buAutoNum type="arabicParenBoth" startAt="4"/>
            </a:pPr>
            <a:r>
              <a:rPr lang="de-DE" sz="1800" smtClean="0"/>
              <a:t>Hier kommt nur Art. 12 GG im Sinne des Berufsfreiheit des B in Frage. Abwägung folgender Umstände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Andere als die Telefonische Kontaktaufnahme stehen B nicht gleich erfolgsversprechend zur Verfügung, so dass hier B Art. 12 GG schützt.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Eigenes Interesse der angesprochenen Mitarbeiter am Fortkommen ./. Störung durch Anruf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A wird in seinem Interesse an dem Betriebsfrieden gestört (Art. 2 I, 12 GG)</a:t>
            </a:r>
          </a:p>
          <a:p>
            <a:pPr marL="2241550" lvl="4" indent="-41275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smtClean="0"/>
              <a:t>Abwägung: </a:t>
            </a:r>
            <a:br>
              <a:rPr lang="de-DE" sz="1800" smtClean="0"/>
            </a:br>
            <a:r>
              <a:rPr lang="de-DE" sz="1800" smtClean="0"/>
              <a:t>Es wird wohl noch gerade so zulässig sein, ein </a:t>
            </a:r>
            <a:r>
              <a:rPr lang="de-DE" sz="1800" b="1" smtClean="0"/>
              <a:t>erstes </a:t>
            </a:r>
            <a:r>
              <a:rPr lang="de-DE" sz="1800" smtClean="0"/>
              <a:t>Gespräch von kurzer Dauer zu führen. Da hier tatsächlich nur 3 Minuten gesprochen wurde, war das Telefonat des B zulässig. </a:t>
            </a:r>
          </a:p>
          <a:p>
            <a:pPr marL="660400" indent="-660400" eaLnBrk="1" hangingPunct="1">
              <a:lnSpc>
                <a:spcPct val="90000"/>
              </a:lnSpc>
              <a:buClr>
                <a:schemeClr val="tx1"/>
              </a:buClr>
              <a:buFont typeface="Symbol" pitchFamily="18" charset="2"/>
              <a:buNone/>
            </a:pPr>
            <a:r>
              <a:rPr lang="de-DE" sz="2800" smtClean="0"/>
              <a:t>ZE: Es liegt kein Verstoß ./. § 4 vor.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0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0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0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0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0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0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0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0" grpId="0" autoUpdateAnimBg="0"/>
      <p:bldP spid="150531" grpId="0" build="p" bldLvl="5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umsplatzhalt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de-DE" smtClean="0"/>
              <a:t>20.04.2016 - (C)  RA M. Hoffmann</a:t>
            </a:r>
            <a:endParaRPr lang="de-DE"/>
          </a:p>
        </p:txBody>
      </p:sp>
      <p:sp>
        <p:nvSpPr>
          <p:cNvPr id="26627" name="Fußzeilenplatzhalt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www.ra-michael-hoffmann.de</a:t>
            </a:r>
            <a:endParaRPr lang="de-DE"/>
          </a:p>
        </p:txBody>
      </p:sp>
      <p:sp>
        <p:nvSpPr>
          <p:cNvPr id="26628" name="Foliennummernplatzhalt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609C25-9E6B-4C23-B60E-5D5DB1D12FBA}" type="slidenum">
              <a:rPr lang="de-DE"/>
              <a:pPr/>
              <a:t>6</a:t>
            </a:fld>
            <a:endParaRPr lang="de-DE"/>
          </a:p>
        </p:txBody>
      </p:sp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Headhunting leicht gemacht!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Symbol" pitchFamily="18" charset="2"/>
              <a:buAutoNum type="arabicPeriod" startAt="2"/>
            </a:pPr>
            <a:r>
              <a:rPr lang="de-DE" sz="2400" dirty="0" smtClean="0"/>
              <a:t>Verstoß ./. §§ 7 I, II Nr. 2, 8 I UWG</a:t>
            </a:r>
          </a:p>
          <a:p>
            <a:pPr marL="990600" lvl="1" indent="-533400" eaLnBrk="1" hangingPunct="1">
              <a:lnSpc>
                <a:spcPct val="90000"/>
              </a:lnSpc>
              <a:buFont typeface="Symbol" pitchFamily="18" charset="2"/>
              <a:buAutoNum type="alphaLcParenR"/>
            </a:pPr>
            <a:r>
              <a:rPr lang="de-DE" sz="2000" dirty="0" smtClean="0"/>
              <a:t>Voraussetzung: Werbung mit Telefonanruf </a:t>
            </a:r>
            <a:r>
              <a:rPr lang="de-DE" sz="2000" dirty="0" err="1" smtClean="0"/>
              <a:t>ggü</a:t>
            </a:r>
            <a:r>
              <a:rPr lang="de-DE" sz="2000" dirty="0" smtClean="0"/>
              <a:t>. Verbraucher ohne dessen Einwilligung oder gegenüber sonstigem Marktteilnehmer ohne dessen mutmaßliche Einwilligung. </a:t>
            </a:r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sz="2000" dirty="0" smtClean="0"/>
              <a:t>M als Verbraucher?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sz="1800" dirty="0" err="1" smtClean="0"/>
              <a:t>Grds</a:t>
            </a:r>
            <a:r>
              <a:rPr lang="de-DE" sz="1800" dirty="0" smtClean="0"/>
              <a:t>. Fällt M unter die Regelung des § 13 BGB 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sz="1800" dirty="0" smtClean="0"/>
              <a:t>Aber gerade in diesem Falle dürfte M sich als Teilnehmer des Arbeitsmarktes zu verstehen haben, weshalb M im Sinne des § 7 II Nr. 2 als sonstiger Marktteilnehmer zu sehen ist. </a:t>
            </a:r>
          </a:p>
          <a:p>
            <a:pPr marL="1371600" lvl="2" indent="-457200" eaLnBrk="1" hangingPunct="1">
              <a:lnSpc>
                <a:spcPct val="90000"/>
              </a:lnSpc>
              <a:buFont typeface="Symbol" pitchFamily="18" charset="2"/>
              <a:buAutoNum type="alphaLcParenR" startAt="27"/>
            </a:pPr>
            <a:r>
              <a:rPr lang="de-DE" sz="2000" dirty="0" smtClean="0"/>
              <a:t>M als sonstiger Marktteilnehmer.</a:t>
            </a:r>
          </a:p>
          <a:p>
            <a:pPr marL="1752600" lvl="3" indent="-381000" eaLnBrk="1" hangingPunct="1">
              <a:lnSpc>
                <a:spcPct val="90000"/>
              </a:lnSpc>
              <a:buFont typeface="Symbol" pitchFamily="18" charset="2"/>
              <a:buAutoNum type="arabicParenBoth"/>
            </a:pPr>
            <a:r>
              <a:rPr lang="de-DE" sz="1800" dirty="0" smtClean="0"/>
              <a:t>Einwilligung der M </a:t>
            </a:r>
          </a:p>
          <a:p>
            <a:pPr marL="2209800" lvl="4" indent="-38100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dirty="0" smtClean="0"/>
              <a:t>Ausdrücklich (-)</a:t>
            </a:r>
          </a:p>
          <a:p>
            <a:pPr marL="2209800" lvl="4" indent="-381000" eaLnBrk="1" hangingPunct="1">
              <a:lnSpc>
                <a:spcPct val="90000"/>
              </a:lnSpc>
              <a:buFont typeface="Symbol" pitchFamily="18" charset="2"/>
              <a:buAutoNum type="romanLcPeriod"/>
            </a:pPr>
            <a:r>
              <a:rPr lang="de-DE" sz="1800" dirty="0" smtClean="0"/>
              <a:t>Konkludent (wegen der oben genannten Gründe) muss von Einwilligung ausgegangen werden.</a:t>
            </a:r>
          </a:p>
          <a:p>
            <a:pPr marL="609600" indent="-609600" eaLnBrk="1" hangingPunct="1">
              <a:lnSpc>
                <a:spcPct val="90000"/>
              </a:lnSpc>
              <a:buClr>
                <a:schemeClr val="tx1"/>
              </a:buClr>
              <a:buFont typeface="Symbol" pitchFamily="18" charset="2"/>
              <a:buNone/>
            </a:pPr>
            <a:r>
              <a:rPr lang="de-DE" sz="2400" dirty="0" smtClean="0"/>
              <a:t>ZE: Verstoß ./. §§ 7 I, II Nr. 2, 8 I UWG (-)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1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1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51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51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51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51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51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51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151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151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1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4" grpId="0" autoUpdateAnimBg="0"/>
      <p:bldP spid="151555" grpId="0" build="p" bldLvl="5" autoUpdateAnimBg="0"/>
    </p:bldLst>
  </p:timing>
</p:sld>
</file>

<file path=ppt/theme/theme1.xml><?xml version="1.0" encoding="utf-8"?>
<a:theme xmlns:a="http://schemas.openxmlformats.org/drawingml/2006/main" name="Schloss und Schlüssel">
  <a:themeElements>
    <a:clrScheme name="Schloss und Schlüssel 1">
      <a:dk1>
        <a:srgbClr val="200B5B"/>
      </a:dk1>
      <a:lt1>
        <a:srgbClr val="EAEAEA"/>
      </a:lt1>
      <a:dk2>
        <a:srgbClr val="6600FF"/>
      </a:dk2>
      <a:lt2>
        <a:srgbClr val="FFCC66"/>
      </a:lt2>
      <a:accent1>
        <a:srgbClr val="EEB00B"/>
      </a:accent1>
      <a:accent2>
        <a:srgbClr val="6600CC"/>
      </a:accent2>
      <a:accent3>
        <a:srgbClr val="B8AAFF"/>
      </a:accent3>
      <a:accent4>
        <a:srgbClr val="C8C8C8"/>
      </a:accent4>
      <a:accent5>
        <a:srgbClr val="F5D4AA"/>
      </a:accent5>
      <a:accent6>
        <a:srgbClr val="5C00B9"/>
      </a:accent6>
      <a:hlink>
        <a:srgbClr val="FF33CC"/>
      </a:hlink>
      <a:folHlink>
        <a:srgbClr val="CC99FF"/>
      </a:folHlink>
    </a:clrScheme>
    <a:fontScheme name="Schloss und Schlüsse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Schloss und Schlüssel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loss und Schlüssel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loss und Schlüssel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chloss und Schlüssel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loss und Schlüssel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chloss und Schlüssel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Office\Templates\Presentation Designs\Schloss und Schlüssel.pot</Template>
  <TotalTime>0</TotalTime>
  <Words>829</Words>
  <Application>Microsoft Office PowerPoint</Application>
  <PresentationFormat>Bildschirmpräsentation (4:3)</PresentationFormat>
  <Paragraphs>73</Paragraphs>
  <Slides>6</Slides>
  <Notes>6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7" baseType="lpstr">
      <vt:lpstr>Schloss und Schlüssel</vt:lpstr>
      <vt:lpstr>Headhunting leicht gemacht!</vt:lpstr>
      <vt:lpstr>Headhunting leicht gemacht!</vt:lpstr>
      <vt:lpstr>Headhunting leicht gemacht!</vt:lpstr>
      <vt:lpstr>Headhunting leicht gemacht!</vt:lpstr>
      <vt:lpstr>Headhunting leicht gemacht!</vt:lpstr>
      <vt:lpstr>Headhunting leicht gemacht!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Wettbewerbs- und Kartellrecht</dc:title>
  <dc:creator>Computer</dc:creator>
  <cp:lastModifiedBy>Kanzlei</cp:lastModifiedBy>
  <cp:revision>53</cp:revision>
  <dcterms:created xsi:type="dcterms:W3CDTF">2009-01-06T14:46:59Z</dcterms:created>
  <dcterms:modified xsi:type="dcterms:W3CDTF">2016-04-20T14:04:33Z</dcterms:modified>
</cp:coreProperties>
</file>