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310" r:id="rId2"/>
    <p:sldId id="311" r:id="rId3"/>
    <p:sldId id="312" r:id="rId4"/>
    <p:sldId id="314" r:id="rId5"/>
    <p:sldId id="315" r:id="rId6"/>
    <p:sldId id="316" r:id="rId7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/>
  <p:clrMru>
    <a:srgbClr val="FF01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1" autoAdjust="0"/>
    <p:restoredTop sz="93424" autoAdjust="0"/>
  </p:normalViewPr>
  <p:slideViewPr>
    <p:cSldViewPr>
      <p:cViewPr varScale="1">
        <p:scale>
          <a:sx n="101" d="100"/>
          <a:sy n="101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0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51F2CEA-E64E-497D-B216-A68E025FD7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07B9705-072C-4A5C-A8EB-8DE229BF94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  <p:sp>
        <p:nvSpPr>
          <p:cNvPr id="471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7CB7D-F966-4822-B6AD-E5CB374D3C4F}" type="slidenum">
              <a:rPr lang="de-DE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85735-A138-4606-A4BB-D67FF9F1133B}" type="slidenum">
              <a:rPr lang="de-DE"/>
              <a:pPr/>
              <a:t>2</a:t>
            </a:fld>
            <a:endParaRPr 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228E05-97B9-4582-9A99-5E45E069E1C6}" type="slidenum">
              <a:rPr lang="de-DE"/>
              <a:pPr/>
              <a:t>3</a:t>
            </a:fld>
            <a:endParaRPr 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smtClean="0"/>
              <a:t>B müsste A als Mitbewerber gezielt behindert haben. </a:t>
            </a:r>
          </a:p>
          <a:p>
            <a:pPr eaLnBrk="1" hangingPunct="1"/>
            <a:r>
              <a:rPr lang="de-DE" smtClean="0"/>
              <a:t>Voraussetzung hierfür ist zunächst, dass A Mitbewerber des B ist. </a:t>
            </a:r>
          </a:p>
          <a:p>
            <a:pPr eaLnBrk="1" hangingPunct="1"/>
            <a:r>
              <a:rPr lang="de-DE" smtClean="0"/>
              <a:t>Mitbewerber ist ...</a:t>
            </a:r>
          </a:p>
          <a:p>
            <a:pPr eaLnBrk="1" hangingPunct="1"/>
            <a:r>
              <a:rPr lang="de-DE" smtClean="0"/>
              <a:t>Darüber hinaus müsste zwischen B und A ein konkretes Wettbewerbsverhältnis bestehen. </a:t>
            </a:r>
          </a:p>
          <a:p>
            <a:pPr eaLnBrk="1" hangingPunct="1"/>
            <a:r>
              <a:rPr lang="de-DE" smtClean="0"/>
              <a:t>Dies könnte zunächst daran scheitern, dass zwischen A und B keinerlei unmittelbare Tätigkeiten gleicher Art entfaltet werden. A ist Unternehmer im gewerblichen Bereich. B ist Arbeitsvermittler. </a:t>
            </a:r>
          </a:p>
          <a:p>
            <a:pPr eaLnBrk="1" hangingPunct="1"/>
            <a:r>
              <a:rPr lang="de-DE" smtClean="0"/>
              <a:t>Bei Einnahme dieses Standpunktes würde jedoch übersehen, dass B von U beauftragt wurde und damit die Interessen des U dem B zurechenbar sein müssen. U indes ist unmittelbarer Wettbewerber des A. Aus Sicht der U ist die Abwerbung von Mitarbeitern jedoch die Förderung des Absatzes von Waren und die Erbringung von Dienstleistungen durch die Stärkung der Fachkompetenzen. </a:t>
            </a:r>
          </a:p>
          <a:p>
            <a:pPr eaLnBrk="1" hangingPunct="1"/>
            <a:r>
              <a:rPr lang="de-DE" smtClean="0"/>
              <a:t>Hierin liegt denn auch die Wettbewerbshandlung des A im Verhältnis zu B.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7CB64-FAC1-4480-A43C-911616666CF3}" type="slidenum">
              <a:rPr lang="de-DE"/>
              <a:pPr/>
              <a:t>4</a:t>
            </a:fld>
            <a:endParaRPr lang="de-DE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smtClean="0"/>
              <a:t>In der Abwerbung müsste auch eine gezielte Wettbewerbsmaßnahme des A zu sehen sein. Dies richtet sich nach § 3 </a:t>
            </a:r>
          </a:p>
          <a:p>
            <a:pPr eaLnBrk="1" hangingPunct="1"/>
            <a:r>
              <a:rPr lang="de-DE" smtClean="0"/>
              <a:t>Letztlich stellt grds. jede Wettbewerbsmaßnahme eine Behinderung des anderen dar, denn dieser Verliert mittelbar oder unmittelbar durch den Wettbewerber Kunden. </a:t>
            </a:r>
          </a:p>
          <a:p>
            <a:pPr eaLnBrk="1" hangingPunct="1"/>
            <a:r>
              <a:rPr lang="de-DE" smtClean="0"/>
              <a:t>Indes würde eine solche Auslegung den Begriff der Unlauterkeit des § 3 überspannen. Unlauter sind hiernach nur diejenigen Hanldungen die den anständigen Gepflogenheiten in Handel, Gewerbe, Handwerk oder selbständiger Tätigkeit zuwiderlaufen. </a:t>
            </a:r>
          </a:p>
          <a:p>
            <a:pPr eaLnBrk="1" hangingPunct="1"/>
            <a:r>
              <a:rPr lang="de-DE" smtClean="0"/>
              <a:t>Daher kann von gezielter Behinderung nicht bei jeder Wettbewerbsmaßnahme gesprochen werden, sondern es müssen besondere Umstände hinzutreten. </a:t>
            </a:r>
          </a:p>
          <a:p>
            <a:pPr eaLnBrk="1" hangingPunct="1"/>
            <a:r>
              <a:rPr lang="de-DE" smtClean="0"/>
              <a:t>Dies liegt daher nur dann vor, wenn gezilt zum Vertragsbruch angestiftet oder sondern der Einsatz unangemessener Mittel gegeben ist (BGH GRUR, 2004, 696, 697)</a:t>
            </a:r>
          </a:p>
          <a:p>
            <a:pPr eaLnBrk="1" hangingPunct="1"/>
            <a:r>
              <a:rPr lang="de-DE" smtClean="0"/>
              <a:t>Fraglich ist daher, ob schon der Telefonanruf als solches eine gezielte Behinderung darstellt, weil hierdurch in die fremde Betriebssphäre eingegriffen wird. </a:t>
            </a:r>
            <a:r>
              <a:rPr lang="de-DE" b="1" smtClean="0"/>
              <a:t>{...} Kosten, Blockierung der Erreichbarkeit, Ablenkung</a:t>
            </a:r>
            <a:endParaRPr lang="de-DE" smtClean="0"/>
          </a:p>
          <a:p>
            <a:pPr eaLnBrk="1" hangingPunct="1"/>
            <a:r>
              <a:rPr lang="de-DE" b="1" smtClean="0"/>
              <a:t>Dagegen kann zwar nicht allein das Argument angeführt werden, dass Headhunting weit verbreitete Praxis ist. </a:t>
            </a:r>
            <a:r>
              <a:rPr lang="de-DE" smtClean="0"/>
              <a:t> </a:t>
            </a:r>
          </a:p>
          <a:p>
            <a:pPr eaLnBrk="1" hangingPunct="1"/>
            <a:r>
              <a:rPr lang="de-DE" smtClean="0"/>
              <a:t>Jedoch sind bei der Auslegung und Anwendung allgemeiner Rechtsbegriffe die Grundrechte in die Abwägungen mit einzubeziehen. (vgl. Bennetton)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A351BA-B4B6-4231-B415-B42E1EBA4B1F}" type="slidenum">
              <a:rPr lang="de-DE"/>
              <a:pPr/>
              <a:t>5</a:t>
            </a:fld>
            <a:endParaRPr 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EC9332-B492-4161-9A2D-3E399B2C6CA0}" type="slidenum">
              <a:rPr lang="de-DE"/>
              <a:pPr/>
              <a:t>6</a:t>
            </a:fld>
            <a:endParaRPr 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sp>
          <p:nvSpPr>
            <p:cNvPr id="6" name="Rectangle 1028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pic>
          <p:nvPicPr>
            <p:cNvPr id="7" name="Picture 1029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5174" name="Rectangle 1030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F732C7-59A1-4EDD-AA1F-DE1DFE06E86F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4A37AB-37AC-40DD-AE68-6C0A0035349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4AC1D-EA5A-4167-B2D3-5FA69B5BF80F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2263C-4CC5-4E2E-A27A-A5AF05025D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26D88-DC78-41B5-AF13-3CA3EE5B0426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8F1F0-8697-4C60-AD37-AC9F7D1E4B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D453-E6AC-4AE4-8B1C-3E90F45C9736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90916-BE0A-4A1F-AA73-C106C8563C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6D269-6834-4CC6-95DB-C3CCB7EF6280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26DFE-79C9-4C24-92C8-86E93E62180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D919D-8763-43D1-B375-8861A51E8953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0F7CA-A37E-4637-9ADB-6AF67B2AEF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6ABFA-6068-4137-A4EB-E62A1D725534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79DB2-BCDA-4A94-9F4B-79F5E14C52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733CA-501B-4792-BCF8-88EA1BB1E97B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11279-C868-42D9-9074-406A5D6B8C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DC35-9990-4EE6-854E-700E8FB22F46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AB2B-6A45-443C-89EE-7521742615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36805-A1CC-4BBE-B369-ED35134000F1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836CB-AA3B-401C-86F8-FA0022A016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DCF46-6E6F-49E7-8C8B-A0F693BC58AD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7795C-DDEB-409C-A04A-B3503B7CB5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134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sp>
          <p:nvSpPr>
            <p:cNvPr id="134148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pic>
          <p:nvPicPr>
            <p:cNvPr id="1034" name="Picture 5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34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7BFFC3AE-F811-4ACB-8112-12AA4CF061CE}" type="datetime1">
              <a:rPr lang="de-DE"/>
              <a:pPr>
                <a:defRPr/>
              </a:pPr>
              <a:t>23.05.2012</a:t>
            </a:fld>
            <a:endParaRPr lang="de-DE"/>
          </a:p>
        </p:txBody>
      </p:sp>
      <p:sp>
        <p:nvSpPr>
          <p:cNvPr id="134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de-DE"/>
              <a:t>(C) RA M. Hoffmann</a:t>
            </a:r>
          </a:p>
        </p:txBody>
      </p:sp>
      <p:sp>
        <p:nvSpPr>
          <p:cNvPr id="134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EF9677-5271-4771-AEA3-650662FF2D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2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9E26F57-7644-4B5D-9B68-E80E5C760431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1507" name="Rectangle 1033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1508" name="Rectangle 103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AA3BCE-A6B3-43AC-A8D4-A1FE4C71EC1D}" type="slidenum">
              <a:rPr lang="de-DE"/>
              <a:pPr/>
              <a:t>1</a:t>
            </a:fld>
            <a:endParaRPr lang="de-DE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umsplatzhalt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D45E09D-0B85-48DD-9A19-5558C9C66A55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2531" name="Fußzeilenplatzhalt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253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AA76F0-D360-4814-B731-408377DEC9E6}" type="slidenum">
              <a:rPr lang="de-DE"/>
              <a:pPr/>
              <a:t>2</a:t>
            </a:fld>
            <a:endParaRPr lang="de-DE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1219200" y="1524000"/>
            <a:ext cx="7772400" cy="526297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/>
              <a:t>B ist Personalvermittler für hochqualifizierte Mitarbeiter. Er sucht im Auftrag der Firma U nach einem neuen Mitarbeiter.</a:t>
            </a:r>
          </a:p>
          <a:p>
            <a:pPr>
              <a:spcBef>
                <a:spcPct val="50000"/>
              </a:spcBef>
            </a:pPr>
            <a:r>
              <a:rPr lang="de-DE" dirty="0"/>
              <a:t>Er ruft bei Firma A, die im gleichen gewerblichen Bereich wie U tätig ist, an und lässt sich mit dem ihm als gut beschriebenen Mitarbeiter M verbinden. </a:t>
            </a:r>
          </a:p>
          <a:p>
            <a:pPr>
              <a:spcBef>
                <a:spcPct val="50000"/>
              </a:spcBef>
            </a:pPr>
            <a:r>
              <a:rPr lang="de-DE" dirty="0"/>
              <a:t>In einem ca. 3-minütigen Telefonat mit M stellt sich B vor, beschreibt sein anliegen und bittet M bei Interesse um ein außerhalb der Firma A stattfindendes Gespräch</a:t>
            </a:r>
            <a:r>
              <a:rPr lang="de-DE" dirty="0" smtClean="0"/>
              <a:t>. M </a:t>
            </a:r>
            <a:r>
              <a:rPr lang="de-DE" dirty="0"/>
              <a:t>ist A treu und informiert </a:t>
            </a:r>
            <a:r>
              <a:rPr lang="de-DE" dirty="0" smtClean="0"/>
              <a:t>seine Vorgesetzten</a:t>
            </a:r>
            <a:r>
              <a:rPr lang="de-DE" dirty="0"/>
              <a:t>. </a:t>
            </a:r>
          </a:p>
          <a:p>
            <a:pPr>
              <a:spcBef>
                <a:spcPct val="50000"/>
              </a:spcBef>
            </a:pPr>
            <a:r>
              <a:rPr lang="de-DE" dirty="0"/>
              <a:t>A verlangt von B über seine Anwälte Unterlassung jeglicher Kontaktaufnahme. </a:t>
            </a:r>
          </a:p>
          <a:p>
            <a:pPr>
              <a:spcBef>
                <a:spcPct val="50000"/>
              </a:spcBef>
            </a:pPr>
            <a:r>
              <a:rPr lang="de-DE" dirty="0"/>
              <a:t>Zu Recht?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5B48756-9390-4DC3-AB40-8106520D42E7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355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355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76DA65-DA4E-4867-91A7-C6AACE42A015}" type="slidenum">
              <a:rPr lang="de-DE"/>
              <a:pPr/>
              <a:t>3</a:t>
            </a:fld>
            <a:endParaRPr lang="de-DE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Symbol" pitchFamily="18" charset="2"/>
              <a:buAutoNum type="arabicPeriod"/>
            </a:pPr>
            <a:r>
              <a:rPr lang="de-DE" dirty="0" smtClean="0"/>
              <a:t>Verstoß ./. §§ 4 Nr. 10, 3 I, 8 I UWG</a:t>
            </a:r>
          </a:p>
          <a:p>
            <a:pPr marL="990600" lvl="1" indent="-533400" eaLnBrk="1" hangingPunct="1">
              <a:buFont typeface="Symbol" pitchFamily="18" charset="2"/>
              <a:buAutoNum type="alphaLcParenR"/>
            </a:pPr>
            <a:r>
              <a:rPr lang="de-DE" dirty="0" smtClean="0"/>
              <a:t>Voraussetzung: B müsste A als Mitbewerber gezielt behindert haben. </a:t>
            </a:r>
          </a:p>
          <a:p>
            <a:pPr marL="990600" lvl="1" indent="-533400" eaLnBrk="1" hangingPunct="1">
              <a:buFont typeface="Symbol" pitchFamily="18" charset="2"/>
              <a:buAutoNum type="alphaLcParenR"/>
            </a:pPr>
            <a:r>
              <a:rPr lang="de-DE" dirty="0" smtClean="0"/>
              <a:t>Mitbewerber?</a:t>
            </a:r>
          </a:p>
          <a:p>
            <a:pPr marL="1371600" lvl="2" indent="-457200" eaLnBrk="1" hangingPunct="1">
              <a:buFont typeface="Symbol" pitchFamily="18" charset="2"/>
              <a:buAutoNum type="alphaLcParenR" startAt="27"/>
            </a:pPr>
            <a:r>
              <a:rPr lang="de-DE" dirty="0" smtClean="0"/>
              <a:t>Mitbewerber ist gemäß § 2 I </a:t>
            </a:r>
            <a:r>
              <a:rPr lang="de-DE" dirty="0" err="1" smtClean="0"/>
              <a:t>Nr</a:t>
            </a:r>
            <a:r>
              <a:rPr lang="de-DE" dirty="0" smtClean="0"/>
              <a:t> 3 ... </a:t>
            </a:r>
          </a:p>
          <a:p>
            <a:pPr marL="1371600" lvl="2" indent="-457200" eaLnBrk="1" hangingPunct="1">
              <a:buFont typeface="Symbol" pitchFamily="18" charset="2"/>
              <a:buAutoNum type="alphaLcParenR" startAt="27"/>
            </a:pPr>
            <a:r>
              <a:rPr lang="de-DE" dirty="0" smtClean="0"/>
              <a:t>Konkretes Wettbewerbsverhältnis?</a:t>
            </a:r>
          </a:p>
          <a:p>
            <a:pPr marL="1752600" lvl="3" indent="-381000" eaLnBrk="1" hangingPunct="1">
              <a:buFont typeface="Symbol" pitchFamily="18" charset="2"/>
              <a:buNone/>
            </a:pPr>
            <a:r>
              <a:rPr lang="de-DE" dirty="0" smtClean="0"/>
              <a:t>Ja, denn zumindest zwischen U und A besteht </a:t>
            </a:r>
            <a:r>
              <a:rPr lang="de-DE" smtClean="0"/>
              <a:t>ein konkretes Wettbewerbsverhältnis</a:t>
            </a:r>
            <a:r>
              <a:rPr lang="de-DE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utoUpdateAnimBg="0"/>
      <p:bldP spid="147459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5B491E6-E1B5-4F15-8393-37FDD714D03F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457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458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E12ED7-B2DF-433E-B883-830C0388D303}" type="slidenum">
              <a:rPr lang="de-DE"/>
              <a:pPr/>
              <a:t>4</a:t>
            </a:fld>
            <a:endParaRPr lang="de-DE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>
              <a:lnSpc>
                <a:spcPct val="90000"/>
              </a:lnSpc>
              <a:buFont typeface="+mj-lt"/>
              <a:buAutoNum type="alphaLcParenR" startAt="3"/>
            </a:pPr>
            <a:r>
              <a:rPr lang="de-DE" dirty="0" smtClean="0"/>
              <a:t>Behinderung durch gezielte geschäftliche Handlung im Sinne des § 3/4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dirty="0" smtClean="0"/>
              <a:t>Behinderung liegt nicht schon in jeder geschäftlichen Handlung, sonst wäre jeder Wettbewerb unzulässig.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dirty="0" smtClean="0"/>
              <a:t>Besondere hinzutretende Umstände </a:t>
            </a:r>
            <a:br>
              <a:rPr lang="de-DE" dirty="0" smtClean="0"/>
            </a:br>
            <a:r>
              <a:rPr lang="de-DE" dirty="0" smtClean="0"/>
              <a:t>Z.B. Verleitung zum Vertragsbruch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Telefonanruf als Störung der fremden Betriebssphäre? 		(so. OLG Stuttgart GRUR 2000, 1096, 1097)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ABER: Headhunting ist verbreitete Praxis. </a:t>
            </a:r>
            <a:br>
              <a:rPr lang="de-DE" dirty="0" smtClean="0"/>
            </a:br>
            <a:r>
              <a:rPr lang="de-DE" dirty="0" smtClean="0"/>
              <a:t>		(BGH, GRUR 2004, 696, 697)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Jedenfalls aber Einschlag der Grundrechte durch unbestimmte Rechtsbegriffe im Zivilrecht.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utoUpdateAnimBg="0"/>
      <p:bldP spid="149507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D7884FC-5E7B-4C77-B149-6C8A75004DF1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560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560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DD5E24-EF80-4A01-82A6-09223F52E185}" type="slidenum">
              <a:rPr lang="de-DE"/>
              <a:pPr/>
              <a:t>5</a:t>
            </a:fld>
            <a:endParaRPr lang="de-DE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84350" lvl="3" indent="-412750" eaLnBrk="1" hangingPunct="1">
              <a:lnSpc>
                <a:spcPct val="90000"/>
              </a:lnSpc>
              <a:buFont typeface="Symbol" pitchFamily="18" charset="2"/>
              <a:buAutoNum type="arabicParenBoth" startAt="4"/>
            </a:pPr>
            <a:r>
              <a:rPr lang="de-DE" sz="1800" smtClean="0"/>
              <a:t>Hier kommt nur Art. 12 GG im Sinne des Berufsfreiheit des B in Frage. Abwägung folgender Umstände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Andere als die Telefonische Kontaktaufnahme stehen B nicht gleich erfolgsversprechend zur Verfügung, so dass hier B Art. 12 GG schützt.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Eigenes Interesse der angesprochenen Mitarbeiter am Fortkommen ./. Störung durch Anruf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 wird in seinem Interesse an dem Betriebsfrieden gestört (Art. 2 I, 12 GG)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Abwägung: </a:t>
            </a:r>
            <a:br>
              <a:rPr lang="de-DE" sz="1800" smtClean="0"/>
            </a:br>
            <a:r>
              <a:rPr lang="de-DE" sz="1800" smtClean="0"/>
              <a:t>Es wird wohl noch gerade so zulässig sein, ein </a:t>
            </a:r>
            <a:r>
              <a:rPr lang="de-DE" sz="1800" b="1" smtClean="0"/>
              <a:t>erstes </a:t>
            </a:r>
            <a:r>
              <a:rPr lang="de-DE" sz="1800" smtClean="0"/>
              <a:t>Gespräch von kurzer Dauer zu führen. Da hier tatsächlich nur 3 Minuten gesprochen wurde, war das Telefonat des B zulässig. </a:t>
            </a:r>
          </a:p>
          <a:p>
            <a:pPr marL="660400" indent="-660400" eaLnBrk="1" hangingPunct="1">
              <a:lnSpc>
                <a:spcPct val="90000"/>
              </a:lnSpc>
              <a:buClr>
                <a:schemeClr val="tx1"/>
              </a:buClr>
              <a:buFont typeface="Symbol" pitchFamily="18" charset="2"/>
              <a:buNone/>
            </a:pPr>
            <a:r>
              <a:rPr lang="de-DE" sz="2800" smtClean="0"/>
              <a:t>ZE: Es liegt kein Verstoß ./. § 4 vor.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 autoUpdateAnimBg="0"/>
      <p:bldP spid="150531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B525F96-CCE7-44A2-94FC-545A9D033FBF}" type="datetime1">
              <a:rPr lang="de-DE"/>
              <a:pPr/>
              <a:t>23.05.2012</a:t>
            </a:fld>
            <a:endParaRPr lang="de-DE"/>
          </a:p>
        </p:txBody>
      </p:sp>
      <p:sp>
        <p:nvSpPr>
          <p:cNvPr id="2662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(C) RA M. Hoffmann</a:t>
            </a:r>
          </a:p>
        </p:txBody>
      </p:sp>
      <p:sp>
        <p:nvSpPr>
          <p:cNvPr id="2662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609C25-9E6B-4C23-B60E-5D5DB1D12FBA}" type="slidenum">
              <a:rPr lang="de-DE"/>
              <a:pPr/>
              <a:t>6</a:t>
            </a:fld>
            <a:endParaRPr lang="de-DE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Symbol" pitchFamily="18" charset="2"/>
              <a:buAutoNum type="arabicPeriod" startAt="2"/>
            </a:pPr>
            <a:r>
              <a:rPr lang="de-DE" sz="2400" dirty="0" smtClean="0"/>
              <a:t>Verstoß ./. §§ 7 I, II Nr. 2, 8 I UWG</a:t>
            </a:r>
          </a:p>
          <a:p>
            <a:pPr marL="990600" lvl="1" indent="-533400" eaLnBrk="1" hangingPunct="1">
              <a:lnSpc>
                <a:spcPct val="90000"/>
              </a:lnSpc>
              <a:buFont typeface="Symbol" pitchFamily="18" charset="2"/>
              <a:buAutoNum type="alphaLcParenR"/>
            </a:pPr>
            <a:r>
              <a:rPr lang="de-DE" sz="2000" dirty="0" smtClean="0"/>
              <a:t>Voraussetzung: Werbung mit Telefonanruf </a:t>
            </a:r>
            <a:r>
              <a:rPr lang="de-DE" sz="2000" dirty="0" err="1" smtClean="0"/>
              <a:t>ggü</a:t>
            </a:r>
            <a:r>
              <a:rPr lang="de-DE" sz="2000" dirty="0" smtClean="0"/>
              <a:t>. Verbraucher ohne dessen Einwilligung oder gegenüber sonstigem Marktteilnehmer ohne dessen mutmaßliche Einwilligung.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sz="2000" dirty="0" smtClean="0"/>
              <a:t>M als Verbraucher?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err="1" smtClean="0"/>
              <a:t>Grds</a:t>
            </a:r>
            <a:r>
              <a:rPr lang="de-DE" sz="1800" dirty="0" smtClean="0"/>
              <a:t>. Fällt M unter die Regelung des § 13 BGB 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smtClean="0"/>
              <a:t>Aber gerade in diesem Falle dürfte M sich als Teilnehmer des Arbeitsmarktes zu verstehen haben, weshalb M im Sinne des § 7 II Nr. 2 als sonstiger Marktteilnehmer zu sehen ist.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sz="2000" dirty="0" smtClean="0"/>
              <a:t>M als sonstiger Marktteilnehmer.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smtClean="0"/>
              <a:t>Einwilligung der M </a:t>
            </a:r>
          </a:p>
          <a:p>
            <a:pPr marL="2209800" lvl="4" indent="-38100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dirty="0" smtClean="0"/>
              <a:t>Ausdrücklich (-)</a:t>
            </a:r>
          </a:p>
          <a:p>
            <a:pPr marL="2209800" lvl="4" indent="-38100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dirty="0" smtClean="0"/>
              <a:t>Konkludent (wegen der oben genannten Gründe) muss von Einwilligung ausgegangen werden.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Symbol" pitchFamily="18" charset="2"/>
              <a:buNone/>
            </a:pPr>
            <a:r>
              <a:rPr lang="de-DE" sz="2400" dirty="0" smtClean="0"/>
              <a:t>ZE: Verstoß ./. §§ 7 I, II Nr. 2, 8 I UWG (-)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1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utoUpdateAnimBg="0"/>
      <p:bldP spid="151555" grpId="0" build="p" bldLvl="5" autoUpdateAnimBg="0"/>
    </p:bldLst>
  </p:timing>
</p:sld>
</file>

<file path=ppt/theme/theme1.xml><?xml version="1.0" encoding="utf-8"?>
<a:theme xmlns:a="http://schemas.openxmlformats.org/drawingml/2006/main" name="Schloss und Schlüssel">
  <a:themeElements>
    <a:clrScheme name="Schloss und Schlüssel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Schloss und Schlüsse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chloss und Schlüssel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loss und Schlüsse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loss und Schlüssel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Designs\Schloss und Schlüssel.pot</Template>
  <TotalTime>0</TotalTime>
  <Words>801</Words>
  <Application>Microsoft Office PowerPoint</Application>
  <PresentationFormat>Bildschirmpräsentation (4:3)</PresentationFormat>
  <Paragraphs>78</Paragraphs>
  <Slides>6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Schloss und Schlüssel</vt:lpstr>
      <vt:lpstr>Headhunting leicht gemacht!</vt:lpstr>
      <vt:lpstr>Headhunting leicht gemacht!</vt:lpstr>
      <vt:lpstr>Headhunting leicht gemacht!</vt:lpstr>
      <vt:lpstr>Headhunting leicht gemacht!</vt:lpstr>
      <vt:lpstr>Headhunting leicht gemacht!</vt:lpstr>
      <vt:lpstr>Headhunting leicht gemacht!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Wettbewerbs- und Kartellrecht</dc:title>
  <dc:creator>Computer</dc:creator>
  <cp:lastModifiedBy>Michael</cp:lastModifiedBy>
  <cp:revision>51</cp:revision>
  <dcterms:created xsi:type="dcterms:W3CDTF">2009-01-06T14:46:59Z</dcterms:created>
  <dcterms:modified xsi:type="dcterms:W3CDTF">2012-05-23T11:41:25Z</dcterms:modified>
</cp:coreProperties>
</file>