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4"/>
  </p:notesMasterIdLst>
  <p:handoutMasterIdLst>
    <p:handoutMasterId r:id="rId15"/>
  </p:handout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Lst>
  <p:sldSz cx="9144000" cy="6858000" type="screen4x3"/>
  <p:notesSz cx="6854825" cy="9750425"/>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241" autoAdjust="0"/>
    <p:restoredTop sz="66614" autoAdjust="0"/>
  </p:normalViewPr>
  <p:slideViewPr>
    <p:cSldViewPr>
      <p:cViewPr varScale="1">
        <p:scale>
          <a:sx n="55" d="100"/>
          <a:sy n="55" d="100"/>
        </p:scale>
        <p:origin x="-94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1794" y="-90"/>
      </p:cViewPr>
      <p:guideLst>
        <p:guide orient="horz" pos="3071"/>
        <p:guide pos="215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0213"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20483" name="Rectangle 3"/>
          <p:cNvSpPr>
            <a:spLocks noGrp="1" noChangeArrowheads="1"/>
          </p:cNvSpPr>
          <p:nvPr>
            <p:ph type="dt" sz="quarter" idx="1"/>
          </p:nvPr>
        </p:nvSpPr>
        <p:spPr bwMode="auto">
          <a:xfrm>
            <a:off x="3884613" y="0"/>
            <a:ext cx="2970212"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e-DE"/>
          </a:p>
        </p:txBody>
      </p:sp>
      <p:sp>
        <p:nvSpPr>
          <p:cNvPr id="20484" name="Rectangle 4"/>
          <p:cNvSpPr>
            <a:spLocks noGrp="1" noChangeArrowheads="1"/>
          </p:cNvSpPr>
          <p:nvPr>
            <p:ph type="ftr" sz="quarter" idx="2"/>
          </p:nvPr>
        </p:nvSpPr>
        <p:spPr bwMode="auto">
          <a:xfrm>
            <a:off x="0" y="9263063"/>
            <a:ext cx="2970213" cy="4873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20485" name="Rectangle 5"/>
          <p:cNvSpPr>
            <a:spLocks noGrp="1" noChangeArrowheads="1"/>
          </p:cNvSpPr>
          <p:nvPr>
            <p:ph type="sldNum" sz="quarter" idx="3"/>
          </p:nvPr>
        </p:nvSpPr>
        <p:spPr bwMode="auto">
          <a:xfrm>
            <a:off x="3884613" y="9263063"/>
            <a:ext cx="2970212" cy="4873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21B3EAA-06A5-4D58-9E54-BCD5ADFAAFF3}" type="slidenum">
              <a:rPr lang="de-DE"/>
              <a:pPr/>
              <a:t>‹Nr.›</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0213"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6147" name="Rectangle 3"/>
          <p:cNvSpPr>
            <a:spLocks noGrp="1" noChangeArrowheads="1"/>
          </p:cNvSpPr>
          <p:nvPr>
            <p:ph type="dt" idx="1"/>
          </p:nvPr>
        </p:nvSpPr>
        <p:spPr bwMode="auto">
          <a:xfrm>
            <a:off x="3884613" y="0"/>
            <a:ext cx="2970212"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e-DE"/>
          </a:p>
        </p:txBody>
      </p:sp>
      <p:sp>
        <p:nvSpPr>
          <p:cNvPr id="6148" name="Rectangle 4"/>
          <p:cNvSpPr>
            <a:spLocks noChangeArrowheads="1" noTextEdit="1"/>
          </p:cNvSpPr>
          <p:nvPr>
            <p:ph type="sldImg" idx="2"/>
          </p:nvPr>
        </p:nvSpPr>
        <p:spPr bwMode="auto">
          <a:xfrm>
            <a:off x="990600" y="731838"/>
            <a:ext cx="4875213" cy="3656012"/>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914400" y="4630738"/>
            <a:ext cx="5026025" cy="4387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6150" name="Rectangle 6"/>
          <p:cNvSpPr>
            <a:spLocks noGrp="1" noChangeArrowheads="1"/>
          </p:cNvSpPr>
          <p:nvPr>
            <p:ph type="ftr" sz="quarter" idx="4"/>
          </p:nvPr>
        </p:nvSpPr>
        <p:spPr bwMode="auto">
          <a:xfrm>
            <a:off x="0" y="9263063"/>
            <a:ext cx="2970213" cy="4873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6151" name="Rectangle 7"/>
          <p:cNvSpPr>
            <a:spLocks noGrp="1" noChangeArrowheads="1"/>
          </p:cNvSpPr>
          <p:nvPr>
            <p:ph type="sldNum" sz="quarter" idx="5"/>
          </p:nvPr>
        </p:nvSpPr>
        <p:spPr bwMode="auto">
          <a:xfrm>
            <a:off x="3884613" y="9263063"/>
            <a:ext cx="2970212" cy="4873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2675415-656D-42D7-8ACA-42105A679FDD}" type="slidenum">
              <a:rPr lang="de-DE"/>
              <a:pPr/>
              <a:t>‹Nr.›</a:t>
            </a:fld>
            <a:endParaRPr lang="de-DE"/>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F46633-713B-4F24-B2C5-BABCDF1000D4}" type="slidenum">
              <a:rPr lang="de-DE"/>
              <a:pPr/>
              <a:t>1</a:t>
            </a:fld>
            <a:endParaRPr lang="de-DE"/>
          </a:p>
        </p:txBody>
      </p:sp>
      <p:sp>
        <p:nvSpPr>
          <p:cNvPr id="21506" name="Rectangle 2"/>
          <p:cNvSpPr>
            <a:spLocks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A70F3D-8F39-4B9F-A17B-570F10DE33E6}" type="slidenum">
              <a:rPr lang="de-DE"/>
              <a:pPr/>
              <a:t>10</a:t>
            </a:fld>
            <a:endParaRPr lang="de-DE"/>
          </a:p>
        </p:txBody>
      </p:sp>
      <p:sp>
        <p:nvSpPr>
          <p:cNvPr id="26626" name="Rectangle 2"/>
          <p:cNvSpPr>
            <a:spLocks noChangeArrowheads="1" noTextEdit="1"/>
          </p:cNvSpPr>
          <p:nvPr>
            <p:ph type="sldImg"/>
          </p:nvPr>
        </p:nvSpPr>
        <p:spPr>
          <a:ln/>
        </p:spPr>
      </p:sp>
      <p:sp>
        <p:nvSpPr>
          <p:cNvPr id="26627" name="Rectangle 3"/>
          <p:cNvSpPr>
            <a:spLocks noGrp="1" noChangeArrowheads="1"/>
          </p:cNvSpPr>
          <p:nvPr>
            <p:ph type="body" idx="1"/>
          </p:nvPr>
        </p:nvSpPr>
        <p:spPr/>
        <p:txBody>
          <a:bodyPr/>
          <a:lstStyle/>
          <a:p>
            <a:r>
              <a:rPr lang="de-DE"/>
              <a:t>Unterlassungsanspruch gegen Verletzer</a:t>
            </a:r>
            <a:r>
              <a:rPr lang="de-DE" b="1"/>
              <a:t>, § 14 Abs. 5 MarkenG</a:t>
            </a:r>
            <a:r>
              <a:rPr lang="de-DE"/>
              <a:t> </a:t>
            </a:r>
          </a:p>
          <a:p>
            <a:endParaRPr lang="de-DE" b="1"/>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F3F722-CF0E-4798-A120-43E4B7B4CB7B}" type="slidenum">
              <a:rPr lang="de-DE"/>
              <a:pPr/>
              <a:t>11</a:t>
            </a:fld>
            <a:endParaRPr lang="de-DE"/>
          </a:p>
        </p:txBody>
      </p:sp>
      <p:sp>
        <p:nvSpPr>
          <p:cNvPr id="31746" name="Rectangle 2"/>
          <p:cNvSpPr>
            <a:spLocks noChangeArrowheads="1" noTextEdit="1"/>
          </p:cNvSpPr>
          <p:nvPr>
            <p:ph type="sldImg"/>
          </p:nvPr>
        </p:nvSpPr>
        <p:spPr>
          <a:xfrm>
            <a:off x="1965325" y="0"/>
            <a:ext cx="2924175" cy="2193925"/>
          </a:xfrm>
          <a:ln/>
        </p:spPr>
      </p:sp>
      <p:sp>
        <p:nvSpPr>
          <p:cNvPr id="31747" name="Rectangle 3"/>
          <p:cNvSpPr>
            <a:spLocks noGrp="1" noChangeArrowheads="1"/>
          </p:cNvSpPr>
          <p:nvPr>
            <p:ph type="body" idx="1"/>
          </p:nvPr>
        </p:nvSpPr>
        <p:spPr>
          <a:xfrm>
            <a:off x="228600" y="2193925"/>
            <a:ext cx="6397625" cy="7312025"/>
          </a:xfrm>
        </p:spPr>
        <p:txBody>
          <a:bodyPr/>
          <a:lstStyle/>
          <a:p>
            <a:pPr marL="228600" indent="-228600">
              <a:spcBef>
                <a:spcPct val="0"/>
              </a:spcBef>
              <a:buFontTx/>
              <a:buAutoNum type="arabicPeriod" startAt="3"/>
            </a:pPr>
            <a:r>
              <a:rPr lang="de-DE" sz="1000" b="1"/>
              <a:t>Mittelbare Markenverletzung gemäß § 14 Abs. 4</a:t>
            </a:r>
          </a:p>
          <a:p>
            <a:pPr marL="228600" indent="-228600">
              <a:spcBef>
                <a:spcPct val="0"/>
              </a:spcBef>
              <a:buFontTx/>
              <a:buAutoNum type="arabicPeriod" startAt="3"/>
            </a:pPr>
            <a:r>
              <a:rPr lang="de-DE" sz="1000" b="1"/>
              <a:t>Räumlicher Bereich, § 4 </a:t>
            </a:r>
          </a:p>
          <a:p>
            <a:pPr marL="228600" indent="-228600">
              <a:spcBef>
                <a:spcPct val="0"/>
              </a:spcBef>
              <a:buFontTx/>
              <a:buAutoNum type="arabicPeriod" startAt="3"/>
            </a:pPr>
            <a:r>
              <a:rPr lang="de-DE" sz="1000" b="1"/>
              <a:t>Früher große Probleme </a:t>
            </a:r>
            <a:r>
              <a:rPr lang="de-DE" sz="1000" b="1">
                <a:sym typeface="Wingdings" pitchFamily="2" charset="2"/>
              </a:rPr>
              <a:t> heute § 14 Abs. 2 Nr. 3 </a:t>
            </a:r>
          </a:p>
          <a:p>
            <a:pPr marL="228600" indent="-228600">
              <a:spcBef>
                <a:spcPct val="0"/>
              </a:spcBef>
            </a:pPr>
            <a:r>
              <a:rPr lang="de-DE" sz="1000">
                <a:latin typeface="TimesNewRomanPSMT" charset="0"/>
              </a:rPr>
              <a:t>§ 14 Abs. 2 Nr. 3 MarkenG ist ein Novum im Markenrecht. </a:t>
            </a:r>
            <a:r>
              <a:rPr lang="de-DE" sz="1000" b="1">
                <a:latin typeface="TimesNewRomanPS-BoldMT" charset="0"/>
              </a:rPr>
              <a:t>Bis dahin konnten zeichenrechtliche Ansprüche nur</a:t>
            </a:r>
          </a:p>
          <a:p>
            <a:pPr marL="228600" indent="-228600">
              <a:spcBef>
                <a:spcPct val="0"/>
              </a:spcBef>
            </a:pPr>
            <a:r>
              <a:rPr lang="de-DE" sz="1000" b="1">
                <a:latin typeface="TimesNewRomanPS-BoldMT" charset="0"/>
              </a:rPr>
              <a:t>bei Warengleichartigkeit bestehen</a:t>
            </a:r>
            <a:r>
              <a:rPr lang="de-DE" sz="1000">
                <a:latin typeface="TimesNewRomanPSMT" charset="0"/>
              </a:rPr>
              <a:t>. Außerhalb dieses Bereichs war das WarenzeichenG nicht einschlägig. Dies</a:t>
            </a:r>
          </a:p>
          <a:p>
            <a:pPr marL="228600" indent="-228600">
              <a:spcBef>
                <a:spcPct val="0"/>
              </a:spcBef>
            </a:pPr>
            <a:r>
              <a:rPr lang="de-DE" sz="1000">
                <a:latin typeface="TimesNewRomanPSMT" charset="0"/>
              </a:rPr>
              <a:t>war insofern konsequent, als die Herkunftsfunktion der Marke in derartigen Fällen nicht beeinträchtigt wird.</a:t>
            </a:r>
          </a:p>
          <a:p>
            <a:pPr marL="228600" indent="-228600">
              <a:spcBef>
                <a:spcPct val="0"/>
              </a:spcBef>
            </a:pPr>
            <a:r>
              <a:rPr lang="de-DE" sz="1000" i="1">
                <a:latin typeface="TimesNewRomanPS-ItalicMT" charset="0"/>
              </a:rPr>
              <a:t>Beispiele</a:t>
            </a:r>
            <a:r>
              <a:rPr lang="de-DE" sz="1000">
                <a:latin typeface="TimesNewRomanPSMT" charset="0"/>
              </a:rPr>
              <a:t>:</a:t>
            </a:r>
          </a:p>
          <a:p>
            <a:pPr marL="228600" indent="-228600">
              <a:spcBef>
                <a:spcPct val="0"/>
              </a:spcBef>
            </a:pPr>
            <a:r>
              <a:rPr lang="de-DE" sz="1000">
                <a:latin typeface="TimesNewRomanPSMT" charset="0"/>
              </a:rPr>
              <a:t>Niemand käme auf die Idee, dass ein bekannter Bekleidungshersteller unter seiner Marke „BOSS“ Toilettenpapier anbieten würde. Wegen fehlender Warenähnlichkeit wäre Verwechslungsgefahr nach Maßgabe des oben a. und b. Ausgeführten nicht gegeben. Die ihm zufällig zugeteilte Tel-Nr. 4711 wird von einem Leipziger Taxiunternehmer auf den Droschken und im Telefonbucheintrag werblich herausgestellt. Mangels Warenähnlichkeit zwischen Kölnisch Wasser und sonstigen Parfüms einerseits, der Dienstleistung Personenbeförderung andererseits liegt Verwechslungsgefahr im Sinne des § 14 Abs. 2 Nr. 2 MarkenG nicht vor. In derartigen Fällen behalf man sich bis zum Inkrafttreten des MarkenG mit einem Rückgriff auf § 3 UWG und auf das allgemeine Bürgerliche Recht (§§ 823, 1004 BGB): Berühmten Marken wurde ein genereller Schutz gegen Annäherung bzw. Verwässerung zugebilligt, um den in der Marke verkörperten goodwill zu bewahren. Dieser Kunstgriff ist im Hinblick auf die heute bestehende Regelung des § 14 Abs. 2 Nr. 3 MarkenG nicht mehr nötig. </a:t>
            </a:r>
          </a:p>
          <a:p>
            <a:pPr marL="228600" indent="-228600">
              <a:spcBef>
                <a:spcPct val="0"/>
              </a:spcBef>
            </a:pPr>
            <a:r>
              <a:rPr lang="de-DE" sz="1000" b="1">
                <a:latin typeface="TimesNewRomanPS-BoldMT" charset="0"/>
              </a:rPr>
              <a:t>"Mars macht mobil bei Sex-Sport und Spiel" </a:t>
            </a:r>
            <a:r>
              <a:rPr lang="de-DE" sz="1000">
                <a:latin typeface="TimesNewRomanPSMT" charset="0"/>
              </a:rPr>
              <a:t>BGH NJW 1994, 1954 Ein Werbeartikelhändler vertreibt Scherzpäckchen mit einem Kondom als Inhalt und dem aufgedruckten verballhornten Werbespruch eines bekannten Süßwarenherstellers: „Mars macht mobil bei Sex-Sport und Spiel“. Dies dürfte nach heute geltendem Recht gegen § 14 Abs. 2 Nr. 3 MarkenG verstoßen (s. aber auch das folgende Beispiel!), wobei nicht die Beeinträchtigung der Herkunftsfunktion der Marke den Anspruch auslöst, sondern die Verwässerung ihrer Schlagkraft.</a:t>
            </a:r>
          </a:p>
          <a:p>
            <a:pPr marL="228600" indent="-228600">
              <a:spcBef>
                <a:spcPct val="0"/>
              </a:spcBef>
            </a:pPr>
            <a:r>
              <a:rPr lang="de-DE" sz="1000" b="1">
                <a:latin typeface="TimesNewRomanPS-BoldMT" charset="0"/>
              </a:rPr>
              <a:t>Lila-Postkarte </a:t>
            </a:r>
            <a:r>
              <a:rPr lang="de-DE" sz="1000">
                <a:latin typeface="TimesNewRomanPSMT" charset="0"/>
              </a:rPr>
              <a:t>BGH GRUR 2005, 583 X vertreibt Geschenkartikel. Zu seinem Angebot gehört eine mit „Muh!“ bezeichnete Postkarte, die eine violette Grundfarbe aufweist und den Text „Über allen Wipfeln ist Ruh, irgendwo blökt eine Kuh. Muh!“ mit der Autorenangabe „</a:t>
            </a:r>
            <a:r>
              <a:rPr lang="de-DE" sz="1000" b="1">
                <a:latin typeface="TimesNewRomanPS-BoldMT" charset="0"/>
              </a:rPr>
              <a:t>Rainer Maria Milka</a:t>
            </a:r>
            <a:r>
              <a:rPr lang="de-DE" sz="1000">
                <a:latin typeface="TimesNewRomanPSMT" charset="0"/>
              </a:rPr>
              <a:t>“. Die Verbote durch die Vorinstanzen hat der BGH aufgehoben: „Wird eine bekannte Marke bei der Aufmachung eines Produkts in witziger und humorvoller Weise verwandt, kann die Unlauterkeit der Ausnutzung ihrer Unterscheidungskraft (Aufmerksamkeitsausbeutung) der Klagemarke auf Grund der </a:t>
            </a:r>
            <a:r>
              <a:rPr lang="de-DE" sz="1000" b="1">
                <a:latin typeface="TimesNewRomanPS-BoldMT" charset="0"/>
              </a:rPr>
              <a:t>Kunstfreiheit nach Art. 5 Abs. 3 GG </a:t>
            </a:r>
            <a:r>
              <a:rPr lang="de-DE" sz="1000">
                <a:latin typeface="TimesNewRomanPSMT" charset="0"/>
              </a:rPr>
              <a:t>ausgeschlossen sein.“ </a:t>
            </a:r>
            <a:r>
              <a:rPr lang="de-DE" sz="1000" b="1">
                <a:latin typeface="TimesNewRomanPS-BoldMT" charset="0"/>
              </a:rPr>
              <a:t>Anm</a:t>
            </a:r>
            <a:r>
              <a:rPr lang="de-DE" sz="1000">
                <a:latin typeface="TimesNewRomanPSMT" charset="0"/>
              </a:rPr>
              <a:t>.: Zu bedenken ist, dass nicht jede Verballhornung als Kunst durchgeht!</a:t>
            </a:r>
          </a:p>
          <a:p>
            <a:pPr marL="228600" indent="-228600">
              <a:spcBef>
                <a:spcPct val="0"/>
              </a:spcBef>
            </a:pPr>
            <a:endParaRPr lang="de-DE" sz="1000">
              <a:latin typeface="TimesNewRomanPSMT" charset="0"/>
            </a:endParaRPr>
          </a:p>
          <a:p>
            <a:pPr marL="228600" indent="-228600">
              <a:spcBef>
                <a:spcPct val="0"/>
              </a:spcBef>
            </a:pPr>
            <a:r>
              <a:rPr lang="de-DE" sz="1000">
                <a:latin typeface="TimesNewRomanPSMT" charset="0"/>
              </a:rPr>
              <a:t>Die verschiedenen Konstellationen und die Abstufung der denkbaren, praktisch relevanten Fälle kann man sich abschließend am Beispiel der Marke BOSS wie folgt deutlich machen:</a:t>
            </a:r>
          </a:p>
          <a:p>
            <a:pPr marL="228600" indent="-228600">
              <a:spcBef>
                <a:spcPct val="0"/>
              </a:spcBef>
            </a:pPr>
            <a:r>
              <a:rPr lang="de-DE" sz="1000" i="1">
                <a:latin typeface="TimesNewRomanPS-ItalicMT" charset="0"/>
              </a:rPr>
              <a:t>Fall 1</a:t>
            </a:r>
            <a:r>
              <a:rPr lang="de-DE" sz="1000">
                <a:latin typeface="TimesNewRomanPSMT" charset="0"/>
              </a:rPr>
              <a:t>: Unternehmer X bietet einen </a:t>
            </a:r>
            <a:r>
              <a:rPr lang="de-DE" sz="1000" b="1">
                <a:latin typeface="TimesNewRomanPS-BoldMT" charset="0"/>
              </a:rPr>
              <a:t>Herrenpullover </a:t>
            </a:r>
            <a:r>
              <a:rPr lang="de-DE" sz="1000">
                <a:latin typeface="TimesNewRomanPSMT" charset="0"/>
              </a:rPr>
              <a:t>unter der schlicht abgekupferten Marke </a:t>
            </a:r>
            <a:r>
              <a:rPr lang="de-DE" sz="1000" b="1">
                <a:latin typeface="TimesNewRomanPS-BoldMT" charset="0"/>
              </a:rPr>
              <a:t>BOSS </a:t>
            </a:r>
            <a:r>
              <a:rPr lang="de-DE" sz="1000">
                <a:latin typeface="TimesNewRomanPSMT" charset="0"/>
              </a:rPr>
              <a:t>an. § 14 Abs. 2 Nr. 1 MarkenG ist bereits einschlägig.</a:t>
            </a:r>
          </a:p>
          <a:p>
            <a:pPr marL="228600" indent="-228600">
              <a:spcBef>
                <a:spcPct val="0"/>
              </a:spcBef>
            </a:pPr>
            <a:r>
              <a:rPr lang="de-DE" sz="1000" i="1">
                <a:latin typeface="TimesNewRomanPS-ItalicMT" charset="0"/>
              </a:rPr>
              <a:t>Fall 2</a:t>
            </a:r>
            <a:r>
              <a:rPr lang="de-DE" sz="1000">
                <a:latin typeface="TimesNewRomanPSMT" charset="0"/>
              </a:rPr>
              <a:t>: Nun produziert und vertreibt er eine </a:t>
            </a:r>
            <a:r>
              <a:rPr lang="de-DE" sz="1000" b="1">
                <a:latin typeface="TimesNewRomanPS-BoldMT" charset="0"/>
              </a:rPr>
              <a:t>Brille </a:t>
            </a:r>
            <a:r>
              <a:rPr lang="de-DE" sz="1000">
                <a:latin typeface="TimesNewRomanPSMT" charset="0"/>
              </a:rPr>
              <a:t>unter dem Namen </a:t>
            </a:r>
            <a:r>
              <a:rPr lang="de-DE" sz="1000" b="1">
                <a:latin typeface="TimesNewRomanPS-BoldMT" charset="0"/>
              </a:rPr>
              <a:t>BOSS</a:t>
            </a:r>
            <a:r>
              <a:rPr lang="de-DE" sz="1000">
                <a:latin typeface="TimesNewRomanPSMT" charset="0"/>
              </a:rPr>
              <a:t>. Unterstellt, dass die Fa. Boss derartige Waren nicht im Sortiment hat, ist doch Warenähnlichkeit gegeben, so dass § 14 Abs. 2 Nr. 2 MarkenG eingreift.</a:t>
            </a:r>
          </a:p>
          <a:p>
            <a:pPr marL="228600" indent="-228600">
              <a:spcBef>
                <a:spcPct val="0"/>
              </a:spcBef>
            </a:pPr>
            <a:r>
              <a:rPr lang="de-DE" sz="1000" i="1">
                <a:latin typeface="TimesNewRomanPS-ItalicMT" charset="0"/>
              </a:rPr>
              <a:t>Fall 3</a:t>
            </a:r>
            <a:r>
              <a:rPr lang="de-DE" sz="1000">
                <a:latin typeface="TimesNewRomanPSMT" charset="0"/>
              </a:rPr>
              <a:t>: Nun verlegt er sich auf die Herstellung eines </a:t>
            </a:r>
            <a:r>
              <a:rPr lang="de-DE" sz="1000" b="1">
                <a:latin typeface="TimesNewRomanPS-BoldMT" charset="0"/>
              </a:rPr>
              <a:t>Erfrischungsgetränks </a:t>
            </a:r>
            <a:r>
              <a:rPr lang="de-DE" sz="1000">
                <a:latin typeface="TimesNewRomanPSMT" charset="0"/>
              </a:rPr>
              <a:t>unter der Marke </a:t>
            </a:r>
            <a:r>
              <a:rPr lang="de-DE" sz="1000" b="1">
                <a:latin typeface="TimesNewRomanPS-BoldMT" charset="0"/>
              </a:rPr>
              <a:t>BOSS. </a:t>
            </a:r>
            <a:r>
              <a:rPr lang="de-DE" sz="1000">
                <a:latin typeface="TimesNewRomanPSMT" charset="0"/>
              </a:rPr>
              <a:t>Nun wird zwar der Bereich der Warenähnlichkeit verlassen, aber es liegt eine markenmäßige, die Schlagkraft des Zeichens verwässernde Benutzung vor. § 14 Abs. 2 Nr. 3 ist verletzt.</a:t>
            </a:r>
          </a:p>
          <a:p>
            <a:pPr marL="228600" indent="-228600">
              <a:spcBef>
                <a:spcPct val="0"/>
              </a:spcBef>
            </a:pPr>
            <a:r>
              <a:rPr lang="de-DE" sz="1000" i="1">
                <a:latin typeface="TimesNewRomanPS-ItalicMT" charset="0"/>
              </a:rPr>
              <a:t>Fall 4: </a:t>
            </a:r>
            <a:r>
              <a:rPr lang="de-DE" sz="1000">
                <a:latin typeface="TimesNewRomanPSMT" charset="0"/>
              </a:rPr>
              <a:t>Die Opposition verwendet im </a:t>
            </a:r>
            <a:r>
              <a:rPr lang="de-DE" sz="1000" b="1">
                <a:latin typeface="TimesNewRomanPS-BoldMT" charset="0"/>
              </a:rPr>
              <a:t>Bundestagswahlkampf </a:t>
            </a:r>
            <a:r>
              <a:rPr lang="de-DE" sz="1000">
                <a:latin typeface="TimesNewRomanPSMT" charset="0"/>
              </a:rPr>
              <a:t>ein T-Shirt mit dem Aufdruck: „</a:t>
            </a:r>
            <a:r>
              <a:rPr lang="de-DE" sz="1000" b="1">
                <a:latin typeface="TimesNewRomanPS-BoldMT" charset="0"/>
              </a:rPr>
              <a:t>Schröder </a:t>
            </a:r>
            <a:r>
              <a:rPr lang="de-DE" sz="1000">
                <a:latin typeface="TimesNewRomanPSMT" charset="0"/>
              </a:rPr>
              <a:t>war lange genug der </a:t>
            </a:r>
            <a:r>
              <a:rPr lang="de-DE" sz="1000" b="1">
                <a:latin typeface="TimesNewRomanPS-BoldMT" charset="0"/>
              </a:rPr>
              <a:t>BOSS!“. </a:t>
            </a:r>
            <a:r>
              <a:rPr lang="de-DE" sz="1000">
                <a:latin typeface="TimesNewRomanPSMT" charset="0"/>
              </a:rPr>
              <a:t>Hier fehlt es an einer markenmäßigen Verwendung. Ob § 14 Abs. 2 Nr. 3 MarkenG eingreift, ist zweifelhaft. § 1 UWG scheitert am fehlenden Wettbewerbsverhältnis. Der Eingriff in den eingerichteten und ausgeübten Gewerbebetrieb der Fa. Boss ist am Grundrecht der Meinungsäußerungsfreiheit - mit ungewissem Ergebnis - zu messen.</a:t>
            </a:r>
          </a:p>
          <a:p>
            <a:pPr marL="228600" indent="-228600">
              <a:spcBef>
                <a:spcPct val="0"/>
              </a:spcBef>
            </a:pPr>
            <a:endParaRPr lang="de-DE" sz="1000" b="1"/>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27B0E5-55CD-429D-8661-8D56ECF5DE33}" type="slidenum">
              <a:rPr lang="de-DE"/>
              <a:pPr/>
              <a:t>12</a:t>
            </a:fld>
            <a:endParaRPr lang="de-DE"/>
          </a:p>
        </p:txBody>
      </p:sp>
      <p:sp>
        <p:nvSpPr>
          <p:cNvPr id="33794" name="Rectangle 2"/>
          <p:cNvSpPr>
            <a:spLocks noChangeArrowheads="1" noTextEdit="1"/>
          </p:cNvSpPr>
          <p:nvPr>
            <p:ph type="sldImg"/>
          </p:nvPr>
        </p:nvSpPr>
        <p:spPr>
          <a:xfrm>
            <a:off x="1965325" y="0"/>
            <a:ext cx="2924175" cy="2193925"/>
          </a:xfrm>
          <a:ln/>
        </p:spPr>
      </p:sp>
      <p:sp>
        <p:nvSpPr>
          <p:cNvPr id="33795" name="Rectangle 3"/>
          <p:cNvSpPr>
            <a:spLocks noGrp="1" noChangeArrowheads="1"/>
          </p:cNvSpPr>
          <p:nvPr>
            <p:ph type="body" idx="1"/>
          </p:nvPr>
        </p:nvSpPr>
        <p:spPr>
          <a:xfrm>
            <a:off x="228600" y="2193925"/>
            <a:ext cx="6397625" cy="7312025"/>
          </a:xfrm>
        </p:spPr>
        <p:txBody>
          <a:bodyPr/>
          <a:lstStyle/>
          <a:p>
            <a:pPr marL="228600" indent="-228600">
              <a:spcBef>
                <a:spcPct val="0"/>
              </a:spcBef>
              <a:buFontTx/>
              <a:buAutoNum type="arabicPeriod"/>
            </a:pPr>
            <a:r>
              <a:rPr lang="de-DE" b="1"/>
              <a:t> </a:t>
            </a:r>
            <a:r>
              <a:rPr lang="de-DE">
                <a:latin typeface="TimesNewRomanPSMT" charset="0"/>
              </a:rPr>
              <a:t>Henkel kann aus „Persil“ heraus nicht einem Herrn Persil die Benutzung seines Namens - und zwar auch nicht beim Handel mit Haushaltsreinigern - verwehren. </a:t>
            </a:r>
            <a:br>
              <a:rPr lang="de-DE">
                <a:latin typeface="TimesNewRomanPSMT" charset="0"/>
              </a:rPr>
            </a:br>
            <a:r>
              <a:rPr lang="de-DE">
                <a:latin typeface="TimesNewRomanPSMT" charset="0"/>
              </a:rPr>
              <a:t>Auch Zulässig Verwendung als Ersatzteil </a:t>
            </a:r>
          </a:p>
          <a:p>
            <a:pPr marL="228600" indent="-228600">
              <a:spcBef>
                <a:spcPct val="0"/>
              </a:spcBef>
              <a:buFontTx/>
              <a:buAutoNum type="arabicPeriod"/>
            </a:pPr>
            <a:r>
              <a:rPr lang="de-DE">
                <a:latin typeface="TimesNewRomanPSMT" charset="0"/>
              </a:rPr>
              <a:t> Erschöpfung des Markenrechts </a:t>
            </a:r>
            <a:br>
              <a:rPr lang="de-DE">
                <a:latin typeface="TimesNewRomanPSMT" charset="0"/>
              </a:rPr>
            </a:br>
            <a:r>
              <a:rPr lang="de-DE">
                <a:latin typeface="TimesNewRomanPSMT" charset="0"/>
              </a:rPr>
              <a:t>Die mit einer Marke verbundenen Rechte bedeuten zunächst, dass nur der Markeninhaber oder mit seiner Zustimmung Dritte befugt sind, mit der Marke gekennzeichnete Waren in den Verkehr zu bringen. Ist dies geschehen, so ist das Recht aus der Marke bezüglich dieser Waren </a:t>
            </a:r>
            <a:r>
              <a:rPr lang="de-DE" b="1">
                <a:latin typeface="TimesNewRomanPS-BoldMT" charset="0"/>
              </a:rPr>
              <a:t>„erschöpft“ </a:t>
            </a:r>
            <a:r>
              <a:rPr lang="de-DE">
                <a:latin typeface="TimesNewRomanPSMT" charset="0"/>
              </a:rPr>
              <a:t>(§ 24 Abs. 1 MarkenG). </a:t>
            </a:r>
            <a:br>
              <a:rPr lang="de-DE">
                <a:latin typeface="TimesNewRomanPSMT" charset="0"/>
              </a:rPr>
            </a:br>
            <a:r>
              <a:rPr lang="de-DE" b="1">
                <a:latin typeface="TimesNewRomanPS-BoldMT" charset="0"/>
              </a:rPr>
              <a:t>Vier Ringe über Audi </a:t>
            </a:r>
            <a:r>
              <a:rPr lang="de-DE">
                <a:latin typeface="TimesNewRomanPSMT" charset="0"/>
              </a:rPr>
              <a:t>BGH GRUR 2003, 878 </a:t>
            </a:r>
            <a:br>
              <a:rPr lang="de-DE">
                <a:latin typeface="TimesNewRomanPSMT" charset="0"/>
              </a:rPr>
            </a:br>
            <a:r>
              <a:rPr lang="de-DE">
                <a:latin typeface="TimesNewRomanPSMT" charset="0"/>
              </a:rPr>
              <a:t>	Der Markeninhaber kann einem Händler nicht den Vertrieb von Originalware und die diesbezügliche Werbung untersagen, über die dieser ohne Verletzung des Markenrechts verfügen kann. Hierbei ist es ohne Bedeutung, ob der Händler die Ware zum Zeitpunkt der Werbung bereits vorrätig hat.</a:t>
            </a:r>
            <a:br>
              <a:rPr lang="de-DE">
                <a:latin typeface="TimesNewRomanPSMT" charset="0"/>
              </a:rPr>
            </a:br>
            <a:r>
              <a:rPr lang="de-DE" i="1">
                <a:latin typeface="TimesNewRomanPS-ItalicMT" charset="0"/>
              </a:rPr>
              <a:t>Beispiel 1</a:t>
            </a:r>
            <a:r>
              <a:rPr lang="de-DE">
                <a:latin typeface="TimesNewRomanPSMT" charset="0"/>
              </a:rPr>
              <a:t>: (Gebrauchte) Markenjeans werden umgefärbt und gewerblich weiterveräußert (BGH NJW 1996, 994). </a:t>
            </a:r>
            <a:br>
              <a:rPr lang="de-DE">
                <a:latin typeface="TimesNewRomanPSMT" charset="0"/>
              </a:rPr>
            </a:br>
            <a:r>
              <a:rPr lang="de-DE" i="1">
                <a:latin typeface="TimesNewRomanPS-ItalicMT" charset="0"/>
              </a:rPr>
              <a:t>Beispiel 2</a:t>
            </a:r>
            <a:r>
              <a:rPr lang="de-DE">
                <a:latin typeface="TimesNewRomanPSMT" charset="0"/>
              </a:rPr>
              <a:t>: Unfallwagen werden wiederaufgebaut und mit dem Herstellerkennzeichen gewerblich weiterveräußert (BGH NJW-RR 1991, 38).</a:t>
            </a:r>
            <a:br>
              <a:rPr lang="de-DE">
                <a:latin typeface="TimesNewRomanPSMT" charset="0"/>
              </a:rPr>
            </a:br>
            <a:r>
              <a:rPr lang="de-DE" i="1">
                <a:latin typeface="TimesNewRomanPS-ItalicMT" charset="0"/>
              </a:rPr>
              <a:t>Beispiel 3</a:t>
            </a:r>
            <a:r>
              <a:rPr lang="de-DE">
                <a:latin typeface="TimesNewRomanPSMT" charset="0"/>
              </a:rPr>
              <a:t>: Ein Kfz-Zubehörhändler bietet </a:t>
            </a:r>
            <a:r>
              <a:rPr lang="de-DE" b="1">
                <a:latin typeface="TimesNewRomanPS-BoldMT" charset="0"/>
              </a:rPr>
              <a:t>Mercedes-Sterne </a:t>
            </a:r>
            <a:r>
              <a:rPr lang="de-DE">
                <a:latin typeface="TimesNewRomanPSMT" charset="0"/>
              </a:rPr>
              <a:t>an, die er von Mercedes-Benz bezieht und sodann in der Weise umbaut, daß sie abnehmbar sind. Obwohl die Mercedes-Sterne – für die Mercedes-Benz eine (Bild-)Marke hat – vom Markeninhaber stammen, liegt im Hinblick auf die Veränderung keine Erschöpfung der Markenrechte vor.</a:t>
            </a:r>
            <a:br>
              <a:rPr lang="de-DE">
                <a:latin typeface="TimesNewRomanPSMT" charset="0"/>
              </a:rPr>
            </a:br>
            <a:r>
              <a:rPr lang="de-DE" i="1">
                <a:latin typeface="TimesNewRomanPS-ItalicMT" charset="0"/>
              </a:rPr>
              <a:t>Beispiel 4: </a:t>
            </a:r>
            <a:r>
              <a:rPr lang="de-DE">
                <a:latin typeface="TimesNewRomanPSMT" charset="0"/>
              </a:rPr>
              <a:t>Die Fa. </a:t>
            </a:r>
            <a:r>
              <a:rPr lang="de-DE" b="1">
                <a:latin typeface="TimesNewRomanPS-BoldMT" charset="0"/>
              </a:rPr>
              <a:t>Rolex </a:t>
            </a:r>
            <a:r>
              <a:rPr lang="de-DE">
                <a:latin typeface="TimesNewRomanPSMT" charset="0"/>
              </a:rPr>
              <a:t>behielt ihr von Privatpersonen zur Reparatur eingesandte Uhren mit der Begründung ein, die Uhren seien ohne ihre Zustimmung verändert und dadurch seien ihre Markenrechte verletzt worden. Sie wollte die Uhren erst wieder herausgeben, wenn entweder die Veränderungen rückgängig gemacht oder die Marke Rolex entfernt sei. Dieses Verhalten findet keine Grundlage im Markengesetz. Außerhalb des geschäftlichen Verkehrs dürfen Privatpersonen Markenware nach Gutdünken verändern.</a:t>
            </a:r>
            <a:endParaRPr lang="de-DE">
              <a:latin typeface="TimesNewRomanPS-ItalicMT" charset="0"/>
            </a:endParaRPr>
          </a:p>
          <a:p>
            <a:pPr marL="228600" indent="-228600">
              <a:spcBef>
                <a:spcPct val="0"/>
              </a:spcBef>
              <a:buFontTx/>
              <a:buAutoNum type="arabicPeriod"/>
            </a:pPr>
            <a:r>
              <a:rPr lang="de-DE">
                <a:latin typeface="TimesNewRomanPSMT" charset="0"/>
              </a:rPr>
              <a:t>Der Geltendmachung von Ansprüchen aus einer Marke kann der sog. Nichtbenutzungseinwand entgegengesetzt werden, wenn die Marke innerhalb der letzten fünf Jahre für die Waren oder Dienstleistungen, auf die sich der Markeninhaber zur Begründung seines Anspruchs beruft, nicht benutzt worden ist (§§ 25, 26 MarkenG).</a:t>
            </a:r>
          </a:p>
          <a:p>
            <a:pPr marL="228600" indent="-228600">
              <a:spcBef>
                <a:spcPct val="0"/>
              </a:spcBef>
              <a:buFontTx/>
              <a:buAutoNum type="arabicPeriod"/>
            </a:pPr>
            <a:r>
              <a:rPr lang="de-DE">
                <a:latin typeface="TimesNewRomanPSMT" charset="0"/>
              </a:rPr>
              <a:t>Eine Schranke des Markenschutzes stellt die Verwirkung nach § 21 MarkenG dar: Wer fünf Jahre lang die Benutzung einer Marke gekannt und geduldet hat, kann aus seiner älteren Marke heraus nicht mehr die Untersagung betreiben.</a:t>
            </a:r>
            <a:endParaRPr lang="de-DE" b="1"/>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E2CF4F-575E-460F-8102-B692A6C6BFC8}" type="slidenum">
              <a:rPr lang="de-DE"/>
              <a:pPr/>
              <a:t>2</a:t>
            </a:fld>
            <a:endParaRPr lang="de-DE"/>
          </a:p>
        </p:txBody>
      </p:sp>
      <p:sp>
        <p:nvSpPr>
          <p:cNvPr id="7170" name="Rectangle 2"/>
          <p:cNvSpPr>
            <a:spLocks noChangeArrowheads="1" noTextEdit="1"/>
          </p:cNvSpPr>
          <p:nvPr>
            <p:ph type="sldImg"/>
          </p:nvPr>
        </p:nvSpPr>
        <p:spPr>
          <a:ln/>
        </p:spPr>
      </p:sp>
      <p:sp>
        <p:nvSpPr>
          <p:cNvPr id="7171" name="Rectangle 3"/>
          <p:cNvSpPr>
            <a:spLocks noGrp="1" noChangeArrowheads="1"/>
          </p:cNvSpPr>
          <p:nvPr>
            <p:ph type="body" idx="1"/>
          </p:nvPr>
        </p:nvSpPr>
        <p:spPr/>
        <p:txBody>
          <a:bodyPr/>
          <a:lstStyle/>
          <a:p>
            <a:pPr marL="304800" indent="-304800">
              <a:buFontTx/>
              <a:buAutoNum type="romanUcPeriod"/>
            </a:pPr>
            <a:r>
              <a:rPr lang="de-DE"/>
              <a:t>Kennzeichenrecht ist der Oberbegriff. </a:t>
            </a:r>
          </a:p>
          <a:p>
            <a:pPr marL="304800" indent="-304800"/>
            <a:r>
              <a:rPr lang="de-DE"/>
              <a:t>	Name, § 12; Firma , § 17 HGB und Marke § 3 MarkenG sind geschützt. </a:t>
            </a:r>
          </a:p>
          <a:p>
            <a:pPr marL="304800" indent="-304800"/>
            <a:r>
              <a:rPr lang="de-DE"/>
              <a:t>	Name = Unterscheidung von Personen</a:t>
            </a:r>
          </a:p>
          <a:p>
            <a:pPr marL="304800" indent="-304800"/>
            <a:r>
              <a:rPr lang="de-DE"/>
              <a:t>	Firma = Name des Kaufmanns und Unterscheidung von Kaufleuten/Firmen eben</a:t>
            </a:r>
          </a:p>
          <a:p>
            <a:pPr marL="304800" indent="-304800"/>
            <a:r>
              <a:rPr lang="de-DE"/>
              <a:t>	Marke = Unterscheidung von Waren oder Dienstleistung oder anderer Unternehmen. </a:t>
            </a:r>
          </a:p>
          <a:p>
            <a:pPr marL="304800" indent="-304800"/>
            <a:r>
              <a:rPr lang="de-DE"/>
              <a:t>	Geschäftliche Bezeichnungen, § 5 MarkenG = Kennzeichnung</a:t>
            </a:r>
          </a:p>
          <a:p>
            <a:pPr marL="304800" indent="-304800"/>
            <a:r>
              <a:rPr lang="de-DE"/>
              <a:t>	Geographische Herkunftsangabe, § 126 MarkenG = wie der name schon sagt. </a:t>
            </a:r>
          </a:p>
          <a:p>
            <a:pPr marL="304800" indent="-304800">
              <a:buFontTx/>
              <a:buAutoNum type="romanUcPeriod" startAt="2"/>
            </a:pPr>
            <a:r>
              <a:rPr lang="de-DE"/>
              <a:t>Schutz des MarkenG</a:t>
            </a:r>
          </a:p>
          <a:p>
            <a:pPr marL="304800" indent="-304800"/>
            <a:r>
              <a:rPr lang="de-DE"/>
              <a:t>	Individualmarken, §§ 3, 4 MareknG; Kollektivmakren – 97</a:t>
            </a:r>
          </a:p>
          <a:p>
            <a:pPr marL="304800" indent="-304800"/>
            <a:r>
              <a:rPr lang="de-DE"/>
              <a:t>Geschäftliche Bezeichnungen (s.o.)</a:t>
            </a:r>
          </a:p>
          <a:p>
            <a:pPr marL="304800" indent="-304800"/>
            <a:r>
              <a:rPr lang="de-DE"/>
              <a:t>Gegraphische Herkunft (s.o.)</a:t>
            </a:r>
          </a:p>
          <a:p>
            <a:pPr marL="304800" indent="-304800"/>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7EE41A-9B8D-4DB3-A599-36A4EFA8A1AB}" type="slidenum">
              <a:rPr lang="de-DE"/>
              <a:pPr/>
              <a:t>3</a:t>
            </a:fld>
            <a:endParaRPr lang="de-DE"/>
          </a:p>
        </p:txBody>
      </p:sp>
      <p:sp>
        <p:nvSpPr>
          <p:cNvPr id="8194" name="Rectangle 2"/>
          <p:cNvSpPr>
            <a:spLocks noChangeArrowheads="1" noTextEdit="1"/>
          </p:cNvSpPr>
          <p:nvPr>
            <p:ph type="sldImg"/>
          </p:nvPr>
        </p:nvSpPr>
        <p:spPr>
          <a:ln/>
        </p:spPr>
      </p:sp>
      <p:sp>
        <p:nvSpPr>
          <p:cNvPr id="8195" name="Rectangle 3"/>
          <p:cNvSpPr>
            <a:spLocks noGrp="1" noChangeArrowheads="1"/>
          </p:cNvSpPr>
          <p:nvPr>
            <p:ph type="body" idx="1"/>
          </p:nvPr>
        </p:nvSpPr>
        <p:spPr/>
        <p:txBody>
          <a:bodyPr/>
          <a:lstStyle/>
          <a:p>
            <a:pPr marL="304800" indent="-304800">
              <a:buFontTx/>
              <a:buAutoNum type="arabicPeriod"/>
            </a:pPr>
            <a:r>
              <a:rPr lang="de-DE"/>
              <a:t>– Normalfall = Eintragung in die Markenrolle des DPMA, § 4 MarekenG</a:t>
            </a:r>
          </a:p>
          <a:p>
            <a:pPr marL="304800" indent="-304800">
              <a:buFontTx/>
              <a:buAutoNum type="arabicPeriod"/>
            </a:pPr>
            <a:r>
              <a:rPr lang="de-DE"/>
              <a:t>- Ausnahme nach § 4 Nr. 2 und 3. Z.B. Ford, Persil, Maggi ...</a:t>
            </a:r>
          </a:p>
          <a:p>
            <a:pPr marL="304800" indent="-304800">
              <a:buFontTx/>
              <a:buAutoNum type="arabicPeriod"/>
            </a:pPr>
            <a:r>
              <a:rPr lang="de-DE"/>
              <a:t>- Die Firma wird zur Marke stilisiert – Nesquick und Nescafe von Nestlé, HARIBO, Miele, Bauknecht</a:t>
            </a:r>
          </a:p>
          <a:p>
            <a:pPr marL="304800" indent="-304800">
              <a:buFontTx/>
              <a:buAutoNum type="arabicPeriod"/>
            </a:pPr>
            <a:r>
              <a:rPr lang="de-DE"/>
              <a:t>- Der Inhaber ist Mitglied eines Verbandes (Raiffeisen- und Volksbanken) Nicht aber MC-Donalds, weil hier Francisesystem genutzt wird. Nicht jeder Handeslvertreter verfügt über Markenschutz, sondern arbeitet unter Lizenz. </a:t>
            </a:r>
          </a:p>
          <a:p>
            <a:pPr marL="304800" indent="-304800">
              <a:buFontTx/>
              <a:buAutoNum type="arabicPeriod"/>
            </a:pPr>
            <a:r>
              <a:rPr lang="de-DE"/>
              <a:t>- Diese Marke dient der Kennzeichnung der Ware/Dienstleistung. – Weight Watcher, Miles &amp; More, Immobilienscout24 </a:t>
            </a:r>
          </a:p>
          <a:p>
            <a:pPr marL="304800" indent="-304800">
              <a:buFontTx/>
              <a:buAutoNum type="arabicPeriod"/>
            </a:pPr>
            <a:r>
              <a:rPr lang="de-DE"/>
              <a:t>- Das Zeichen besteht aus einem Stamm, der nur durch einen zusatz ergänzt wird. Bsp: KINDER.... Hexal..., Stada...</a:t>
            </a:r>
          </a:p>
          <a:p>
            <a:pPr marL="304800" indent="-304800">
              <a:buFontTx/>
              <a:buAutoNum type="arabicPeriod"/>
            </a:pPr>
            <a:r>
              <a:rPr lang="de-DE"/>
              <a:t>A) Gemeinschaftsmarke bei Harmonisierungsamt für den Binnenmarkt einzutragen und wirkt unmittelbar in allen Mitgliedsstaaten der EU , § 125 a MarkenG</a:t>
            </a:r>
            <a:br>
              <a:rPr lang="de-DE"/>
            </a:br>
            <a:r>
              <a:rPr lang="de-DE"/>
              <a:t>B) Die IR Marke erlangt wer eine nationale Marke inne hat und bei der WIPO in Genf (Weltorganisation für geistiges Eigentum) die internationale Registrierung vornehmen lässt. Vgl. § 107, 112 MarkgG.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BECE6A-BDAD-427A-93A7-07D1A5C76747}" type="slidenum">
              <a:rPr lang="de-DE"/>
              <a:pPr/>
              <a:t>4</a:t>
            </a:fld>
            <a:endParaRPr lang="de-DE"/>
          </a:p>
        </p:txBody>
      </p:sp>
      <p:sp>
        <p:nvSpPr>
          <p:cNvPr id="10242" name="Rectangle 2"/>
          <p:cNvSpPr>
            <a:spLocks noChangeArrowheads="1" noTextEdit="1"/>
          </p:cNvSpPr>
          <p:nvPr>
            <p:ph type="sldImg"/>
          </p:nvPr>
        </p:nvSpPr>
        <p:spPr>
          <a:ln/>
        </p:spPr>
      </p:sp>
      <p:sp>
        <p:nvSpPr>
          <p:cNvPr id="10243" name="Rectangle 3"/>
          <p:cNvSpPr>
            <a:spLocks noGrp="1" noChangeArrowheads="1"/>
          </p:cNvSpPr>
          <p:nvPr>
            <p:ph type="body" idx="1"/>
          </p:nvPr>
        </p:nvSpPr>
        <p:spPr/>
        <p:txBody>
          <a:bodyPr/>
          <a:lstStyle/>
          <a:p>
            <a:pPr marL="304800" indent="-304800"/>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E34D92-3E54-4553-A33A-049919260D94}" type="slidenum">
              <a:rPr lang="de-DE"/>
              <a:pPr/>
              <a:t>5</a:t>
            </a:fld>
            <a:endParaRPr lang="de-DE"/>
          </a:p>
        </p:txBody>
      </p:sp>
      <p:sp>
        <p:nvSpPr>
          <p:cNvPr id="12290" name="Rectangle 2"/>
          <p:cNvSpPr>
            <a:spLocks noChangeArrowheads="1" noTextEdit="1"/>
          </p:cNvSpPr>
          <p:nvPr>
            <p:ph type="sldImg"/>
          </p:nvPr>
        </p:nvSpPr>
        <p:spPr>
          <a:ln/>
        </p:spPr>
      </p:sp>
      <p:sp>
        <p:nvSpPr>
          <p:cNvPr id="12291" name="Rectangle 3"/>
          <p:cNvSpPr>
            <a:spLocks noGrp="1" noChangeArrowheads="1"/>
          </p:cNvSpPr>
          <p:nvPr>
            <p:ph type="body" idx="1"/>
          </p:nvPr>
        </p:nvSpPr>
        <p:spPr/>
        <p:txBody>
          <a:bodyPr/>
          <a:lstStyle/>
          <a:p>
            <a:pPr marL="304800" indent="-304800"/>
            <a:endParaRPr 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34903B-081D-4107-8A4C-DBBCECCF4044}" type="slidenum">
              <a:rPr lang="de-DE"/>
              <a:pPr/>
              <a:t>6</a:t>
            </a:fld>
            <a:endParaRPr lang="de-DE"/>
          </a:p>
        </p:txBody>
      </p:sp>
      <p:sp>
        <p:nvSpPr>
          <p:cNvPr id="16386" name="Rectangle 2"/>
          <p:cNvSpPr>
            <a:spLocks noChangeArrowheads="1" noTextEdit="1"/>
          </p:cNvSpPr>
          <p:nvPr>
            <p:ph type="sldImg"/>
          </p:nvPr>
        </p:nvSpPr>
        <p:spPr>
          <a:xfrm>
            <a:off x="2251075" y="161925"/>
            <a:ext cx="2276475" cy="1706563"/>
          </a:xfrm>
          <a:ln/>
        </p:spPr>
      </p:sp>
      <p:sp>
        <p:nvSpPr>
          <p:cNvPr id="16387" name="Rectangle 3"/>
          <p:cNvSpPr>
            <a:spLocks noGrp="1" noChangeArrowheads="1"/>
          </p:cNvSpPr>
          <p:nvPr>
            <p:ph type="body" idx="1"/>
          </p:nvPr>
        </p:nvSpPr>
        <p:spPr>
          <a:xfrm>
            <a:off x="457200" y="2193925"/>
            <a:ext cx="6092825" cy="7394575"/>
          </a:xfrm>
        </p:spPr>
        <p:txBody>
          <a:bodyPr/>
          <a:lstStyle/>
          <a:p>
            <a:pPr marL="304800" indent="-304800" algn="just">
              <a:spcBef>
                <a:spcPct val="0"/>
              </a:spcBef>
              <a:buFontTx/>
              <a:buAutoNum type="arabicPeriod"/>
            </a:pPr>
            <a:r>
              <a:rPr lang="de-DE"/>
              <a:t>Turbo, MEGA, Fußball-WM 2006 </a:t>
            </a:r>
          </a:p>
          <a:p>
            <a:pPr marL="304800" indent="-304800" algn="just">
              <a:spcBef>
                <a:spcPct val="0"/>
              </a:spcBef>
              <a:buFontTx/>
              <a:buAutoNum type="arabicPeriod"/>
            </a:pPr>
            <a:r>
              <a:rPr lang="de-DE"/>
              <a:t>K für Fenster und Türen, da der Wärmedämmwert als K-Wert bezeichnet wird; Quatro für Kraftfahrzeuge jedoch nicht. </a:t>
            </a:r>
          </a:p>
          <a:p>
            <a:pPr marL="304800" indent="-304800" algn="just">
              <a:spcBef>
                <a:spcPct val="0"/>
              </a:spcBef>
              <a:buFontTx/>
              <a:buAutoNum type="arabicPeriod"/>
            </a:pPr>
            <a:r>
              <a:rPr lang="de-DE"/>
              <a:t>Creme oder Wodka sind keine Markenbezeichnungen sondern typisierungen. (P) Tempo für Papiertaschentücher und Walkman für tragbare CD-Player... </a:t>
            </a:r>
          </a:p>
          <a:p>
            <a:pPr marL="304800" indent="-304800" algn="just">
              <a:spcBef>
                <a:spcPct val="0"/>
              </a:spcBef>
              <a:buFontTx/>
              <a:buAutoNum type="arabicPeriod"/>
            </a:pPr>
            <a:r>
              <a:rPr lang="de-DE"/>
              <a:t>Schöniger seit 1896 ist ausgeschlossen, wenn 1896 nicht das Gründungsjahr ist</a:t>
            </a:r>
          </a:p>
          <a:p>
            <a:pPr marL="304800" indent="-304800" algn="just">
              <a:spcBef>
                <a:spcPct val="0"/>
              </a:spcBef>
              <a:buFontTx/>
              <a:buAutoNum type="arabicPeriod"/>
            </a:pPr>
            <a:r>
              <a:rPr lang="de-DE"/>
              <a:t>Busengrabscher, Schlüpferstürmer = Verstoß gg gute Sitten; Coran f. Arzneimittel Messias f. Bekleidung </a:t>
            </a:r>
          </a:p>
          <a:p>
            <a:pPr marL="304800" indent="-304800" algn="just">
              <a:spcBef>
                <a:spcPct val="0"/>
              </a:spcBef>
            </a:pPr>
            <a:r>
              <a:rPr lang="de-DE"/>
              <a:t>6.-8. Flaggen, Wappen, Straßenvekehrszeichen, Eichstempel</a:t>
            </a:r>
          </a:p>
          <a:p>
            <a:pPr marL="304800" indent="-304800" algn="just"/>
            <a:r>
              <a:rPr lang="de-DE" sz="1100"/>
              <a:t>§ 8 Abs. 2 MarkenG {} Von der Eintragung ausgeschlossen sind Marken, </a:t>
            </a:r>
          </a:p>
          <a:p>
            <a:pPr marL="304800" indent="-304800" algn="just">
              <a:buFontTx/>
              <a:buAutoNum type="arabicPeriod"/>
            </a:pPr>
            <a:r>
              <a:rPr lang="de-DE" sz="1100"/>
              <a:t>denen für die Waren oder Dienstleistungen jegliche Unterscheidungskraft fehlt,</a:t>
            </a:r>
          </a:p>
          <a:p>
            <a:pPr marL="304800" indent="-304800" algn="just">
              <a:buFontTx/>
              <a:buAutoNum type="arabicPeriod"/>
            </a:pPr>
            <a:r>
              <a:rPr lang="de-DE" sz="1100"/>
              <a:t>die ausschließlich aus Zeichen oder Angaben bestehen, die im Verkehr zur Bezeichnung der Art, der Beschaffenheit, der Menge, der Bestimmung, des Wertes, der geographischen Herkunft, der Zeit der Herstellung der Waren oder der Erbringung der Dienstleistungen oder zur Bezeichnung sonstiger Merkmale der Waren oder Dienstleistungen dienen können,</a:t>
            </a:r>
          </a:p>
          <a:p>
            <a:pPr marL="304800" indent="-304800" algn="just">
              <a:buFontTx/>
              <a:buAutoNum type="arabicPeriod"/>
            </a:pPr>
            <a:r>
              <a:rPr lang="de-DE" sz="1100"/>
              <a:t>die ausschließlich aus Zeichen oder Angaben bestehen, die im allgemeinen Sprachgebrauch oder in den redlichen und ständigen Verkehrsgepflogenheiten zur Bezeichnung der Waren oder Dienstleistungen üblich geworden sind,</a:t>
            </a:r>
          </a:p>
          <a:p>
            <a:pPr marL="304800" indent="-304800" algn="just">
              <a:buFontTx/>
              <a:buAutoNum type="arabicPeriod"/>
            </a:pPr>
            <a:r>
              <a:rPr lang="de-DE" sz="1100"/>
              <a:t>die geeignet sind, das Publikum insbesondere über die Art, die Beschaffenheit oder die geographische Herkunft der Waren oder Dienstleistungen zu täuschen,</a:t>
            </a:r>
          </a:p>
          <a:p>
            <a:pPr marL="304800" indent="-304800" algn="just">
              <a:buFontTx/>
              <a:buAutoNum type="arabicPeriod"/>
            </a:pPr>
            <a:r>
              <a:rPr lang="de-DE" sz="1100"/>
              <a:t>die gegen die öffentliche Ordnung oder die gegen die guten Sitten verstoßen,</a:t>
            </a:r>
          </a:p>
          <a:p>
            <a:pPr marL="304800" indent="-304800" algn="just">
              <a:buFontTx/>
              <a:buAutoNum type="arabicPeriod"/>
            </a:pPr>
            <a:r>
              <a:rPr lang="de-DE" sz="1100"/>
              <a:t>die Staatswappen, Staatsflaggen oder andere staatliche Hoheitszeichen oder Wappen eines inländischen Ortes oder eines inländischen Gemeinde- oder weiteren Kommunalverbandes enthalten,</a:t>
            </a:r>
          </a:p>
          <a:p>
            <a:pPr marL="304800" indent="-304800" algn="just">
              <a:buFontTx/>
              <a:buAutoNum type="arabicPeriod"/>
            </a:pPr>
            <a:r>
              <a:rPr lang="de-DE" sz="1100"/>
              <a:t>die amtliche Prüf- oder Gewährzeichen enthalten, die nach einer Bekanntmachung des Bundesministeriums der Justiz im Bundesgesetzblatt von der Eintragung als Marke ausgeschlossen sind,</a:t>
            </a:r>
          </a:p>
          <a:p>
            <a:pPr marL="304800" indent="-304800" algn="just">
              <a:buFontTx/>
              <a:buAutoNum type="arabicPeriod"/>
            </a:pPr>
            <a:r>
              <a:rPr lang="de-DE" sz="1100"/>
              <a:t>die Wappen, Flaggen oder andere Kennzeichen, Siegel oder Bezeichnungen internationaler zwischenstaatlicher Organisationen enthalten, die nach einer Bekanntmachung des Bundesministeriums der Justiz im Bundesgesetzblatt von der Eintragung als Marke ausgeschlossen sind,</a:t>
            </a:r>
          </a:p>
          <a:p>
            <a:pPr marL="304800" indent="-304800" algn="just">
              <a:buFontTx/>
              <a:buAutoNum type="arabicPeriod"/>
            </a:pPr>
            <a:r>
              <a:rPr lang="de-DE" sz="1100"/>
              <a:t>deren Benutzung ersichtlich nach sonstigen Vorschriften im öffentlichen Interesse untersagt werden kann, oder</a:t>
            </a:r>
          </a:p>
          <a:p>
            <a:pPr marL="304800" indent="-304800" algn="just">
              <a:buFontTx/>
              <a:buAutoNum type="arabicPeriod"/>
            </a:pPr>
            <a:r>
              <a:rPr lang="de-DE" sz="1100"/>
              <a:t>die bösgläubig angemeldet worden sind.</a:t>
            </a:r>
            <a:endParaRPr 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739706-9486-4B2A-8694-47EDE936652A}" type="slidenum">
              <a:rPr lang="de-DE"/>
              <a:pPr/>
              <a:t>7</a:t>
            </a:fld>
            <a:endParaRPr lang="de-DE"/>
          </a:p>
        </p:txBody>
      </p:sp>
      <p:sp>
        <p:nvSpPr>
          <p:cNvPr id="18434" name="Rectangle 2"/>
          <p:cNvSpPr>
            <a:spLocks noChangeArrowheads="1" noTextEdit="1"/>
          </p:cNvSpPr>
          <p:nvPr>
            <p:ph type="sldImg"/>
          </p:nvPr>
        </p:nvSpPr>
        <p:spPr>
          <a:xfrm>
            <a:off x="1801813" y="161925"/>
            <a:ext cx="3251200" cy="2438400"/>
          </a:xfrm>
          <a:ln/>
        </p:spPr>
      </p:sp>
      <p:sp>
        <p:nvSpPr>
          <p:cNvPr id="18435" name="Rectangle 3"/>
          <p:cNvSpPr>
            <a:spLocks noGrp="1" noChangeArrowheads="1"/>
          </p:cNvSpPr>
          <p:nvPr>
            <p:ph type="body" idx="1"/>
          </p:nvPr>
        </p:nvSpPr>
        <p:spPr>
          <a:xfrm>
            <a:off x="304800" y="2681288"/>
            <a:ext cx="6321425" cy="6824662"/>
          </a:xfrm>
        </p:spPr>
        <p:txBody>
          <a:bodyPr/>
          <a:lstStyle/>
          <a:p>
            <a:pPr marL="304800" indent="-304800" algn="just">
              <a:spcBef>
                <a:spcPct val="0"/>
              </a:spcBef>
            </a:pPr>
            <a:r>
              <a:rPr lang="de-DE" sz="800" b="1">
                <a:latin typeface="Arial Narrow" pitchFamily="34" charset="0"/>
              </a:rPr>
              <a:t>aa. Allgemeine Grundsätze </a:t>
            </a:r>
            <a:r>
              <a:rPr lang="de-DE" sz="800">
                <a:latin typeface="Arial Narrow" pitchFamily="34" charset="0"/>
              </a:rPr>
              <a:t>Im Falle einer Verwechslungsgefahr zweier Kennzeichen hat der Inhaber eines geschützten Zeichens ein Verbotsrecht. Die Verwechslungsgefahr ist ein relatives Schutzhindernis. Der Berechtigte muss sein Recht geltend machen (§ 9 Abs.1 Nr.2 MarkenG). Der Begriff der Verwechslungsgefahr ist einer der bedeutsamsten des gesamten Kennzeichenrechts, denn der Schutz einer Marke reicht nur so weit, so weit keine Verwechslungsgefahr zu einer anderen Marke besteht. Eine Verwechslungsgefahr besteht bei identischen oder ähnlichen Marken, die für identische Waren oder Dienstleistungen verwendet werden (§ 9 Abs.1 Nr.2 MarkenG). Für eine Verwechslungsgefahr reicht die Gefahr aus, dass die beiden Marken nur </a:t>
            </a:r>
            <a:r>
              <a:rPr lang="de-DE" sz="800" b="1">
                <a:latin typeface="Arial Narrow" pitchFamily="34" charset="0"/>
              </a:rPr>
              <a:t>gedanklich miteinander in Verbindung </a:t>
            </a:r>
            <a:r>
              <a:rPr lang="de-DE" sz="800">
                <a:latin typeface="Arial Narrow" pitchFamily="34" charset="0"/>
              </a:rPr>
              <a:t>gebracht werden (§ 9 Abs. 1 Nr. 2 MarkenG). Eine gesetzliche Regelung der Verwechslungsgefahr fehlt. Die Festlegung einer Verwechslungsgefahr geschieht im einzelnen Fall durch die Gerichte. Der Maßstab für die Beurteilung einer </a:t>
            </a:r>
            <a:r>
              <a:rPr lang="de-DE" sz="800" b="1">
                <a:latin typeface="Arial Narrow" pitchFamily="34" charset="0"/>
              </a:rPr>
              <a:t>Verwechslungsgefahr </a:t>
            </a:r>
            <a:r>
              <a:rPr lang="de-DE" sz="800">
                <a:latin typeface="Arial Narrow" pitchFamily="34" charset="0"/>
              </a:rPr>
              <a:t>zweier Marken wird aus der Sicht des breiten Publikums oder der jeweiligen Verkehrskreise vorgenommen werden, an die sich die Marke wendet. Es besteht eine </a:t>
            </a:r>
            <a:r>
              <a:rPr lang="de-DE" sz="800" b="1">
                <a:latin typeface="Arial Narrow" pitchFamily="34" charset="0"/>
              </a:rPr>
              <a:t>Wechselwirkung </a:t>
            </a:r>
            <a:r>
              <a:rPr lang="de-DE" sz="800">
                <a:latin typeface="Arial Narrow" pitchFamily="34" charset="0"/>
              </a:rPr>
              <a:t>zwischen</a:t>
            </a:r>
          </a:p>
          <a:p>
            <a:pPr marL="762000" lvl="1" indent="-304800" algn="just">
              <a:spcBef>
                <a:spcPct val="0"/>
              </a:spcBef>
            </a:pPr>
            <a:r>
              <a:rPr lang="de-DE" sz="800">
                <a:latin typeface="Arial Narrow" pitchFamily="34" charset="0"/>
              </a:rPr>
              <a:t>· der </a:t>
            </a:r>
            <a:r>
              <a:rPr lang="de-DE" sz="800" b="1">
                <a:latin typeface="Arial Narrow" pitchFamily="34" charset="0"/>
              </a:rPr>
              <a:t>Unterscheidungskraft </a:t>
            </a:r>
            <a:r>
              <a:rPr lang="de-DE" sz="800">
                <a:latin typeface="Arial Narrow" pitchFamily="34" charset="0"/>
              </a:rPr>
              <a:t>der Marke,</a:t>
            </a:r>
          </a:p>
          <a:p>
            <a:pPr marL="762000" lvl="1" indent="-304800" algn="just">
              <a:spcBef>
                <a:spcPct val="0"/>
              </a:spcBef>
            </a:pPr>
            <a:r>
              <a:rPr lang="de-DE" sz="800">
                <a:latin typeface="Arial Narrow" pitchFamily="34" charset="0"/>
              </a:rPr>
              <a:t>· der </a:t>
            </a:r>
            <a:r>
              <a:rPr lang="de-DE" sz="800" b="1">
                <a:latin typeface="Arial Narrow" pitchFamily="34" charset="0"/>
              </a:rPr>
              <a:t>Ähnlichkeit der gegenüberstehenden Zeichen </a:t>
            </a:r>
            <a:r>
              <a:rPr lang="de-DE" sz="800" i="1">
                <a:latin typeface="Arial Narrow" pitchFamily="34" charset="0"/>
              </a:rPr>
              <a:t>und</a:t>
            </a:r>
          </a:p>
          <a:p>
            <a:pPr marL="762000" lvl="1" indent="-304800" algn="just">
              <a:spcBef>
                <a:spcPct val="0"/>
              </a:spcBef>
            </a:pPr>
            <a:r>
              <a:rPr lang="de-DE" sz="800">
                <a:latin typeface="Arial Narrow" pitchFamily="34" charset="0"/>
              </a:rPr>
              <a:t>· der </a:t>
            </a:r>
            <a:r>
              <a:rPr lang="de-DE" sz="800" b="1">
                <a:latin typeface="Arial Narrow" pitchFamily="34" charset="0"/>
              </a:rPr>
              <a:t>Waren- oder Dienstleistungsnähe.</a:t>
            </a:r>
          </a:p>
          <a:p>
            <a:pPr marL="304800" indent="-304800" algn="just">
              <a:spcBef>
                <a:spcPct val="0"/>
              </a:spcBef>
            </a:pPr>
            <a:r>
              <a:rPr lang="de-DE" sz="800">
                <a:latin typeface="Arial Narrow" pitchFamily="34" charset="0"/>
              </a:rPr>
              <a:t>Die </a:t>
            </a:r>
            <a:r>
              <a:rPr lang="de-DE" sz="800" b="1">
                <a:latin typeface="Arial Narrow" pitchFamily="34" charset="0"/>
              </a:rPr>
              <a:t>Unterscheidungskraft </a:t>
            </a:r>
            <a:r>
              <a:rPr lang="de-DE" sz="800">
                <a:latin typeface="Arial Narrow" pitchFamily="34" charset="0"/>
              </a:rPr>
              <a:t>kann von Hause aus schwach sein, so dass der Schutzumfang per se gering ist. Hierbei ist relevant, in welchem Maße das Zeichen beschreibenden Charakter hat. Unabhängig davon kann eine von hause aus schwache Unterscheidungskraft durch Verkehrsbekanntheit gestärkt werden. Die </a:t>
            </a:r>
            <a:r>
              <a:rPr lang="de-DE" sz="800" b="1">
                <a:latin typeface="Arial Narrow" pitchFamily="34" charset="0"/>
              </a:rPr>
              <a:t>Ähnlichkeit der gegenüberstehenden Zeichen </a:t>
            </a:r>
            <a:r>
              <a:rPr lang="de-DE" sz="800">
                <a:latin typeface="Arial Narrow" pitchFamily="34" charset="0"/>
              </a:rPr>
              <a:t>kann bestehen in </a:t>
            </a:r>
          </a:p>
          <a:p>
            <a:pPr marL="762000" lvl="1" indent="-304800" algn="just">
              <a:spcBef>
                <a:spcPct val="0"/>
              </a:spcBef>
            </a:pPr>
            <a:r>
              <a:rPr lang="de-DE" sz="800">
                <a:latin typeface="Arial Narrow" pitchFamily="34" charset="0"/>
              </a:rPr>
              <a:t>· </a:t>
            </a:r>
            <a:r>
              <a:rPr lang="de-DE" sz="800" b="1">
                <a:latin typeface="Arial Narrow" pitchFamily="34" charset="0"/>
              </a:rPr>
              <a:t>klanglicher </a:t>
            </a:r>
            <a:r>
              <a:rPr lang="de-DE" sz="800">
                <a:latin typeface="Arial Narrow" pitchFamily="34" charset="0"/>
              </a:rPr>
              <a:t>Hinsicht (</a:t>
            </a:r>
            <a:r>
              <a:rPr lang="de-DE" sz="800" b="1">
                <a:latin typeface="Arial Narrow" pitchFamily="34" charset="0"/>
              </a:rPr>
              <a:t>Lili - Libby´s - </a:t>
            </a:r>
            <a:r>
              <a:rPr lang="de-DE" sz="800">
                <a:latin typeface="Arial Narrow" pitchFamily="34" charset="0"/>
              </a:rPr>
              <a:t>BGH GRUR 66, 493)</a:t>
            </a:r>
          </a:p>
          <a:p>
            <a:pPr marL="762000" lvl="1" indent="-304800" algn="just">
              <a:spcBef>
                <a:spcPct val="0"/>
              </a:spcBef>
            </a:pPr>
            <a:r>
              <a:rPr lang="de-DE" sz="800">
                <a:latin typeface="Arial Narrow" pitchFamily="34" charset="0"/>
              </a:rPr>
              <a:t>· </a:t>
            </a:r>
            <a:r>
              <a:rPr lang="de-DE" sz="800" b="1">
                <a:latin typeface="Arial Narrow" pitchFamily="34" charset="0"/>
              </a:rPr>
              <a:t>schriftbildlicher </a:t>
            </a:r>
            <a:r>
              <a:rPr lang="de-DE" sz="800">
                <a:latin typeface="Arial Narrow" pitchFamily="34" charset="0"/>
              </a:rPr>
              <a:t>Hinsicht (</a:t>
            </a:r>
            <a:r>
              <a:rPr lang="de-DE" sz="800" b="1">
                <a:latin typeface="Arial Narrow" pitchFamily="34" charset="0"/>
              </a:rPr>
              <a:t>Gefa - Gewa </a:t>
            </a:r>
            <a:r>
              <a:rPr lang="de-DE" sz="800">
                <a:latin typeface="Arial Narrow" pitchFamily="34" charset="0"/>
              </a:rPr>
              <a:t>BGH GRUR 85, 461)</a:t>
            </a:r>
          </a:p>
          <a:p>
            <a:pPr marL="762000" lvl="1" indent="-304800" algn="just">
              <a:spcBef>
                <a:spcPct val="0"/>
              </a:spcBef>
            </a:pPr>
            <a:r>
              <a:rPr lang="de-DE" sz="800">
                <a:latin typeface="Arial Narrow" pitchFamily="34" charset="0"/>
              </a:rPr>
              <a:t>· </a:t>
            </a:r>
            <a:r>
              <a:rPr lang="de-DE" sz="800" b="1">
                <a:latin typeface="Arial Narrow" pitchFamily="34" charset="0"/>
              </a:rPr>
              <a:t>begrifflicher </a:t>
            </a:r>
            <a:r>
              <a:rPr lang="de-DE" sz="800">
                <a:latin typeface="Arial Narrow" pitchFamily="34" charset="0"/>
              </a:rPr>
              <a:t>Hinsicht (</a:t>
            </a:r>
            <a:r>
              <a:rPr lang="de-DE" sz="800" b="1">
                <a:latin typeface="Arial Narrow" pitchFamily="34" charset="0"/>
              </a:rPr>
              <a:t>Ball - Bally </a:t>
            </a:r>
            <a:r>
              <a:rPr lang="de-DE" sz="800">
                <a:latin typeface="Arial Narrow" pitchFamily="34" charset="0"/>
              </a:rPr>
              <a:t>- BGH GRUR 92, 130)</a:t>
            </a:r>
          </a:p>
          <a:p>
            <a:pPr marL="304800" indent="-304800" algn="just">
              <a:spcBef>
                <a:spcPct val="0"/>
              </a:spcBef>
            </a:pPr>
            <a:r>
              <a:rPr lang="de-DE" sz="800">
                <a:latin typeface="Arial Narrow" pitchFamily="34" charset="0"/>
              </a:rPr>
              <a:t>Besteht auch nur in einer Hinsicht Ähnlichkeit, so reicht dies aus. Zur </a:t>
            </a:r>
            <a:r>
              <a:rPr lang="de-DE" sz="800" b="1">
                <a:latin typeface="Arial Narrow" pitchFamily="34" charset="0"/>
              </a:rPr>
              <a:t>Waren- oder Dienstleistungsnähe: </a:t>
            </a:r>
            <a:r>
              <a:rPr lang="de-DE" sz="800">
                <a:latin typeface="Arial Narrow" pitchFamily="34" charset="0"/>
              </a:rPr>
              <a:t>Auch bezüglich dieses Kriteriums gilt, dass Ähnlichkeit ausreichend ist. </a:t>
            </a:r>
            <a:r>
              <a:rPr lang="de-DE" sz="800" b="1">
                <a:latin typeface="Arial Narrow" pitchFamily="34" charset="0"/>
              </a:rPr>
              <a:t>JOHN LORD - JOHN LOBB </a:t>
            </a:r>
            <a:r>
              <a:rPr lang="de-DE" sz="800">
                <a:latin typeface="Arial Narrow" pitchFamily="34" charset="0"/>
              </a:rPr>
              <a:t>für Bekleidungsstücke und Schuhe BPatG GRUR 1996, 414 Ähnlichkeit ist trotz Warenferne gegeben. Das heißt in der Konsequenz z.B.: Je größer die Unterscheidungskraft und die Warennähe sind, um so eher ist Verwechslungsgefahr auch </a:t>
            </a:r>
            <a:r>
              <a:rPr lang="de-DE" sz="800" b="1">
                <a:latin typeface="Arial Narrow" pitchFamily="34" charset="0"/>
              </a:rPr>
              <a:t>bei geringerer Ähnlichkeit </a:t>
            </a:r>
            <a:r>
              <a:rPr lang="de-DE" sz="800">
                <a:latin typeface="Arial Narrow" pitchFamily="34" charset="0"/>
              </a:rPr>
              <a:t>der Zeichen anzunehmen. Je geringer die Unterscheidungskraft und je weiter der Warenabstand sind, um so höher muss der </a:t>
            </a:r>
            <a:r>
              <a:rPr lang="de-DE" sz="800" b="1">
                <a:latin typeface="Arial Narrow" pitchFamily="34" charset="0"/>
              </a:rPr>
              <a:t>Ähnlichkeitsgrad </a:t>
            </a:r>
            <a:r>
              <a:rPr lang="de-DE" sz="800">
                <a:latin typeface="Arial Narrow" pitchFamily="34" charset="0"/>
              </a:rPr>
              <a:t>der Zeichen sein. </a:t>
            </a:r>
          </a:p>
          <a:p>
            <a:pPr marL="304800" indent="-304800" algn="just">
              <a:spcBef>
                <a:spcPct val="0"/>
              </a:spcBef>
            </a:pPr>
            <a:r>
              <a:rPr lang="de-DE" sz="800" b="1">
                <a:latin typeface="Arial Narrow" pitchFamily="34" charset="0"/>
              </a:rPr>
              <a:t>bb. Einteilung der verschiedenen Fallgruppen einer Verwechslungsgefahr - </a:t>
            </a:r>
            <a:r>
              <a:rPr lang="de-DE" sz="800">
                <a:latin typeface="Arial Narrow" pitchFamily="34" charset="0"/>
              </a:rPr>
              <a:t>Man kann die Fälle einer Verwechslungsgefahr nach verschiedenen Gesichtspunkten einteilen:</a:t>
            </a:r>
          </a:p>
          <a:p>
            <a:pPr marL="762000" lvl="1" indent="-304800" algn="just">
              <a:spcBef>
                <a:spcPct val="0"/>
              </a:spcBef>
            </a:pPr>
            <a:r>
              <a:rPr lang="de-DE" sz="800">
                <a:latin typeface="Arial Narrow" pitchFamily="34" charset="0"/>
              </a:rPr>
              <a:t>· Verwechslungsgefahr im </a:t>
            </a:r>
            <a:r>
              <a:rPr lang="de-DE" sz="800" b="1">
                <a:latin typeface="Arial Narrow" pitchFamily="34" charset="0"/>
              </a:rPr>
              <a:t>weiteren </a:t>
            </a:r>
            <a:r>
              <a:rPr lang="de-DE" sz="800">
                <a:latin typeface="Arial Narrow" pitchFamily="34" charset="0"/>
              </a:rPr>
              <a:t>Sinne</a:t>
            </a:r>
          </a:p>
          <a:p>
            <a:pPr marL="762000" lvl="1" indent="-304800" algn="just">
              <a:spcBef>
                <a:spcPct val="0"/>
              </a:spcBef>
            </a:pPr>
            <a:r>
              <a:rPr lang="de-DE" sz="800">
                <a:latin typeface="Arial Narrow" pitchFamily="34" charset="0"/>
              </a:rPr>
              <a:t>· Verwechslungsgefahr im </a:t>
            </a:r>
            <a:r>
              <a:rPr lang="de-DE" sz="800" b="1">
                <a:latin typeface="Arial Narrow" pitchFamily="34" charset="0"/>
              </a:rPr>
              <a:t>engeren </a:t>
            </a:r>
            <a:r>
              <a:rPr lang="de-DE" sz="800">
                <a:latin typeface="Arial Narrow" pitchFamily="34" charset="0"/>
              </a:rPr>
              <a:t>Sinn (</a:t>
            </a:r>
            <a:r>
              <a:rPr lang="de-DE" sz="800" b="1">
                <a:latin typeface="Arial Narrow" pitchFamily="34" charset="0"/>
              </a:rPr>
              <a:t>Monoflam - Polyflamm </a:t>
            </a:r>
            <a:r>
              <a:rPr lang="de-DE" sz="800">
                <a:latin typeface="Arial Narrow" pitchFamily="34" charset="0"/>
              </a:rPr>
              <a:t>BGH PMZ 99, 269)</a:t>
            </a:r>
          </a:p>
          <a:p>
            <a:pPr marL="762000" lvl="1" indent="-304800" algn="just">
              <a:spcBef>
                <a:spcPct val="0"/>
              </a:spcBef>
            </a:pPr>
            <a:r>
              <a:rPr lang="de-DE" sz="800">
                <a:latin typeface="Arial Narrow" pitchFamily="34" charset="0"/>
              </a:rPr>
              <a:t>· </a:t>
            </a:r>
            <a:r>
              <a:rPr lang="de-DE" sz="800" b="1">
                <a:latin typeface="Arial Narrow" pitchFamily="34" charset="0"/>
              </a:rPr>
              <a:t>Komplexe </a:t>
            </a:r>
            <a:r>
              <a:rPr lang="de-DE" sz="800">
                <a:latin typeface="Arial Narrow" pitchFamily="34" charset="0"/>
              </a:rPr>
              <a:t>Verwechslungsgefahr.</a:t>
            </a:r>
          </a:p>
          <a:p>
            <a:pPr marL="762000" lvl="1" indent="-304800" algn="just">
              <a:spcBef>
                <a:spcPct val="0"/>
              </a:spcBef>
            </a:pPr>
            <a:r>
              <a:rPr lang="de-DE" sz="800">
                <a:latin typeface="Arial Narrow" pitchFamily="34" charset="0"/>
              </a:rPr>
              <a:t>· </a:t>
            </a:r>
            <a:r>
              <a:rPr lang="de-DE" sz="800" b="1">
                <a:latin typeface="Arial Narrow" pitchFamily="34" charset="0"/>
              </a:rPr>
              <a:t>Unmittelbare </a:t>
            </a:r>
            <a:r>
              <a:rPr lang="de-DE" sz="800">
                <a:latin typeface="Arial Narrow" pitchFamily="34" charset="0"/>
              </a:rPr>
              <a:t>Verwechslungsgefahr</a:t>
            </a:r>
          </a:p>
          <a:p>
            <a:pPr marL="762000" lvl="1" indent="-304800" algn="just">
              <a:spcBef>
                <a:spcPct val="0"/>
              </a:spcBef>
            </a:pPr>
            <a:r>
              <a:rPr lang="de-DE" sz="800">
                <a:latin typeface="Arial Narrow" pitchFamily="34" charset="0"/>
              </a:rPr>
              <a:t>· </a:t>
            </a:r>
            <a:r>
              <a:rPr lang="de-DE" sz="800" b="1">
                <a:latin typeface="Arial Narrow" pitchFamily="34" charset="0"/>
              </a:rPr>
              <a:t>Mittelbare </a:t>
            </a:r>
            <a:r>
              <a:rPr lang="de-DE" sz="800">
                <a:latin typeface="Arial Narrow" pitchFamily="34" charset="0"/>
              </a:rPr>
              <a:t>Verwechslungsgefahr (assoziative Verwechslungsgefahr)</a:t>
            </a:r>
          </a:p>
          <a:p>
            <a:pPr marL="304800" indent="-304800" algn="just">
              <a:spcBef>
                <a:spcPct val="0"/>
              </a:spcBef>
            </a:pPr>
            <a:r>
              <a:rPr lang="de-DE" sz="800" b="1">
                <a:latin typeface="Arial Narrow" pitchFamily="34" charset="0"/>
              </a:rPr>
              <a:t>cc. Einzelne Fallgruppen der Verwechslungsgefahr</a:t>
            </a:r>
          </a:p>
          <a:p>
            <a:pPr marL="304800" indent="-304800" algn="just">
              <a:spcBef>
                <a:spcPct val="0"/>
              </a:spcBef>
            </a:pPr>
            <a:r>
              <a:rPr lang="de-DE" sz="800">
                <a:latin typeface="Arial Narrow" pitchFamily="34" charset="0"/>
              </a:rPr>
              <a:t>·  </a:t>
            </a:r>
            <a:r>
              <a:rPr lang="de-DE" sz="800" b="1">
                <a:latin typeface="Arial Narrow" pitchFamily="34" charset="0"/>
              </a:rPr>
              <a:t>Produktpiraterie </a:t>
            </a:r>
            <a:r>
              <a:rPr lang="de-DE" sz="800">
                <a:latin typeface="Arial Narrow" pitchFamily="34" charset="0"/>
              </a:rPr>
              <a:t>(§ 14 Abs. 2 Nr. 1 MarkenG) Bei der Verwendung eines mit der Marke identischen Zeichens für identische Waren spricht man auch von Produktpiraterie. Bildmarke </a:t>
            </a:r>
            <a:r>
              <a:rPr lang="de-DE" sz="800" b="1">
                <a:latin typeface="Arial Narrow" pitchFamily="34" charset="0"/>
              </a:rPr>
              <a:t>Lacoste-Krokodil </a:t>
            </a:r>
            <a:r>
              <a:rPr lang="de-DE" sz="800">
                <a:latin typeface="Arial Narrow" pitchFamily="34" charset="0"/>
              </a:rPr>
              <a:t>Aus der Türkei importierte Sweat-Shirts sind ohne Zustimmung des Markeninhabers in glatter Nachahmung mit der Bildmarke Lacoste-Krokodil gekennzeichnet.</a:t>
            </a:r>
          </a:p>
          <a:p>
            <a:pPr marL="304800" indent="-304800" algn="just">
              <a:spcBef>
                <a:spcPct val="0"/>
              </a:spcBef>
            </a:pPr>
            <a:r>
              <a:rPr lang="de-DE" sz="800">
                <a:latin typeface="Arial Narrow" pitchFamily="34" charset="0"/>
              </a:rPr>
              <a:t>Derartige Plagiate einer Marke sind unmittelbare Anwendungsfälle des § 14 Abs. 2 Nr. 1 MarkenG. </a:t>
            </a:r>
          </a:p>
          <a:p>
            <a:pPr marL="304800" indent="-304800" algn="just">
              <a:spcBef>
                <a:spcPct val="0"/>
              </a:spcBef>
            </a:pPr>
            <a:r>
              <a:rPr lang="de-DE" sz="800">
                <a:latin typeface="Arial Narrow" pitchFamily="34" charset="0"/>
              </a:rPr>
              <a:t>· </a:t>
            </a:r>
            <a:r>
              <a:rPr lang="de-DE" sz="800" b="1">
                <a:latin typeface="Arial Narrow" pitchFamily="34" charset="0"/>
              </a:rPr>
              <a:t>mittelbare Verwechslungsgefahr </a:t>
            </a:r>
            <a:r>
              <a:rPr lang="de-DE" sz="800">
                <a:latin typeface="Arial Narrow" pitchFamily="34" charset="0"/>
              </a:rPr>
              <a:t>Zu beachten ist, dass nicht nur die Fälle erfasst werden, in denen der Verkehr wegen der Ähnlichkeit der Zeichen und der Warennähe von ein und demselben Zeichen bzw. Inhaber ausgeht. Verwechslungsgefahr kann vielmehr auch dann gegeben sein, wenn der Verkehr durchaus erkennt, dass es sich um Waren handelt, die nicht vom Markeninhaber stammen, er aber von einer Verbindung der Unternehmen (Mutter-Tochter; Lizenzierung; Merchandising) ausgeht (sog. </a:t>
            </a:r>
            <a:r>
              <a:rPr lang="de-DE" sz="800" b="1">
                <a:latin typeface="Arial Narrow" pitchFamily="34" charset="0"/>
              </a:rPr>
              <a:t>mittelbare Verwechslungsgefahr</a:t>
            </a:r>
            <a:r>
              <a:rPr lang="de-DE" sz="800">
                <a:latin typeface="Arial Narrow" pitchFamily="34" charset="0"/>
              </a:rPr>
              <a:t>). § 9 Abs. 1 Nr. 2 MarkenG spricht insoweit von der Gefahr, dass die Marken gedanklich miteinander in Verbindung gebracht werden.</a:t>
            </a:r>
          </a:p>
          <a:p>
            <a:pPr marL="304800" indent="-304800" algn="just">
              <a:spcBef>
                <a:spcPct val="0"/>
              </a:spcBef>
            </a:pPr>
            <a:r>
              <a:rPr lang="de-DE" sz="800">
                <a:latin typeface="Arial Narrow" pitchFamily="34" charset="0"/>
              </a:rPr>
              <a:t>·  </a:t>
            </a:r>
            <a:r>
              <a:rPr lang="de-DE" sz="800" b="1">
                <a:latin typeface="Arial Narrow" pitchFamily="34" charset="0"/>
              </a:rPr>
              <a:t>Komplexe Kennzeichnungen</a:t>
            </a:r>
          </a:p>
          <a:p>
            <a:pPr marL="304800" indent="-304800" algn="just">
              <a:spcBef>
                <a:spcPct val="0"/>
              </a:spcBef>
            </a:pPr>
            <a:r>
              <a:rPr lang="de-DE" sz="800">
                <a:latin typeface="Arial Narrow" pitchFamily="34" charset="0"/>
              </a:rPr>
              <a:t>Besonders schwierig ist die Beurteilung bei Kennzeichnungen aus mehreren Bestandteilen, bei denen nur einzelne Teile verwechslungsfähig sind. Hier kommt es nach der sog. </a:t>
            </a:r>
            <a:r>
              <a:rPr lang="de-DE" sz="800" b="1">
                <a:latin typeface="Arial Narrow" pitchFamily="34" charset="0"/>
              </a:rPr>
              <a:t>Prägetheorie </a:t>
            </a:r>
            <a:r>
              <a:rPr lang="de-DE" sz="800">
                <a:latin typeface="Arial Narrow" pitchFamily="34" charset="0"/>
              </a:rPr>
              <a:t>des BGH darauf an, ob der in beiden Bezeichnungen verwechslungsfähige Zeichenteil in dem angegriffenen Zeichen dermaßen untergegangen ist, dass er keine Erinnerung mehr an das Angreiferzeichen zu wecken vermag. Die Abweichung in einer eher unbedeutenden Endsilbe wird eine solche Umprägung kaum herbeiführen können. </a:t>
            </a:r>
          </a:p>
          <a:p>
            <a:pPr marL="304800" indent="-304800" algn="just">
              <a:spcBef>
                <a:spcPct val="0"/>
              </a:spcBef>
            </a:pPr>
            <a:r>
              <a:rPr lang="de-DE" sz="800" b="1">
                <a:latin typeface="Arial Narrow" pitchFamily="34" charset="0"/>
              </a:rPr>
              <a:t>alpi - Alba Moda </a:t>
            </a:r>
            <a:r>
              <a:rPr lang="de-DE" sz="800">
                <a:latin typeface="Arial Narrow" pitchFamily="34" charset="0"/>
              </a:rPr>
              <a:t>BGH GRUR 1990, 367</a:t>
            </a:r>
          </a:p>
          <a:p>
            <a:pPr marL="304800" indent="-304800" algn="just">
              <a:spcBef>
                <a:spcPct val="0"/>
              </a:spcBef>
            </a:pPr>
            <a:r>
              <a:rPr lang="de-DE" sz="800" b="1">
                <a:latin typeface="Arial Narrow" pitchFamily="34" charset="0"/>
              </a:rPr>
              <a:t>Corvaton - Corvasal </a:t>
            </a:r>
            <a:r>
              <a:rPr lang="de-DE" sz="800">
                <a:latin typeface="Arial Narrow" pitchFamily="34" charset="0"/>
              </a:rPr>
              <a:t>BGH GRUR 1993, 118</a:t>
            </a:r>
          </a:p>
          <a:p>
            <a:pPr marL="304800" indent="-304800" algn="just">
              <a:spcBef>
                <a:spcPct val="0"/>
              </a:spcBef>
            </a:pPr>
            <a:r>
              <a:rPr lang="de-DE" sz="800" b="1">
                <a:latin typeface="Arial Narrow" pitchFamily="34" charset="0"/>
              </a:rPr>
              <a:t>St. Petersquelle </a:t>
            </a:r>
            <a:r>
              <a:rPr lang="de-DE" sz="800">
                <a:latin typeface="Arial Narrow" pitchFamily="34" charset="0"/>
              </a:rPr>
              <a:t>BGH GRUR 1990, 450</a:t>
            </a:r>
          </a:p>
          <a:p>
            <a:pPr marL="304800" indent="-304800" algn="just">
              <a:spcBef>
                <a:spcPct val="0"/>
              </a:spcBef>
            </a:pPr>
            <a:r>
              <a:rPr lang="de-DE" sz="800" b="1">
                <a:latin typeface="Arial Narrow" pitchFamily="34" charset="0"/>
              </a:rPr>
              <a:t>Medion (LIFE - THOMSON LIFE) </a:t>
            </a:r>
            <a:r>
              <a:rPr lang="de-DE" sz="800">
                <a:latin typeface="Arial Narrow" pitchFamily="34" charset="0"/>
              </a:rPr>
              <a:t>EuGH WRP 2005, 1505</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A509E7-0BAE-479F-B9A9-A206D13A33AE}" type="slidenum">
              <a:rPr lang="de-DE"/>
              <a:pPr/>
              <a:t>8</a:t>
            </a:fld>
            <a:endParaRPr lang="de-DE"/>
          </a:p>
        </p:txBody>
      </p:sp>
      <p:sp>
        <p:nvSpPr>
          <p:cNvPr id="29698" name="Rectangle 2"/>
          <p:cNvSpPr>
            <a:spLocks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B831CA-B7CC-4429-B756-C85A540A292A}" type="slidenum">
              <a:rPr lang="de-DE"/>
              <a:pPr/>
              <a:t>9</a:t>
            </a:fld>
            <a:endParaRPr lang="de-DE"/>
          </a:p>
        </p:txBody>
      </p:sp>
      <p:sp>
        <p:nvSpPr>
          <p:cNvPr id="24578" name="Rectangle 2"/>
          <p:cNvSpPr>
            <a:spLocks noChangeArrowheads="1" noTextEdit="1"/>
          </p:cNvSpPr>
          <p:nvPr>
            <p:ph type="sldImg"/>
          </p:nvPr>
        </p:nvSpPr>
        <p:spPr>
          <a:ln/>
        </p:spPr>
      </p:sp>
      <p:sp>
        <p:nvSpPr>
          <p:cNvPr id="24579" name="Rectangle 3"/>
          <p:cNvSpPr>
            <a:spLocks noGrp="1" noChangeArrowheads="1"/>
          </p:cNvSpPr>
          <p:nvPr>
            <p:ph type="body" idx="1"/>
          </p:nvPr>
        </p:nvSpPr>
        <p:spPr/>
        <p:txBody>
          <a:bodyPr/>
          <a:lstStyle/>
          <a:p>
            <a:r>
              <a:rPr lang="de-DE"/>
              <a:t>Die Marke gewährt dem Inhaber ein ausschließliches Recht. Das Schutzrecht wirkt gegen jedermann!!! (sachenrechtlicher Anspruch)</a:t>
            </a:r>
          </a:p>
          <a:p>
            <a:endParaRPr lang="de-DE"/>
          </a:p>
          <a:p>
            <a:r>
              <a:rPr lang="de-DE"/>
              <a:t>Die hier gegebenen Ansprüche werden </a:t>
            </a:r>
            <a:r>
              <a:rPr lang="de-DE" b="1"/>
              <a:t>e contrario </a:t>
            </a:r>
            <a:r>
              <a:rPr lang="de-DE"/>
              <a:t>in  § 14 Abs. 3 MarkenG geregelt. </a:t>
            </a:r>
          </a:p>
          <a:p>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28674" name="Group 2"/>
          <p:cNvGrpSpPr>
            <a:grpSpLocks/>
          </p:cNvGrpSpPr>
          <p:nvPr/>
        </p:nvGrpSpPr>
        <p:grpSpPr bwMode="auto">
          <a:xfrm>
            <a:off x="0" y="0"/>
            <a:ext cx="9144000" cy="3365500"/>
            <a:chOff x="0" y="0"/>
            <a:chExt cx="5760" cy="2120"/>
          </a:xfrm>
        </p:grpSpPr>
        <p:pic>
          <p:nvPicPr>
            <p:cNvPr id="28675" name="Picture 3" descr="D:\FRONTPAGE THEMES\ARTSY\ARTBANNA.PNG"/>
            <p:cNvPicPr>
              <a:picLocks noChangeAspect="1" noChangeArrowheads="1"/>
            </p:cNvPicPr>
            <p:nvPr userDrawn="1"/>
          </p:nvPicPr>
          <p:blipFill>
            <a:blip r:embed="rId2" cstate="print"/>
            <a:srcRect l="8125"/>
            <a:stretch>
              <a:fillRect/>
            </a:stretch>
          </p:blipFill>
          <p:spPr bwMode="invGray">
            <a:xfrm>
              <a:off x="0" y="0"/>
              <a:ext cx="5760" cy="576"/>
            </a:xfrm>
            <a:prstGeom prst="rect">
              <a:avLst/>
            </a:prstGeom>
            <a:noFill/>
          </p:spPr>
        </p:pic>
        <p:pic>
          <p:nvPicPr>
            <p:cNvPr id="28676" name="Picture 4" descr="P:\!Themes\Artsy\Arthsepa.gif"/>
            <p:cNvPicPr>
              <a:picLocks noChangeAspect="1" noChangeArrowheads="1"/>
            </p:cNvPicPr>
            <p:nvPr userDrawn="1"/>
          </p:nvPicPr>
          <p:blipFill>
            <a:blip r:embed="rId3" cstate="print"/>
            <a:srcRect/>
            <a:stretch>
              <a:fillRect/>
            </a:stretch>
          </p:blipFill>
          <p:spPr bwMode="auto">
            <a:xfrm>
              <a:off x="2688" y="2059"/>
              <a:ext cx="2832" cy="61"/>
            </a:xfrm>
            <a:prstGeom prst="rect">
              <a:avLst/>
            </a:prstGeom>
            <a:noFill/>
          </p:spPr>
        </p:pic>
      </p:grpSp>
      <p:sp>
        <p:nvSpPr>
          <p:cNvPr id="28677" name="Rectangle 5"/>
          <p:cNvSpPr>
            <a:spLocks noGrp="1" noChangeArrowheads="1"/>
          </p:cNvSpPr>
          <p:nvPr>
            <p:ph type="ctrTitle"/>
          </p:nvPr>
        </p:nvSpPr>
        <p:spPr>
          <a:xfrm>
            <a:off x="990600" y="1905000"/>
            <a:ext cx="7772400" cy="1143000"/>
          </a:xfrm>
        </p:spPr>
        <p:txBody>
          <a:bodyPr/>
          <a:lstStyle>
            <a:lvl1pPr algn="r">
              <a:defRPr/>
            </a:lvl1pPr>
          </a:lstStyle>
          <a:p>
            <a:r>
              <a:rPr lang="de-DE"/>
              <a:t>Klicken Sie, um das Titelformat zu bearbeiten</a:t>
            </a:r>
          </a:p>
        </p:txBody>
      </p:sp>
      <p:sp>
        <p:nvSpPr>
          <p:cNvPr id="28678" name="Rectangle 6"/>
          <p:cNvSpPr>
            <a:spLocks noGrp="1" noChangeArrowheads="1"/>
          </p:cNvSpPr>
          <p:nvPr>
            <p:ph type="subTitle" idx="1"/>
          </p:nvPr>
        </p:nvSpPr>
        <p:spPr>
          <a:xfrm>
            <a:off x="2686050" y="3492500"/>
            <a:ext cx="6102350" cy="1752600"/>
          </a:xfrm>
        </p:spPr>
        <p:txBody>
          <a:bodyPr/>
          <a:lstStyle>
            <a:lvl1pPr marL="0" indent="0" algn="r">
              <a:buFont typeface="Wingdings" pitchFamily="2" charset="2"/>
              <a:buNone/>
              <a:defRPr/>
            </a:lvl1pPr>
          </a:lstStyle>
          <a:p>
            <a:r>
              <a:rPr lang="de-DE"/>
              <a:t>Klicken Sie, um das Format des Untertitelmasters zu bearbeiten</a:t>
            </a:r>
          </a:p>
        </p:txBody>
      </p:sp>
      <p:sp>
        <p:nvSpPr>
          <p:cNvPr id="28679" name="Rectangle 7"/>
          <p:cNvSpPr>
            <a:spLocks noGrp="1" noChangeArrowheads="1"/>
          </p:cNvSpPr>
          <p:nvPr>
            <p:ph type="dt" sz="half" idx="2"/>
          </p:nvPr>
        </p:nvSpPr>
        <p:spPr>
          <a:xfrm>
            <a:off x="3359150" y="6343650"/>
            <a:ext cx="1905000" cy="457200"/>
          </a:xfrm>
        </p:spPr>
        <p:txBody>
          <a:bodyPr/>
          <a:lstStyle>
            <a:lvl1pPr>
              <a:defRPr/>
            </a:lvl1pPr>
          </a:lstStyle>
          <a:p>
            <a:endParaRPr lang="de-DE"/>
          </a:p>
        </p:txBody>
      </p:sp>
      <p:sp>
        <p:nvSpPr>
          <p:cNvPr id="28680" name="Rectangle 8"/>
          <p:cNvSpPr>
            <a:spLocks noGrp="1" noChangeArrowheads="1"/>
          </p:cNvSpPr>
          <p:nvPr>
            <p:ph type="ftr" sz="quarter" idx="3"/>
          </p:nvPr>
        </p:nvSpPr>
        <p:spPr>
          <a:xfrm>
            <a:off x="6019800" y="6343650"/>
            <a:ext cx="2895600" cy="457200"/>
          </a:xfrm>
        </p:spPr>
        <p:txBody>
          <a:bodyPr/>
          <a:lstStyle>
            <a:lvl1pPr>
              <a:defRPr/>
            </a:lvl1pPr>
          </a:lstStyle>
          <a:p>
            <a:endParaRPr lang="de-DE"/>
          </a:p>
        </p:txBody>
      </p:sp>
      <p:sp>
        <p:nvSpPr>
          <p:cNvPr id="28681" name="Rectangle 9"/>
          <p:cNvSpPr>
            <a:spLocks noGrp="1" noChangeArrowheads="1"/>
          </p:cNvSpPr>
          <p:nvPr>
            <p:ph type="sldNum" sz="quarter" idx="4"/>
          </p:nvPr>
        </p:nvSpPr>
        <p:spPr>
          <a:xfrm>
            <a:off x="125413" y="6361113"/>
            <a:ext cx="1905000" cy="457200"/>
          </a:xfrm>
        </p:spPr>
        <p:txBody>
          <a:bodyPr/>
          <a:lstStyle>
            <a:lvl1pPr>
              <a:defRPr/>
            </a:lvl1pPr>
          </a:lstStyle>
          <a:p>
            <a:fld id="{7A7299A2-E0C4-4681-BD85-18911E888E6F}" type="slidenum">
              <a:rPr lang="de-DE"/>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021E7193-F61D-41C5-957D-EC9A2D1A89E9}" type="slidenum">
              <a:rPr lang="de-DE"/>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96088" y="722313"/>
            <a:ext cx="2159000" cy="53340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317500" y="722313"/>
            <a:ext cx="6326188" cy="53340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F7E2FC2B-500F-4014-8E39-467617B26570}" type="slidenum">
              <a:rPr lang="de-DE"/>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2E321855-6E2C-4CCF-8301-F633872C9253}" type="slidenum">
              <a:rPr lang="de-DE"/>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2E7FF1CA-5AB0-479E-A5F2-EA47F2541204}" type="slidenum">
              <a:rPr lang="de-DE"/>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328613" y="1941513"/>
            <a:ext cx="402748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508500" y="1941513"/>
            <a:ext cx="40290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lvl1pPr>
              <a:defRPr/>
            </a:lvl1pPr>
          </a:lstStyle>
          <a:p>
            <a:endParaRPr lang="de-DE"/>
          </a:p>
        </p:txBody>
      </p:sp>
      <p:sp>
        <p:nvSpPr>
          <p:cNvPr id="6" name="Fußzeilenplatzhalter 5"/>
          <p:cNvSpPr>
            <a:spLocks noGrp="1"/>
          </p:cNvSpPr>
          <p:nvPr>
            <p:ph type="ftr" sz="quarter" idx="11"/>
          </p:nvPr>
        </p:nvSpPr>
        <p:spPr/>
        <p:txBody>
          <a:bodyPr/>
          <a:lstStyle>
            <a:lvl1pPr>
              <a:defRPr/>
            </a:lvl1pPr>
          </a:lstStyle>
          <a:p>
            <a:endParaRPr lang="de-DE"/>
          </a:p>
        </p:txBody>
      </p:sp>
      <p:sp>
        <p:nvSpPr>
          <p:cNvPr id="7" name="Foliennummernplatzhalter 6"/>
          <p:cNvSpPr>
            <a:spLocks noGrp="1"/>
          </p:cNvSpPr>
          <p:nvPr>
            <p:ph type="sldNum" sz="quarter" idx="12"/>
          </p:nvPr>
        </p:nvSpPr>
        <p:spPr/>
        <p:txBody>
          <a:bodyPr/>
          <a:lstStyle>
            <a:lvl1pPr>
              <a:defRPr/>
            </a:lvl1pPr>
          </a:lstStyle>
          <a:p>
            <a:fld id="{6CE58210-351C-4415-90A3-C691E764FC71}" type="slidenum">
              <a:rPr lang="de-DE"/>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lvl1pPr>
              <a:defRPr/>
            </a:lvl1pPr>
          </a:lstStyle>
          <a:p>
            <a:endParaRPr lang="de-DE"/>
          </a:p>
        </p:txBody>
      </p:sp>
      <p:sp>
        <p:nvSpPr>
          <p:cNvPr id="8" name="Fußzeilenplatzhalter 7"/>
          <p:cNvSpPr>
            <a:spLocks noGrp="1"/>
          </p:cNvSpPr>
          <p:nvPr>
            <p:ph type="ftr" sz="quarter" idx="11"/>
          </p:nvPr>
        </p:nvSpPr>
        <p:spPr/>
        <p:txBody>
          <a:bodyPr/>
          <a:lstStyle>
            <a:lvl1pPr>
              <a:defRPr/>
            </a:lvl1pPr>
          </a:lstStyle>
          <a:p>
            <a:endParaRPr lang="de-DE"/>
          </a:p>
        </p:txBody>
      </p:sp>
      <p:sp>
        <p:nvSpPr>
          <p:cNvPr id="9" name="Foliennummernplatzhalter 8"/>
          <p:cNvSpPr>
            <a:spLocks noGrp="1"/>
          </p:cNvSpPr>
          <p:nvPr>
            <p:ph type="sldNum" sz="quarter" idx="12"/>
          </p:nvPr>
        </p:nvSpPr>
        <p:spPr/>
        <p:txBody>
          <a:bodyPr/>
          <a:lstStyle>
            <a:lvl1pPr>
              <a:defRPr/>
            </a:lvl1pPr>
          </a:lstStyle>
          <a:p>
            <a:fld id="{968523CB-6AD4-44B5-A7B3-E879CDBA3A1C}" type="slidenum">
              <a:rPr lang="de-DE"/>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lvl1pPr>
              <a:defRPr/>
            </a:lvl1pPr>
          </a:lstStyle>
          <a:p>
            <a:endParaRPr lang="de-DE"/>
          </a:p>
        </p:txBody>
      </p:sp>
      <p:sp>
        <p:nvSpPr>
          <p:cNvPr id="4" name="Fußzeilenplatzhalter 3"/>
          <p:cNvSpPr>
            <a:spLocks noGrp="1"/>
          </p:cNvSpPr>
          <p:nvPr>
            <p:ph type="ftr" sz="quarter" idx="11"/>
          </p:nvPr>
        </p:nvSpPr>
        <p:spPr/>
        <p:txBody>
          <a:bodyPr/>
          <a:lstStyle>
            <a:lvl1pPr>
              <a:defRPr/>
            </a:lvl1pPr>
          </a:lstStyle>
          <a:p>
            <a:endParaRPr lang="de-DE"/>
          </a:p>
        </p:txBody>
      </p:sp>
      <p:sp>
        <p:nvSpPr>
          <p:cNvPr id="5" name="Foliennummernplatzhalter 4"/>
          <p:cNvSpPr>
            <a:spLocks noGrp="1"/>
          </p:cNvSpPr>
          <p:nvPr>
            <p:ph type="sldNum" sz="quarter" idx="12"/>
          </p:nvPr>
        </p:nvSpPr>
        <p:spPr/>
        <p:txBody>
          <a:bodyPr/>
          <a:lstStyle>
            <a:lvl1pPr>
              <a:defRPr/>
            </a:lvl1pPr>
          </a:lstStyle>
          <a:p>
            <a:fld id="{C71A3D85-2547-47A0-A6DD-6B76B3BAFCEB}" type="slidenum">
              <a:rPr lang="de-DE"/>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de-DE"/>
          </a:p>
        </p:txBody>
      </p:sp>
      <p:sp>
        <p:nvSpPr>
          <p:cNvPr id="3" name="Fußzeilenplatzhalter 2"/>
          <p:cNvSpPr>
            <a:spLocks noGrp="1"/>
          </p:cNvSpPr>
          <p:nvPr>
            <p:ph type="ftr" sz="quarter" idx="11"/>
          </p:nvPr>
        </p:nvSpPr>
        <p:spPr/>
        <p:txBody>
          <a:bodyPr/>
          <a:lstStyle>
            <a:lvl1pPr>
              <a:defRPr/>
            </a:lvl1pPr>
          </a:lstStyle>
          <a:p>
            <a:endParaRPr lang="de-DE"/>
          </a:p>
        </p:txBody>
      </p:sp>
      <p:sp>
        <p:nvSpPr>
          <p:cNvPr id="4" name="Foliennummernplatzhalter 3"/>
          <p:cNvSpPr>
            <a:spLocks noGrp="1"/>
          </p:cNvSpPr>
          <p:nvPr>
            <p:ph type="sldNum" sz="quarter" idx="12"/>
          </p:nvPr>
        </p:nvSpPr>
        <p:spPr/>
        <p:txBody>
          <a:bodyPr/>
          <a:lstStyle>
            <a:lvl1pPr>
              <a:defRPr/>
            </a:lvl1pPr>
          </a:lstStyle>
          <a:p>
            <a:fld id="{EBA8B94C-B651-4589-A213-AAA325A6D5C7}" type="slidenum">
              <a:rPr lang="de-DE"/>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p>
        </p:txBody>
      </p:sp>
      <p:sp>
        <p:nvSpPr>
          <p:cNvPr id="6" name="Fußzeilenplatzhalter 5"/>
          <p:cNvSpPr>
            <a:spLocks noGrp="1"/>
          </p:cNvSpPr>
          <p:nvPr>
            <p:ph type="ftr" sz="quarter" idx="11"/>
          </p:nvPr>
        </p:nvSpPr>
        <p:spPr/>
        <p:txBody>
          <a:bodyPr/>
          <a:lstStyle>
            <a:lvl1pPr>
              <a:defRPr/>
            </a:lvl1pPr>
          </a:lstStyle>
          <a:p>
            <a:endParaRPr lang="de-DE"/>
          </a:p>
        </p:txBody>
      </p:sp>
      <p:sp>
        <p:nvSpPr>
          <p:cNvPr id="7" name="Foliennummernplatzhalter 6"/>
          <p:cNvSpPr>
            <a:spLocks noGrp="1"/>
          </p:cNvSpPr>
          <p:nvPr>
            <p:ph type="sldNum" sz="quarter" idx="12"/>
          </p:nvPr>
        </p:nvSpPr>
        <p:spPr/>
        <p:txBody>
          <a:bodyPr/>
          <a:lstStyle>
            <a:lvl1pPr>
              <a:defRPr/>
            </a:lvl1pPr>
          </a:lstStyle>
          <a:p>
            <a:fld id="{C34AB4F7-BCA4-40C8-896B-A30EB1D6DA72}" type="slidenum">
              <a:rPr lang="de-DE"/>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p>
        </p:txBody>
      </p:sp>
      <p:sp>
        <p:nvSpPr>
          <p:cNvPr id="6" name="Fußzeilenplatzhalter 5"/>
          <p:cNvSpPr>
            <a:spLocks noGrp="1"/>
          </p:cNvSpPr>
          <p:nvPr>
            <p:ph type="ftr" sz="quarter" idx="11"/>
          </p:nvPr>
        </p:nvSpPr>
        <p:spPr/>
        <p:txBody>
          <a:bodyPr/>
          <a:lstStyle>
            <a:lvl1pPr>
              <a:defRPr/>
            </a:lvl1pPr>
          </a:lstStyle>
          <a:p>
            <a:endParaRPr lang="de-DE"/>
          </a:p>
        </p:txBody>
      </p:sp>
      <p:sp>
        <p:nvSpPr>
          <p:cNvPr id="7" name="Foliennummernplatzhalter 6"/>
          <p:cNvSpPr>
            <a:spLocks noGrp="1"/>
          </p:cNvSpPr>
          <p:nvPr>
            <p:ph type="sldNum" sz="quarter" idx="12"/>
          </p:nvPr>
        </p:nvSpPr>
        <p:spPr/>
        <p:txBody>
          <a:bodyPr/>
          <a:lstStyle>
            <a:lvl1pPr>
              <a:defRPr/>
            </a:lvl1pPr>
          </a:lstStyle>
          <a:p>
            <a:fld id="{E2BAD2B0-BE40-4D82-A113-3BDC922DC8D7}" type="slidenum">
              <a:rPr lang="de-DE"/>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path path="rect">
            <a:fillToRect r="100000" b="100000"/>
          </a:path>
        </a:gradFill>
        <a:effectLst/>
      </p:bgPr>
    </p:bg>
    <p:spTree>
      <p:nvGrpSpPr>
        <p:cNvPr id="1" name=""/>
        <p:cNvGrpSpPr/>
        <p:nvPr/>
      </p:nvGrpSpPr>
      <p:grpSpPr>
        <a:xfrm>
          <a:off x="0" y="0"/>
          <a:ext cx="0" cy="0"/>
          <a:chOff x="0" y="0"/>
          <a:chExt cx="0" cy="0"/>
        </a:xfrm>
      </p:grpSpPr>
      <p:grpSp>
        <p:nvGrpSpPr>
          <p:cNvPr id="27650" name="Group 2"/>
          <p:cNvGrpSpPr>
            <a:grpSpLocks/>
          </p:cNvGrpSpPr>
          <p:nvPr/>
        </p:nvGrpSpPr>
        <p:grpSpPr bwMode="auto">
          <a:xfrm>
            <a:off x="-7938" y="1636713"/>
            <a:ext cx="9148763" cy="4618037"/>
            <a:chOff x="-5" y="1031"/>
            <a:chExt cx="5763" cy="2909"/>
          </a:xfrm>
        </p:grpSpPr>
        <p:pic>
          <p:nvPicPr>
            <p:cNvPr id="27651" name="Picture 3" descr="D:\FRONTPAGE THEMES\ARTSY\ARTHSEPA.PNG"/>
            <p:cNvPicPr>
              <a:picLocks noChangeAspect="1" noChangeArrowheads="1"/>
            </p:cNvPicPr>
            <p:nvPr/>
          </p:nvPicPr>
          <p:blipFill>
            <a:blip r:embed="rId13" cstate="print"/>
            <a:srcRect/>
            <a:stretch>
              <a:fillRect/>
            </a:stretch>
          </p:blipFill>
          <p:spPr bwMode="gray">
            <a:xfrm>
              <a:off x="3778" y="3893"/>
              <a:ext cx="1980" cy="47"/>
            </a:xfrm>
            <a:prstGeom prst="rect">
              <a:avLst/>
            </a:prstGeom>
            <a:noFill/>
          </p:spPr>
        </p:pic>
        <p:pic>
          <p:nvPicPr>
            <p:cNvPr id="27652" name="Picture 4" descr="P:\!Themes\Artsy\Arthsepa.gif"/>
            <p:cNvPicPr>
              <a:picLocks noChangeAspect="1" noChangeArrowheads="1"/>
            </p:cNvPicPr>
            <p:nvPr/>
          </p:nvPicPr>
          <p:blipFill>
            <a:blip r:embed="rId14" cstate="print"/>
            <a:srcRect/>
            <a:stretch>
              <a:fillRect/>
            </a:stretch>
          </p:blipFill>
          <p:spPr bwMode="auto">
            <a:xfrm>
              <a:off x="-5" y="1031"/>
              <a:ext cx="2832" cy="61"/>
            </a:xfrm>
            <a:prstGeom prst="rect">
              <a:avLst/>
            </a:prstGeom>
            <a:noFill/>
          </p:spPr>
        </p:pic>
      </p:grpSp>
      <p:sp>
        <p:nvSpPr>
          <p:cNvPr id="27653" name="Rectangle 5"/>
          <p:cNvSpPr>
            <a:spLocks noGrp="1" noChangeArrowheads="1"/>
          </p:cNvSpPr>
          <p:nvPr>
            <p:ph type="title"/>
          </p:nvPr>
        </p:nvSpPr>
        <p:spPr bwMode="auto">
          <a:xfrm>
            <a:off x="317500" y="722313"/>
            <a:ext cx="8637588" cy="762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p>
            <a:pPr lvl="0"/>
            <a:r>
              <a:rPr lang="de-DE" smtClean="0"/>
              <a:t>Klicken Sie, um das Titelformat zu bearbeiten</a:t>
            </a:r>
          </a:p>
        </p:txBody>
      </p:sp>
      <p:sp>
        <p:nvSpPr>
          <p:cNvPr id="27654" name="Rectangle 6"/>
          <p:cNvSpPr>
            <a:spLocks noGrp="1" noChangeArrowheads="1"/>
          </p:cNvSpPr>
          <p:nvPr>
            <p:ph type="body" idx="1"/>
          </p:nvPr>
        </p:nvSpPr>
        <p:spPr bwMode="auto">
          <a:xfrm>
            <a:off x="328613" y="1941513"/>
            <a:ext cx="820896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27655" name="Rectangle 7"/>
          <p:cNvSpPr>
            <a:spLocks noGrp="1" noChangeArrowheads="1"/>
          </p:cNvSpPr>
          <p:nvPr>
            <p:ph type="dt" sz="half" idx="2"/>
          </p:nvPr>
        </p:nvSpPr>
        <p:spPr bwMode="auto">
          <a:xfrm>
            <a:off x="3433763" y="634365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mn-lt"/>
              </a:defRPr>
            </a:lvl1pPr>
          </a:lstStyle>
          <a:p>
            <a:endParaRPr lang="de-DE"/>
          </a:p>
        </p:txBody>
      </p:sp>
      <p:sp>
        <p:nvSpPr>
          <p:cNvPr id="27656" name="Rectangle 8"/>
          <p:cNvSpPr>
            <a:spLocks noGrp="1" noChangeArrowheads="1"/>
          </p:cNvSpPr>
          <p:nvPr>
            <p:ph type="ftr" sz="quarter" idx="3"/>
          </p:nvPr>
        </p:nvSpPr>
        <p:spPr bwMode="auto">
          <a:xfrm>
            <a:off x="6108700" y="634365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mn-lt"/>
              </a:defRPr>
            </a:lvl1pPr>
          </a:lstStyle>
          <a:p>
            <a:endParaRPr lang="de-DE"/>
          </a:p>
        </p:txBody>
      </p:sp>
      <p:sp>
        <p:nvSpPr>
          <p:cNvPr id="27657" name="Rectangle 9"/>
          <p:cNvSpPr>
            <a:spLocks noGrp="1" noChangeArrowheads="1"/>
          </p:cNvSpPr>
          <p:nvPr>
            <p:ph type="sldNum" sz="quarter" idx="4"/>
          </p:nvPr>
        </p:nvSpPr>
        <p:spPr bwMode="auto">
          <a:xfrm>
            <a:off x="146050" y="636111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latin typeface="+mn-lt"/>
              </a:defRPr>
            </a:lvl1pPr>
          </a:lstStyle>
          <a:p>
            <a:fld id="{4F3F80F0-3382-479D-A48E-BF635E5AF455}" type="slidenum">
              <a:rPr lang="de-DE"/>
              <a:pPr/>
              <a:t>‹Nr.›</a:t>
            </a:fld>
            <a:endParaRPr lang="de-DE"/>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pitchFamily="34" charset="0"/>
        </a:defRPr>
      </a:lvl2pPr>
      <a:lvl3pPr algn="l" rtl="0" fontAlgn="base">
        <a:spcBef>
          <a:spcPct val="0"/>
        </a:spcBef>
        <a:spcAft>
          <a:spcPct val="0"/>
        </a:spcAft>
        <a:defRPr sz="4400">
          <a:solidFill>
            <a:schemeClr val="tx2"/>
          </a:solidFill>
          <a:latin typeface="Arial" pitchFamily="34" charset="0"/>
        </a:defRPr>
      </a:lvl3pPr>
      <a:lvl4pPr algn="l" rtl="0" fontAlgn="base">
        <a:spcBef>
          <a:spcPct val="0"/>
        </a:spcBef>
        <a:spcAft>
          <a:spcPct val="0"/>
        </a:spcAft>
        <a:defRPr sz="4400">
          <a:solidFill>
            <a:schemeClr val="tx2"/>
          </a:solidFill>
          <a:latin typeface="Arial" pitchFamily="34" charset="0"/>
        </a:defRPr>
      </a:lvl4pPr>
      <a:lvl5pPr algn="l" rtl="0" fontAlgn="base">
        <a:spcBef>
          <a:spcPct val="0"/>
        </a:spcBef>
        <a:spcAft>
          <a:spcPct val="0"/>
        </a:spcAft>
        <a:defRPr sz="4400">
          <a:solidFill>
            <a:schemeClr val="tx2"/>
          </a:solidFill>
          <a:latin typeface="Arial" pitchFamily="34" charset="0"/>
        </a:defRPr>
      </a:lvl5pPr>
      <a:lvl6pPr marL="457200" algn="l" rtl="0" fontAlgn="base">
        <a:spcBef>
          <a:spcPct val="0"/>
        </a:spcBef>
        <a:spcAft>
          <a:spcPct val="0"/>
        </a:spcAft>
        <a:defRPr sz="4400">
          <a:solidFill>
            <a:schemeClr val="tx2"/>
          </a:solidFill>
          <a:latin typeface="Arial" pitchFamily="34" charset="0"/>
        </a:defRPr>
      </a:lvl6pPr>
      <a:lvl7pPr marL="914400" algn="l" rtl="0" fontAlgn="base">
        <a:spcBef>
          <a:spcPct val="0"/>
        </a:spcBef>
        <a:spcAft>
          <a:spcPct val="0"/>
        </a:spcAft>
        <a:defRPr sz="4400">
          <a:solidFill>
            <a:schemeClr val="tx2"/>
          </a:solidFill>
          <a:latin typeface="Arial" pitchFamily="34" charset="0"/>
        </a:defRPr>
      </a:lvl7pPr>
      <a:lvl8pPr marL="1371600" algn="l" rtl="0" fontAlgn="base">
        <a:spcBef>
          <a:spcPct val="0"/>
        </a:spcBef>
        <a:spcAft>
          <a:spcPct val="0"/>
        </a:spcAft>
        <a:defRPr sz="4400">
          <a:solidFill>
            <a:schemeClr val="tx2"/>
          </a:solidFill>
          <a:latin typeface="Arial" pitchFamily="34" charset="0"/>
        </a:defRPr>
      </a:lvl8pPr>
      <a:lvl9pPr marL="1828800" algn="l" rtl="0" fontAlgn="base">
        <a:spcBef>
          <a:spcPct val="0"/>
        </a:spcBef>
        <a:spcAft>
          <a:spcPct val="0"/>
        </a:spcAft>
        <a:defRPr sz="4400">
          <a:solidFill>
            <a:schemeClr val="tx2"/>
          </a:solidFill>
          <a:latin typeface="Arial" pitchFamily="34" charset="0"/>
        </a:defRPr>
      </a:lvl9pPr>
    </p:titleStyle>
    <p:body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de-DE"/>
              <a:t>Wettbewerbs- und Kartellrecht</a:t>
            </a:r>
          </a:p>
        </p:txBody>
      </p:sp>
      <p:sp>
        <p:nvSpPr>
          <p:cNvPr id="2051" name="Rectangle 3"/>
          <p:cNvSpPr>
            <a:spLocks noGrp="1" noChangeArrowheads="1"/>
          </p:cNvSpPr>
          <p:nvPr>
            <p:ph type="subTitle" idx="1"/>
          </p:nvPr>
        </p:nvSpPr>
        <p:spPr/>
        <p:txBody>
          <a:bodyPr/>
          <a:lstStyle/>
          <a:p>
            <a:r>
              <a:rPr lang="de-DE"/>
              <a:t>VI. UE</a:t>
            </a:r>
          </a:p>
          <a:p>
            <a:r>
              <a:rPr lang="de-DE"/>
              <a:t>Markenrecht </a:t>
            </a:r>
          </a:p>
          <a:p>
            <a:r>
              <a:rPr lang="de-DE"/>
              <a:t>(oder richtiger Kennzeichenrechte)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17500" y="842963"/>
            <a:ext cx="8637588" cy="641350"/>
          </a:xfrm>
        </p:spPr>
        <p:txBody>
          <a:bodyPr/>
          <a:lstStyle/>
          <a:p>
            <a:pPr marL="838200" indent="-838200">
              <a:buFontTx/>
              <a:buAutoNum type="arabicPeriod" startAt="2"/>
            </a:pPr>
            <a:r>
              <a:rPr lang="de-DE" sz="3600"/>
              <a:t>Negativer Inhalt der Marke</a:t>
            </a:r>
            <a:endParaRPr lang="de-DE" sz="3000"/>
          </a:p>
        </p:txBody>
      </p:sp>
      <p:sp>
        <p:nvSpPr>
          <p:cNvPr id="25603" name="Rectangle 3"/>
          <p:cNvSpPr>
            <a:spLocks noGrp="1" noChangeArrowheads="1"/>
          </p:cNvSpPr>
          <p:nvPr>
            <p:ph type="body" idx="1"/>
          </p:nvPr>
        </p:nvSpPr>
        <p:spPr/>
        <p:txBody>
          <a:bodyPr/>
          <a:lstStyle/>
          <a:p>
            <a:pPr marL="609600" indent="-609600" algn="just">
              <a:buClr>
                <a:schemeClr val="tx1"/>
              </a:buClr>
              <a:buFont typeface="Wingdings" pitchFamily="2" charset="2"/>
              <a:buAutoNum type="alphaLcParenR"/>
            </a:pPr>
            <a:r>
              <a:rPr lang="de-DE" sz="2400"/>
              <a:t>Benutzungsuntersagungsanspruch </a:t>
            </a:r>
          </a:p>
          <a:p>
            <a:pPr marL="990600" lvl="1" indent="-533400" algn="just">
              <a:buClr>
                <a:schemeClr val="tx1"/>
              </a:buClr>
              <a:buFont typeface="Wingdings" pitchFamily="2" charset="2"/>
              <a:buAutoNum type="alphaLcParenR" startAt="27"/>
            </a:pPr>
            <a:r>
              <a:rPr lang="de-DE" sz="2000"/>
              <a:t>Bei Identität der Marke, § 14 V i.V.m. § 14 II Nr. 1</a:t>
            </a:r>
          </a:p>
          <a:p>
            <a:pPr marL="990600" lvl="1" indent="-533400" algn="just">
              <a:buClr>
                <a:schemeClr val="tx1"/>
              </a:buClr>
              <a:buFont typeface="Wingdings" pitchFamily="2" charset="2"/>
              <a:buAutoNum type="alphaLcParenR" startAt="27"/>
            </a:pPr>
            <a:r>
              <a:rPr lang="de-DE" sz="2000"/>
              <a:t>Bei Ähnlichkeit, wenn Verwechslungsgefahr besteht, 	</a:t>
            </a:r>
            <a:br>
              <a:rPr lang="de-DE" sz="2000"/>
            </a:br>
            <a:r>
              <a:rPr lang="de-DE" sz="2000"/>
              <a:t>	§ 14 V i.V.m. § 14 II Nr. 2</a:t>
            </a:r>
          </a:p>
          <a:p>
            <a:pPr marL="990600" lvl="1" indent="-533400" algn="just">
              <a:buClr>
                <a:schemeClr val="tx1"/>
              </a:buClr>
              <a:buFont typeface="Wingdings" pitchFamily="2" charset="2"/>
              <a:buAutoNum type="alphaLcParenR" startAt="27"/>
            </a:pPr>
            <a:r>
              <a:rPr lang="de-DE" sz="2000"/>
              <a:t>Verwechslung des Markenzeichens 	</a:t>
            </a:r>
            <a:br>
              <a:rPr lang="de-DE" sz="2000"/>
            </a:br>
            <a:r>
              <a:rPr lang="de-DE" sz="2000"/>
              <a:t>	§ 14 V i.V.m. § 14 II  Nr. 3 </a:t>
            </a:r>
          </a:p>
          <a:p>
            <a:pPr marL="609600" indent="-609600" algn="just">
              <a:buClr>
                <a:schemeClr val="tx1"/>
              </a:buClr>
              <a:buFont typeface="Wingdings" pitchFamily="2" charset="2"/>
              <a:buAutoNum type="alphaLcParenR"/>
            </a:pPr>
            <a:r>
              <a:rPr lang="de-DE" sz="2400"/>
              <a:t>Schadenersatzanspruch, § 14 VI, VII</a:t>
            </a:r>
          </a:p>
          <a:p>
            <a:pPr marL="609600" indent="-609600" algn="just">
              <a:buClr>
                <a:schemeClr val="tx1"/>
              </a:buClr>
              <a:buFont typeface="Wingdings" pitchFamily="2" charset="2"/>
              <a:buAutoNum type="alphaLcParenR"/>
            </a:pPr>
            <a:r>
              <a:rPr lang="de-DE" sz="2400"/>
              <a:t>Übertragungsanspruch, § 17 I</a:t>
            </a:r>
          </a:p>
          <a:p>
            <a:pPr marL="609600" indent="-609600" algn="just">
              <a:buClr>
                <a:schemeClr val="tx1"/>
              </a:buClr>
              <a:buFont typeface="Wingdings" pitchFamily="2" charset="2"/>
              <a:buAutoNum type="alphaLcParenR"/>
            </a:pPr>
            <a:r>
              <a:rPr lang="de-DE" sz="2400"/>
              <a:t>Vernichtungsanspruch, § 18</a:t>
            </a:r>
          </a:p>
          <a:p>
            <a:pPr marL="609600" indent="-609600" algn="just">
              <a:buClr>
                <a:schemeClr val="tx1"/>
              </a:buClr>
              <a:buFont typeface="Wingdings" pitchFamily="2" charset="2"/>
              <a:buAutoNum type="alphaLcParenR"/>
            </a:pPr>
            <a:r>
              <a:rPr lang="de-DE" sz="2400"/>
              <a:t>Auskunftsanspruch, § 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dissolve">
                                      <p:cBhvr>
                                        <p:cTn id="7" dur="500"/>
                                        <p:tgtEl>
                                          <p:spTgt spid="256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5603">
                                            <p:txEl>
                                              <p:pRg st="0" end="0"/>
                                            </p:txEl>
                                          </p:spTgt>
                                        </p:tgtEl>
                                        <p:attrNameLst>
                                          <p:attrName>style.visibility</p:attrName>
                                        </p:attrNameLst>
                                      </p:cBhvr>
                                      <p:to>
                                        <p:strVal val="visible"/>
                                      </p:to>
                                    </p:set>
                                    <p:animEffect transition="in" filter="dissolve">
                                      <p:cBhvr>
                                        <p:cTn id="12" dur="500"/>
                                        <p:tgtEl>
                                          <p:spTgt spid="2560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5603">
                                            <p:txEl>
                                              <p:pRg st="1" end="1"/>
                                            </p:txEl>
                                          </p:spTgt>
                                        </p:tgtEl>
                                        <p:attrNameLst>
                                          <p:attrName>style.visibility</p:attrName>
                                        </p:attrNameLst>
                                      </p:cBhvr>
                                      <p:to>
                                        <p:strVal val="visible"/>
                                      </p:to>
                                    </p:set>
                                    <p:animEffect transition="in" filter="dissolve">
                                      <p:cBhvr>
                                        <p:cTn id="17" dur="500"/>
                                        <p:tgtEl>
                                          <p:spTgt spid="2560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5603">
                                            <p:txEl>
                                              <p:pRg st="2" end="2"/>
                                            </p:txEl>
                                          </p:spTgt>
                                        </p:tgtEl>
                                        <p:attrNameLst>
                                          <p:attrName>style.visibility</p:attrName>
                                        </p:attrNameLst>
                                      </p:cBhvr>
                                      <p:to>
                                        <p:strVal val="visible"/>
                                      </p:to>
                                    </p:set>
                                    <p:animEffect transition="in" filter="dissolve">
                                      <p:cBhvr>
                                        <p:cTn id="22" dur="500"/>
                                        <p:tgtEl>
                                          <p:spTgt spid="2560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5603">
                                            <p:txEl>
                                              <p:pRg st="3" end="3"/>
                                            </p:txEl>
                                          </p:spTgt>
                                        </p:tgtEl>
                                        <p:attrNameLst>
                                          <p:attrName>style.visibility</p:attrName>
                                        </p:attrNameLst>
                                      </p:cBhvr>
                                      <p:to>
                                        <p:strVal val="visible"/>
                                      </p:to>
                                    </p:set>
                                    <p:animEffect transition="in" filter="dissolve">
                                      <p:cBhvr>
                                        <p:cTn id="27" dur="500"/>
                                        <p:tgtEl>
                                          <p:spTgt spid="2560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5603">
                                            <p:txEl>
                                              <p:pRg st="4" end="4"/>
                                            </p:txEl>
                                          </p:spTgt>
                                        </p:tgtEl>
                                        <p:attrNameLst>
                                          <p:attrName>style.visibility</p:attrName>
                                        </p:attrNameLst>
                                      </p:cBhvr>
                                      <p:to>
                                        <p:strVal val="visible"/>
                                      </p:to>
                                    </p:set>
                                    <p:animEffect transition="in" filter="dissolve">
                                      <p:cBhvr>
                                        <p:cTn id="32" dur="500"/>
                                        <p:tgtEl>
                                          <p:spTgt spid="2560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5603">
                                            <p:txEl>
                                              <p:pRg st="5" end="5"/>
                                            </p:txEl>
                                          </p:spTgt>
                                        </p:tgtEl>
                                        <p:attrNameLst>
                                          <p:attrName>style.visibility</p:attrName>
                                        </p:attrNameLst>
                                      </p:cBhvr>
                                      <p:to>
                                        <p:strVal val="visible"/>
                                      </p:to>
                                    </p:set>
                                    <p:animEffect transition="in" filter="dissolve">
                                      <p:cBhvr>
                                        <p:cTn id="37" dur="500"/>
                                        <p:tgtEl>
                                          <p:spTgt spid="2560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5603">
                                            <p:txEl>
                                              <p:pRg st="6" end="6"/>
                                            </p:txEl>
                                          </p:spTgt>
                                        </p:tgtEl>
                                        <p:attrNameLst>
                                          <p:attrName>style.visibility</p:attrName>
                                        </p:attrNameLst>
                                      </p:cBhvr>
                                      <p:to>
                                        <p:strVal val="visible"/>
                                      </p:to>
                                    </p:set>
                                    <p:animEffect transition="in" filter="dissolve">
                                      <p:cBhvr>
                                        <p:cTn id="42" dur="500"/>
                                        <p:tgtEl>
                                          <p:spTgt spid="2560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25603">
                                            <p:txEl>
                                              <p:pRg st="7" end="7"/>
                                            </p:txEl>
                                          </p:spTgt>
                                        </p:tgtEl>
                                        <p:attrNameLst>
                                          <p:attrName>style.visibility</p:attrName>
                                        </p:attrNameLst>
                                      </p:cBhvr>
                                      <p:to>
                                        <p:strVal val="visible"/>
                                      </p:to>
                                    </p:set>
                                    <p:animEffect transition="in" filter="dissolve">
                                      <p:cBhvr>
                                        <p:cTn id="47" dur="500"/>
                                        <p:tgtEl>
                                          <p:spTgt spid="2560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autoUpdateAnimBg="0" advAuto="0"/>
      <p:bldP spid="25603" grpId="0" build="p" bldLvl="5"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17500" y="842963"/>
            <a:ext cx="8637588" cy="641350"/>
          </a:xfrm>
        </p:spPr>
        <p:txBody>
          <a:bodyPr/>
          <a:lstStyle/>
          <a:p>
            <a:pPr marL="838200" indent="-838200"/>
            <a:r>
              <a:rPr lang="de-DE" sz="3600"/>
              <a:t>Schutzinhalt der Marke</a:t>
            </a:r>
            <a:endParaRPr lang="de-DE" sz="3000"/>
          </a:p>
        </p:txBody>
      </p:sp>
      <p:sp>
        <p:nvSpPr>
          <p:cNvPr id="30723" name="Rectangle 3"/>
          <p:cNvSpPr>
            <a:spLocks noGrp="1" noChangeArrowheads="1"/>
          </p:cNvSpPr>
          <p:nvPr>
            <p:ph type="body" idx="1"/>
          </p:nvPr>
        </p:nvSpPr>
        <p:spPr/>
        <p:txBody>
          <a:bodyPr/>
          <a:lstStyle/>
          <a:p>
            <a:pPr marL="609600" indent="-609600" algn="just">
              <a:buClr>
                <a:schemeClr val="tx1"/>
              </a:buClr>
              <a:buSzTx/>
              <a:buFont typeface="Wingdings" pitchFamily="2" charset="2"/>
              <a:buAutoNum type="arabicPeriod" startAt="3"/>
            </a:pPr>
            <a:r>
              <a:rPr lang="de-DE" sz="2800"/>
              <a:t>Mittelbare Markenverletzung</a:t>
            </a:r>
          </a:p>
          <a:p>
            <a:pPr marL="609600" indent="-609600" algn="just">
              <a:buClr>
                <a:schemeClr val="tx1"/>
              </a:buClr>
              <a:buSzTx/>
              <a:buFont typeface="Wingdings" pitchFamily="2" charset="2"/>
              <a:buAutoNum type="arabicPeriod" startAt="3"/>
            </a:pPr>
            <a:r>
              <a:rPr lang="de-DE" sz="2800"/>
              <a:t>Räumlicher Bereich</a:t>
            </a:r>
          </a:p>
          <a:p>
            <a:pPr marL="609600" indent="-609600" algn="just">
              <a:buClr>
                <a:schemeClr val="tx1"/>
              </a:buClr>
              <a:buSzTx/>
              <a:buFont typeface="Wingdings" pitchFamily="2" charset="2"/>
              <a:buAutoNum type="arabicPeriod" startAt="3"/>
            </a:pPr>
            <a:r>
              <a:rPr lang="de-DE" sz="2800"/>
              <a:t>Die bekannte Marke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0722">
                                            <p:txEl>
                                              <p:pRg st="0" end="0"/>
                                            </p:txEl>
                                          </p:spTgt>
                                        </p:tgtEl>
                                        <p:attrNameLst>
                                          <p:attrName>style.visibility</p:attrName>
                                        </p:attrNameLst>
                                      </p:cBhvr>
                                      <p:to>
                                        <p:strVal val="visible"/>
                                      </p:to>
                                    </p:set>
                                    <p:animEffect transition="in" filter="dissolve">
                                      <p:cBhvr>
                                        <p:cTn id="7" dur="500"/>
                                        <p:tgtEl>
                                          <p:spTgt spid="3072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0723">
                                            <p:txEl>
                                              <p:pRg st="0" end="0"/>
                                            </p:txEl>
                                          </p:spTgt>
                                        </p:tgtEl>
                                        <p:attrNameLst>
                                          <p:attrName>style.visibility</p:attrName>
                                        </p:attrNameLst>
                                      </p:cBhvr>
                                      <p:to>
                                        <p:strVal val="visible"/>
                                      </p:to>
                                    </p:set>
                                    <p:animEffect transition="in" filter="dissolve">
                                      <p:cBhvr>
                                        <p:cTn id="12" dur="500"/>
                                        <p:tgtEl>
                                          <p:spTgt spid="307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0723">
                                            <p:txEl>
                                              <p:pRg st="1" end="1"/>
                                            </p:txEl>
                                          </p:spTgt>
                                        </p:tgtEl>
                                        <p:attrNameLst>
                                          <p:attrName>style.visibility</p:attrName>
                                        </p:attrNameLst>
                                      </p:cBhvr>
                                      <p:to>
                                        <p:strVal val="visible"/>
                                      </p:to>
                                    </p:set>
                                    <p:animEffect transition="in" filter="dissolve">
                                      <p:cBhvr>
                                        <p:cTn id="17" dur="500"/>
                                        <p:tgtEl>
                                          <p:spTgt spid="3072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0723">
                                            <p:txEl>
                                              <p:pRg st="2" end="2"/>
                                            </p:txEl>
                                          </p:spTgt>
                                        </p:tgtEl>
                                        <p:attrNameLst>
                                          <p:attrName>style.visibility</p:attrName>
                                        </p:attrNameLst>
                                      </p:cBhvr>
                                      <p:to>
                                        <p:strVal val="visible"/>
                                      </p:to>
                                    </p:set>
                                    <p:animEffect transition="in" filter="dissolve">
                                      <p:cBhvr>
                                        <p:cTn id="22" dur="500"/>
                                        <p:tgtEl>
                                          <p:spTgt spid="307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build="p" autoUpdateAnimBg="0" advAuto="0"/>
      <p:bldP spid="30723" grpId="0" build="p" bldLvl="5"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317500" y="842963"/>
            <a:ext cx="8637588" cy="641350"/>
          </a:xfrm>
        </p:spPr>
        <p:txBody>
          <a:bodyPr/>
          <a:lstStyle/>
          <a:p>
            <a:pPr marL="838200" indent="-838200"/>
            <a:r>
              <a:rPr lang="de-DE" sz="3600"/>
              <a:t>Schranken des Rechtschutzes</a:t>
            </a:r>
            <a:endParaRPr lang="de-DE" sz="3000"/>
          </a:p>
        </p:txBody>
      </p:sp>
      <p:sp>
        <p:nvSpPr>
          <p:cNvPr id="32771" name="Rectangle 3"/>
          <p:cNvSpPr>
            <a:spLocks noGrp="1" noChangeArrowheads="1"/>
          </p:cNvSpPr>
          <p:nvPr>
            <p:ph type="body" idx="1"/>
          </p:nvPr>
        </p:nvSpPr>
        <p:spPr/>
        <p:txBody>
          <a:bodyPr/>
          <a:lstStyle/>
          <a:p>
            <a:pPr marL="609600" indent="-609600" algn="just">
              <a:buClr>
                <a:schemeClr val="tx1"/>
              </a:buClr>
              <a:buSzTx/>
              <a:buFont typeface="Wingdings" pitchFamily="2" charset="2"/>
              <a:buAutoNum type="arabicPeriod"/>
            </a:pPr>
            <a:r>
              <a:rPr lang="de-DE" sz="2800"/>
              <a:t>Zulässiger Drittgebrauch, § 23</a:t>
            </a:r>
          </a:p>
          <a:p>
            <a:pPr marL="609600" indent="-609600" algn="just">
              <a:buClr>
                <a:schemeClr val="tx1"/>
              </a:buClr>
              <a:buSzTx/>
              <a:buFont typeface="Wingdings" pitchFamily="2" charset="2"/>
              <a:buAutoNum type="arabicPeriod"/>
            </a:pPr>
            <a:r>
              <a:rPr lang="de-DE" sz="2800"/>
              <a:t>Erschöpfung des Markenrechts, § 24</a:t>
            </a:r>
          </a:p>
          <a:p>
            <a:pPr marL="609600" indent="-609600" algn="just">
              <a:buClr>
                <a:schemeClr val="tx1"/>
              </a:buClr>
              <a:buSzTx/>
              <a:buFont typeface="Wingdings" pitchFamily="2" charset="2"/>
              <a:buAutoNum type="arabicPeriod"/>
            </a:pPr>
            <a:r>
              <a:rPr lang="de-DE" sz="2800"/>
              <a:t>Mangelnde Benutzung, §§ 25, 26</a:t>
            </a:r>
          </a:p>
          <a:p>
            <a:pPr marL="609600" indent="-609600" algn="just">
              <a:buClr>
                <a:schemeClr val="tx1"/>
              </a:buClr>
              <a:buSzTx/>
              <a:buFont typeface="Wingdings" pitchFamily="2" charset="2"/>
              <a:buAutoNum type="arabicPeriod"/>
            </a:pPr>
            <a:r>
              <a:rPr lang="de-DE" sz="2800"/>
              <a:t>Verwirkung, § 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2770">
                                            <p:txEl>
                                              <p:pRg st="0" end="0"/>
                                            </p:txEl>
                                          </p:spTgt>
                                        </p:tgtEl>
                                        <p:attrNameLst>
                                          <p:attrName>style.visibility</p:attrName>
                                        </p:attrNameLst>
                                      </p:cBhvr>
                                      <p:to>
                                        <p:strVal val="visible"/>
                                      </p:to>
                                    </p:set>
                                    <p:animEffect transition="in" filter="dissolve">
                                      <p:cBhvr>
                                        <p:cTn id="7" dur="500"/>
                                        <p:tgtEl>
                                          <p:spTgt spid="3277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2771">
                                            <p:txEl>
                                              <p:pRg st="0" end="0"/>
                                            </p:txEl>
                                          </p:spTgt>
                                        </p:tgtEl>
                                        <p:attrNameLst>
                                          <p:attrName>style.visibility</p:attrName>
                                        </p:attrNameLst>
                                      </p:cBhvr>
                                      <p:to>
                                        <p:strVal val="visible"/>
                                      </p:to>
                                    </p:set>
                                    <p:animEffect transition="in" filter="dissolve">
                                      <p:cBhvr>
                                        <p:cTn id="12" dur="500"/>
                                        <p:tgtEl>
                                          <p:spTgt spid="3277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2771">
                                            <p:txEl>
                                              <p:pRg st="1" end="1"/>
                                            </p:txEl>
                                          </p:spTgt>
                                        </p:tgtEl>
                                        <p:attrNameLst>
                                          <p:attrName>style.visibility</p:attrName>
                                        </p:attrNameLst>
                                      </p:cBhvr>
                                      <p:to>
                                        <p:strVal val="visible"/>
                                      </p:to>
                                    </p:set>
                                    <p:animEffect transition="in" filter="dissolve">
                                      <p:cBhvr>
                                        <p:cTn id="17" dur="500"/>
                                        <p:tgtEl>
                                          <p:spTgt spid="3277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2771">
                                            <p:txEl>
                                              <p:pRg st="2" end="2"/>
                                            </p:txEl>
                                          </p:spTgt>
                                        </p:tgtEl>
                                        <p:attrNameLst>
                                          <p:attrName>style.visibility</p:attrName>
                                        </p:attrNameLst>
                                      </p:cBhvr>
                                      <p:to>
                                        <p:strVal val="visible"/>
                                      </p:to>
                                    </p:set>
                                    <p:animEffect transition="in" filter="dissolve">
                                      <p:cBhvr>
                                        <p:cTn id="22" dur="500"/>
                                        <p:tgtEl>
                                          <p:spTgt spid="3277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2771">
                                            <p:txEl>
                                              <p:pRg st="3" end="3"/>
                                            </p:txEl>
                                          </p:spTgt>
                                        </p:tgtEl>
                                        <p:attrNameLst>
                                          <p:attrName>style.visibility</p:attrName>
                                        </p:attrNameLst>
                                      </p:cBhvr>
                                      <p:to>
                                        <p:strVal val="visible"/>
                                      </p:to>
                                    </p:set>
                                    <p:animEffect transition="in" filter="dissolve">
                                      <p:cBhvr>
                                        <p:cTn id="27" dur="500"/>
                                        <p:tgtEl>
                                          <p:spTgt spid="327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build="p" autoUpdateAnimBg="0" advAuto="0"/>
      <p:bldP spid="32771" grpId="0" build="p" bldLvl="5"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de-DE"/>
              <a:t>Gegenstand</a:t>
            </a:r>
          </a:p>
        </p:txBody>
      </p:sp>
      <p:sp>
        <p:nvSpPr>
          <p:cNvPr id="5123" name="Rectangle 3"/>
          <p:cNvSpPr>
            <a:spLocks noGrp="1" noChangeArrowheads="1"/>
          </p:cNvSpPr>
          <p:nvPr>
            <p:ph type="body" idx="1"/>
          </p:nvPr>
        </p:nvSpPr>
        <p:spPr/>
        <p:txBody>
          <a:bodyPr/>
          <a:lstStyle/>
          <a:p>
            <a:pPr marL="812800" indent="-812800">
              <a:buClr>
                <a:schemeClr val="tx1"/>
              </a:buClr>
              <a:buFontTx/>
              <a:buAutoNum type="romanUcPeriod"/>
            </a:pPr>
            <a:r>
              <a:rPr lang="de-DE"/>
              <a:t>Überblick über Kennzeichenrechte</a:t>
            </a:r>
          </a:p>
          <a:p>
            <a:pPr marL="812800" indent="-812800">
              <a:buClr>
                <a:schemeClr val="tx1"/>
              </a:buClr>
              <a:buFontTx/>
              <a:buAutoNum type="romanUcPeriod"/>
            </a:pPr>
            <a:r>
              <a:rPr lang="de-DE"/>
              <a:t>Überblick über das MarkenG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122">
                                            <p:txEl>
                                              <p:pRg st="0" end="0"/>
                                            </p:txEl>
                                          </p:spTgt>
                                        </p:tgtEl>
                                        <p:attrNameLst>
                                          <p:attrName>style.visibility</p:attrName>
                                        </p:attrNameLst>
                                      </p:cBhvr>
                                      <p:to>
                                        <p:strVal val="visible"/>
                                      </p:to>
                                    </p:set>
                                    <p:animEffect transition="in" filter="dissolve">
                                      <p:cBhvr>
                                        <p:cTn id="7" dur="500"/>
                                        <p:tgtEl>
                                          <p:spTgt spid="512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123">
                                            <p:txEl>
                                              <p:pRg st="0" end="0"/>
                                            </p:txEl>
                                          </p:spTgt>
                                        </p:tgtEl>
                                        <p:attrNameLst>
                                          <p:attrName>style.visibility</p:attrName>
                                        </p:attrNameLst>
                                      </p:cBhvr>
                                      <p:to>
                                        <p:strVal val="visible"/>
                                      </p:to>
                                    </p:set>
                                    <p:animEffect transition="in" filter="dissolve">
                                      <p:cBhvr>
                                        <p:cTn id="12" dur="500"/>
                                        <p:tgtEl>
                                          <p:spTgt spid="51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123">
                                            <p:txEl>
                                              <p:pRg st="1" end="1"/>
                                            </p:txEl>
                                          </p:spTgt>
                                        </p:tgtEl>
                                        <p:attrNameLst>
                                          <p:attrName>style.visibility</p:attrName>
                                        </p:attrNameLst>
                                      </p:cBhvr>
                                      <p:to>
                                        <p:strVal val="visible"/>
                                      </p:to>
                                    </p:set>
                                    <p:animEffect transition="in" filter="dissolve">
                                      <p:cBhvr>
                                        <p:cTn id="17" dur="500"/>
                                        <p:tgtEl>
                                          <p:spTgt spid="51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build="p" autoUpdateAnimBg="0" advAuto="0"/>
      <p:bldP spid="5123" grpId="0" build="p" bldLvl="5"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317500" y="293688"/>
            <a:ext cx="8637588" cy="1190625"/>
          </a:xfrm>
        </p:spPr>
        <p:txBody>
          <a:bodyPr/>
          <a:lstStyle/>
          <a:p>
            <a:r>
              <a:rPr lang="de-DE" sz="3600"/>
              <a:t>Die Marke </a:t>
            </a:r>
            <a:br>
              <a:rPr lang="de-DE" sz="3600"/>
            </a:br>
            <a:r>
              <a:rPr lang="de-DE" sz="3600"/>
              <a:t>- Unterschiedl. Markenarten</a:t>
            </a:r>
          </a:p>
        </p:txBody>
      </p:sp>
      <p:sp>
        <p:nvSpPr>
          <p:cNvPr id="1027" name="Rectangle 3"/>
          <p:cNvSpPr>
            <a:spLocks noGrp="1" noChangeArrowheads="1"/>
          </p:cNvSpPr>
          <p:nvPr>
            <p:ph type="body" idx="1"/>
          </p:nvPr>
        </p:nvSpPr>
        <p:spPr/>
        <p:txBody>
          <a:bodyPr/>
          <a:lstStyle/>
          <a:p>
            <a:pPr marL="812800" indent="-812800">
              <a:lnSpc>
                <a:spcPct val="90000"/>
              </a:lnSpc>
              <a:buClr>
                <a:schemeClr val="tx1"/>
              </a:buClr>
              <a:buFontTx/>
              <a:buAutoNum type="arabicPeriod"/>
            </a:pPr>
            <a:r>
              <a:rPr lang="de-DE" sz="2800"/>
              <a:t>Eingetragene Marke</a:t>
            </a:r>
          </a:p>
          <a:p>
            <a:pPr marL="812800" indent="-812800">
              <a:lnSpc>
                <a:spcPct val="90000"/>
              </a:lnSpc>
              <a:buClr>
                <a:schemeClr val="tx1"/>
              </a:buClr>
              <a:buFontTx/>
              <a:buAutoNum type="arabicPeriod"/>
            </a:pPr>
            <a:r>
              <a:rPr lang="de-DE" sz="2800"/>
              <a:t>Nicht eingetragene Marke</a:t>
            </a:r>
          </a:p>
          <a:p>
            <a:pPr marL="812800" indent="-812800">
              <a:lnSpc>
                <a:spcPct val="90000"/>
              </a:lnSpc>
              <a:buClr>
                <a:schemeClr val="tx1"/>
              </a:buClr>
              <a:buFontTx/>
              <a:buAutoNum type="arabicPeriod"/>
            </a:pPr>
            <a:r>
              <a:rPr lang="de-DE" sz="2800"/>
              <a:t>Firmenmarke</a:t>
            </a:r>
          </a:p>
          <a:p>
            <a:pPr marL="812800" indent="-812800">
              <a:lnSpc>
                <a:spcPct val="90000"/>
              </a:lnSpc>
              <a:buClr>
                <a:schemeClr val="tx1"/>
              </a:buClr>
              <a:buFontTx/>
              <a:buAutoNum type="arabicPeriod"/>
            </a:pPr>
            <a:r>
              <a:rPr lang="de-DE" sz="2800"/>
              <a:t>Kollektivmarke</a:t>
            </a:r>
          </a:p>
          <a:p>
            <a:pPr marL="812800" indent="-812800">
              <a:lnSpc>
                <a:spcPct val="90000"/>
              </a:lnSpc>
              <a:buClr>
                <a:schemeClr val="tx1"/>
              </a:buClr>
              <a:buFontTx/>
              <a:buAutoNum type="arabicPeriod"/>
            </a:pPr>
            <a:r>
              <a:rPr lang="de-DE" sz="2800"/>
              <a:t>Dienstleistungsmarke</a:t>
            </a:r>
          </a:p>
          <a:p>
            <a:pPr marL="812800" indent="-812800">
              <a:lnSpc>
                <a:spcPct val="90000"/>
              </a:lnSpc>
              <a:buClr>
                <a:schemeClr val="tx1"/>
              </a:buClr>
              <a:buFontTx/>
              <a:buAutoNum type="arabicPeriod"/>
            </a:pPr>
            <a:r>
              <a:rPr lang="de-DE" sz="2800"/>
              <a:t>Serienzeichen</a:t>
            </a:r>
          </a:p>
          <a:p>
            <a:pPr marL="812800" indent="-812800">
              <a:lnSpc>
                <a:spcPct val="90000"/>
              </a:lnSpc>
              <a:buClr>
                <a:schemeClr val="tx1"/>
              </a:buClr>
              <a:buFontTx/>
              <a:buAutoNum type="arabicPeriod"/>
            </a:pPr>
            <a:r>
              <a:rPr lang="de-DE" sz="2800"/>
              <a:t>Nationale und Internationale M.</a:t>
            </a:r>
          </a:p>
          <a:p>
            <a:pPr marL="1168400" lvl="1" indent="-711200">
              <a:lnSpc>
                <a:spcPct val="90000"/>
              </a:lnSpc>
              <a:buClr>
                <a:schemeClr val="tx1"/>
              </a:buClr>
              <a:buFontTx/>
              <a:buAutoNum type="alphaLcParenR"/>
            </a:pPr>
            <a:r>
              <a:rPr lang="de-DE" sz="2400"/>
              <a:t>Gemeinschaftsmarke</a:t>
            </a:r>
          </a:p>
          <a:p>
            <a:pPr marL="1168400" lvl="1" indent="-711200">
              <a:lnSpc>
                <a:spcPct val="90000"/>
              </a:lnSpc>
              <a:buClr>
                <a:schemeClr val="tx1"/>
              </a:buClr>
              <a:buFontTx/>
              <a:buAutoNum type="alphaLcParenR"/>
            </a:pPr>
            <a:r>
              <a:rPr lang="de-DE" sz="2400"/>
              <a:t>IR-Marke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026">
                                            <p:txEl>
                                              <p:pRg st="0" end="0"/>
                                            </p:txEl>
                                          </p:spTgt>
                                        </p:tgtEl>
                                        <p:attrNameLst>
                                          <p:attrName>style.visibility</p:attrName>
                                        </p:attrNameLst>
                                      </p:cBhvr>
                                      <p:to>
                                        <p:strVal val="visible"/>
                                      </p:to>
                                    </p:set>
                                    <p:animEffect transition="in" filter="dissolve">
                                      <p:cBhvr>
                                        <p:cTn id="7" dur="500"/>
                                        <p:tgtEl>
                                          <p:spTgt spid="10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27">
                                            <p:txEl>
                                              <p:pRg st="0" end="0"/>
                                            </p:txEl>
                                          </p:spTgt>
                                        </p:tgtEl>
                                        <p:attrNameLst>
                                          <p:attrName>style.visibility</p:attrName>
                                        </p:attrNameLst>
                                      </p:cBhvr>
                                      <p:to>
                                        <p:strVal val="visible"/>
                                      </p:to>
                                    </p:set>
                                    <p:animEffect transition="in" filter="dissolve">
                                      <p:cBhvr>
                                        <p:cTn id="12" dur="500"/>
                                        <p:tgtEl>
                                          <p:spTgt spid="10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27">
                                            <p:txEl>
                                              <p:pRg st="1" end="1"/>
                                            </p:txEl>
                                          </p:spTgt>
                                        </p:tgtEl>
                                        <p:attrNameLst>
                                          <p:attrName>style.visibility</p:attrName>
                                        </p:attrNameLst>
                                      </p:cBhvr>
                                      <p:to>
                                        <p:strVal val="visible"/>
                                      </p:to>
                                    </p:set>
                                    <p:animEffect transition="in" filter="dissolve">
                                      <p:cBhvr>
                                        <p:cTn id="17" dur="500"/>
                                        <p:tgtEl>
                                          <p:spTgt spid="102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27">
                                            <p:txEl>
                                              <p:pRg st="2" end="2"/>
                                            </p:txEl>
                                          </p:spTgt>
                                        </p:tgtEl>
                                        <p:attrNameLst>
                                          <p:attrName>style.visibility</p:attrName>
                                        </p:attrNameLst>
                                      </p:cBhvr>
                                      <p:to>
                                        <p:strVal val="visible"/>
                                      </p:to>
                                    </p:set>
                                    <p:animEffect transition="in" filter="dissolve">
                                      <p:cBhvr>
                                        <p:cTn id="22" dur="500"/>
                                        <p:tgtEl>
                                          <p:spTgt spid="102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27">
                                            <p:txEl>
                                              <p:pRg st="3" end="3"/>
                                            </p:txEl>
                                          </p:spTgt>
                                        </p:tgtEl>
                                        <p:attrNameLst>
                                          <p:attrName>style.visibility</p:attrName>
                                        </p:attrNameLst>
                                      </p:cBhvr>
                                      <p:to>
                                        <p:strVal val="visible"/>
                                      </p:to>
                                    </p:set>
                                    <p:animEffect transition="in" filter="dissolve">
                                      <p:cBhvr>
                                        <p:cTn id="27" dur="500"/>
                                        <p:tgtEl>
                                          <p:spTgt spid="102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027">
                                            <p:txEl>
                                              <p:pRg st="4" end="4"/>
                                            </p:txEl>
                                          </p:spTgt>
                                        </p:tgtEl>
                                        <p:attrNameLst>
                                          <p:attrName>style.visibility</p:attrName>
                                        </p:attrNameLst>
                                      </p:cBhvr>
                                      <p:to>
                                        <p:strVal val="visible"/>
                                      </p:to>
                                    </p:set>
                                    <p:animEffect transition="in" filter="dissolve">
                                      <p:cBhvr>
                                        <p:cTn id="32" dur="500"/>
                                        <p:tgtEl>
                                          <p:spTgt spid="102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027">
                                            <p:txEl>
                                              <p:pRg st="5" end="5"/>
                                            </p:txEl>
                                          </p:spTgt>
                                        </p:tgtEl>
                                        <p:attrNameLst>
                                          <p:attrName>style.visibility</p:attrName>
                                        </p:attrNameLst>
                                      </p:cBhvr>
                                      <p:to>
                                        <p:strVal val="visible"/>
                                      </p:to>
                                    </p:set>
                                    <p:animEffect transition="in" filter="dissolve">
                                      <p:cBhvr>
                                        <p:cTn id="37" dur="500"/>
                                        <p:tgtEl>
                                          <p:spTgt spid="102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027">
                                            <p:txEl>
                                              <p:pRg st="6" end="6"/>
                                            </p:txEl>
                                          </p:spTgt>
                                        </p:tgtEl>
                                        <p:attrNameLst>
                                          <p:attrName>style.visibility</p:attrName>
                                        </p:attrNameLst>
                                      </p:cBhvr>
                                      <p:to>
                                        <p:strVal val="visible"/>
                                      </p:to>
                                    </p:set>
                                    <p:animEffect transition="in" filter="dissolve">
                                      <p:cBhvr>
                                        <p:cTn id="42" dur="500"/>
                                        <p:tgtEl>
                                          <p:spTgt spid="1027">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027">
                                            <p:txEl>
                                              <p:pRg st="7" end="7"/>
                                            </p:txEl>
                                          </p:spTgt>
                                        </p:tgtEl>
                                        <p:attrNameLst>
                                          <p:attrName>style.visibility</p:attrName>
                                        </p:attrNameLst>
                                      </p:cBhvr>
                                      <p:to>
                                        <p:strVal val="visible"/>
                                      </p:to>
                                    </p:set>
                                    <p:animEffect transition="in" filter="dissolve">
                                      <p:cBhvr>
                                        <p:cTn id="47" dur="500"/>
                                        <p:tgtEl>
                                          <p:spTgt spid="1027">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027">
                                            <p:txEl>
                                              <p:pRg st="8" end="8"/>
                                            </p:txEl>
                                          </p:spTgt>
                                        </p:tgtEl>
                                        <p:attrNameLst>
                                          <p:attrName>style.visibility</p:attrName>
                                        </p:attrNameLst>
                                      </p:cBhvr>
                                      <p:to>
                                        <p:strVal val="visible"/>
                                      </p:to>
                                    </p:set>
                                    <p:animEffect transition="in" filter="dissolve">
                                      <p:cBhvr>
                                        <p:cTn id="52" dur="500"/>
                                        <p:tgtEl>
                                          <p:spTgt spid="102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build="p" autoUpdateAnimBg="0" advAuto="0"/>
      <p:bldP spid="1027" grpId="0" build="p" bldLvl="5"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17500" y="293688"/>
            <a:ext cx="8637588" cy="1190625"/>
          </a:xfrm>
        </p:spPr>
        <p:txBody>
          <a:bodyPr/>
          <a:lstStyle/>
          <a:p>
            <a:r>
              <a:rPr lang="de-DE" sz="3600"/>
              <a:t>Die Marke </a:t>
            </a:r>
            <a:br>
              <a:rPr lang="de-DE" sz="3600"/>
            </a:br>
            <a:r>
              <a:rPr lang="de-DE" sz="3600"/>
              <a:t>- Die Eintragung der Marke</a:t>
            </a:r>
          </a:p>
        </p:txBody>
      </p:sp>
      <p:sp>
        <p:nvSpPr>
          <p:cNvPr id="9219" name="Rectangle 3"/>
          <p:cNvSpPr>
            <a:spLocks noGrp="1" noChangeArrowheads="1"/>
          </p:cNvSpPr>
          <p:nvPr>
            <p:ph type="body" idx="1"/>
          </p:nvPr>
        </p:nvSpPr>
        <p:spPr>
          <a:xfrm>
            <a:off x="1066800" y="1981200"/>
            <a:ext cx="7848600" cy="4876800"/>
          </a:xfrm>
        </p:spPr>
        <p:txBody>
          <a:bodyPr/>
          <a:lstStyle/>
          <a:p>
            <a:pPr marL="812800" indent="-812800">
              <a:buClr>
                <a:schemeClr val="tx1"/>
              </a:buClr>
              <a:buFontTx/>
              <a:buAutoNum type="arabicPeriod"/>
            </a:pPr>
            <a:r>
              <a:rPr lang="de-DE"/>
              <a:t>Eintragungsverfahren</a:t>
            </a:r>
          </a:p>
          <a:p>
            <a:pPr marL="1168400" lvl="1" indent="-711200">
              <a:buClr>
                <a:schemeClr val="tx1"/>
              </a:buClr>
              <a:buFontTx/>
              <a:buAutoNum type="alphaLcParenR"/>
            </a:pPr>
            <a:r>
              <a:rPr lang="de-DE"/>
              <a:t>Anmeldung zum Markenregister, § 4, 32 </a:t>
            </a:r>
          </a:p>
          <a:p>
            <a:pPr marL="1168400" lvl="1" indent="-711200">
              <a:buClr>
                <a:schemeClr val="tx1"/>
              </a:buClr>
              <a:buFontTx/>
              <a:buAutoNum type="alphaLcParenR"/>
            </a:pPr>
            <a:r>
              <a:rPr lang="de-DE"/>
              <a:t>Gebühr (ca. 300 €)</a:t>
            </a:r>
          </a:p>
          <a:p>
            <a:pPr marL="1168400" lvl="1" indent="-711200">
              <a:buClr>
                <a:schemeClr val="tx1"/>
              </a:buClr>
              <a:buFontTx/>
              <a:buAutoNum type="alphaLcParenR"/>
            </a:pPr>
            <a:r>
              <a:rPr lang="de-DE"/>
              <a:t>Klasseneinteilung mit Überprüfung, ob ein absolutes Schutzhindernis vorliegt. </a:t>
            </a:r>
          </a:p>
          <a:p>
            <a:pPr marL="1168400" lvl="1" indent="-711200">
              <a:buClr>
                <a:schemeClr val="tx1"/>
              </a:buClr>
              <a:buFontTx/>
              <a:buAutoNum type="alphaLcParenR"/>
            </a:pPr>
            <a:r>
              <a:rPr lang="de-DE"/>
              <a:t>Eintragung in die Markenrolle, §§36, 37, 41 MarkenG </a:t>
            </a:r>
          </a:p>
          <a:p>
            <a:pPr marL="1168400" lvl="1" indent="-711200">
              <a:buClr>
                <a:schemeClr val="tx1"/>
              </a:buClr>
              <a:buFontTx/>
              <a:buAutoNum type="alphaLcParenR"/>
            </a:pPr>
            <a:r>
              <a:rPr lang="de-DE"/>
              <a:t>Anwaltl. Vertretung nur f. Ausländer, § 96 MarkenG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9218">
                                            <p:txEl>
                                              <p:pRg st="0" end="0"/>
                                            </p:txEl>
                                          </p:spTgt>
                                        </p:tgtEl>
                                        <p:attrNameLst>
                                          <p:attrName>style.visibility</p:attrName>
                                        </p:attrNameLst>
                                      </p:cBhvr>
                                      <p:to>
                                        <p:strVal val="visible"/>
                                      </p:to>
                                    </p:set>
                                    <p:animEffect transition="in" filter="dissolve">
                                      <p:cBhvr>
                                        <p:cTn id="7" dur="500"/>
                                        <p:tgtEl>
                                          <p:spTgt spid="92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dissolve">
                                      <p:cBhvr>
                                        <p:cTn id="12" dur="500"/>
                                        <p:tgtEl>
                                          <p:spTgt spid="92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dissolve">
                                      <p:cBhvr>
                                        <p:cTn id="17" dur="500"/>
                                        <p:tgtEl>
                                          <p:spTgt spid="92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Effect transition="in" filter="dissolve">
                                      <p:cBhvr>
                                        <p:cTn id="22" dur="500"/>
                                        <p:tgtEl>
                                          <p:spTgt spid="921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219">
                                            <p:txEl>
                                              <p:pRg st="3" end="3"/>
                                            </p:txEl>
                                          </p:spTgt>
                                        </p:tgtEl>
                                        <p:attrNameLst>
                                          <p:attrName>style.visibility</p:attrName>
                                        </p:attrNameLst>
                                      </p:cBhvr>
                                      <p:to>
                                        <p:strVal val="visible"/>
                                      </p:to>
                                    </p:set>
                                    <p:animEffect transition="in" filter="dissolve">
                                      <p:cBhvr>
                                        <p:cTn id="27" dur="500"/>
                                        <p:tgtEl>
                                          <p:spTgt spid="921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219">
                                            <p:txEl>
                                              <p:pRg st="4" end="4"/>
                                            </p:txEl>
                                          </p:spTgt>
                                        </p:tgtEl>
                                        <p:attrNameLst>
                                          <p:attrName>style.visibility</p:attrName>
                                        </p:attrNameLst>
                                      </p:cBhvr>
                                      <p:to>
                                        <p:strVal val="visible"/>
                                      </p:to>
                                    </p:set>
                                    <p:animEffect transition="in" filter="dissolve">
                                      <p:cBhvr>
                                        <p:cTn id="32" dur="500"/>
                                        <p:tgtEl>
                                          <p:spTgt spid="921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9219">
                                            <p:txEl>
                                              <p:pRg st="5" end="5"/>
                                            </p:txEl>
                                          </p:spTgt>
                                        </p:tgtEl>
                                        <p:attrNameLst>
                                          <p:attrName>style.visibility</p:attrName>
                                        </p:attrNameLst>
                                      </p:cBhvr>
                                      <p:to>
                                        <p:strVal val="visible"/>
                                      </p:to>
                                    </p:set>
                                    <p:animEffect transition="in" filter="dissolve">
                                      <p:cBhvr>
                                        <p:cTn id="37" dur="500"/>
                                        <p:tgtEl>
                                          <p:spTgt spid="921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build="p" autoUpdateAnimBg="0" advAuto="0"/>
      <p:bldP spid="9219"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17500" y="293688"/>
            <a:ext cx="8637588" cy="1190625"/>
          </a:xfrm>
        </p:spPr>
        <p:txBody>
          <a:bodyPr/>
          <a:lstStyle/>
          <a:p>
            <a:r>
              <a:rPr lang="de-DE" sz="3600"/>
              <a:t>Die Marke </a:t>
            </a:r>
            <a:br>
              <a:rPr lang="de-DE" sz="3600"/>
            </a:br>
            <a:r>
              <a:rPr lang="de-DE" sz="3600"/>
              <a:t>- Die Eintragung der Marke</a:t>
            </a:r>
          </a:p>
        </p:txBody>
      </p:sp>
      <p:sp>
        <p:nvSpPr>
          <p:cNvPr id="11267" name="Rectangle 3"/>
          <p:cNvSpPr>
            <a:spLocks noGrp="1" noChangeArrowheads="1"/>
          </p:cNvSpPr>
          <p:nvPr>
            <p:ph type="body" idx="1"/>
          </p:nvPr>
        </p:nvSpPr>
        <p:spPr>
          <a:xfrm>
            <a:off x="1066800" y="1981200"/>
            <a:ext cx="7848600" cy="4876800"/>
          </a:xfrm>
        </p:spPr>
        <p:txBody>
          <a:bodyPr/>
          <a:lstStyle/>
          <a:p>
            <a:pPr marL="812800" indent="-812800">
              <a:buClr>
                <a:schemeClr val="tx1"/>
              </a:buClr>
              <a:buFontTx/>
              <a:buAutoNum type="arabicPeriod" startAt="2"/>
            </a:pPr>
            <a:r>
              <a:rPr lang="de-DE"/>
              <a:t>Widerspruchsverfahren</a:t>
            </a:r>
          </a:p>
          <a:p>
            <a:pPr marL="1168400" lvl="1" indent="-711200">
              <a:buClr>
                <a:schemeClr val="tx1"/>
              </a:buClr>
              <a:buFontTx/>
              <a:buAutoNum type="alphaLcParenR"/>
            </a:pPr>
            <a:r>
              <a:rPr lang="de-DE"/>
              <a:t>Frist: 3 Monate, § 42 – Alternativ</a:t>
            </a:r>
          </a:p>
          <a:p>
            <a:pPr marL="1168400" lvl="1" indent="-711200">
              <a:buClr>
                <a:schemeClr val="tx1"/>
              </a:buClr>
              <a:buFontTx/>
              <a:buAutoNum type="alphaLcParenR"/>
            </a:pPr>
            <a:r>
              <a:rPr lang="de-DE"/>
              <a:t>Klage auf Löschung, § 51, 55 </a:t>
            </a:r>
          </a:p>
          <a:p>
            <a:pPr marL="812800" indent="-812800">
              <a:buClr>
                <a:schemeClr val="tx1"/>
              </a:buClr>
              <a:buFontTx/>
              <a:buAutoNum type="arabicPeriod" startAt="2"/>
            </a:pPr>
            <a:r>
              <a:rPr lang="de-DE"/>
              <a:t>Rechtsmittelverfahren</a:t>
            </a:r>
          </a:p>
          <a:p>
            <a:pPr marL="1168400" lvl="1" indent="-711200">
              <a:buClr>
                <a:schemeClr val="tx1"/>
              </a:buClr>
              <a:buFontTx/>
              <a:buAutoNum type="alphaLcParenR"/>
            </a:pPr>
            <a:r>
              <a:rPr lang="de-DE"/>
              <a:t>Beschwerde zum Bundespatentgericht, § 66 Markengesetz</a:t>
            </a:r>
          </a:p>
          <a:p>
            <a:pPr marL="1168400" lvl="1" indent="-711200">
              <a:buClr>
                <a:schemeClr val="tx1"/>
              </a:buClr>
              <a:buFontTx/>
              <a:buAutoNum type="alphaLcParenR"/>
            </a:pPr>
            <a:r>
              <a:rPr lang="de-DE"/>
              <a:t>Zulassungsbeschwerde zum BGH, § 83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animEffect transition="in" filter="dissolve">
                                      <p:cBhvr>
                                        <p:cTn id="7" dur="500"/>
                                        <p:tgtEl>
                                          <p:spTgt spid="1126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267">
                                            <p:txEl>
                                              <p:pRg st="0" end="0"/>
                                            </p:txEl>
                                          </p:spTgt>
                                        </p:tgtEl>
                                        <p:attrNameLst>
                                          <p:attrName>style.visibility</p:attrName>
                                        </p:attrNameLst>
                                      </p:cBhvr>
                                      <p:to>
                                        <p:strVal val="visible"/>
                                      </p:to>
                                    </p:set>
                                    <p:animEffect transition="in" filter="dissolve">
                                      <p:cBhvr>
                                        <p:cTn id="12" dur="500"/>
                                        <p:tgtEl>
                                          <p:spTgt spid="1126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267">
                                            <p:txEl>
                                              <p:pRg st="1" end="1"/>
                                            </p:txEl>
                                          </p:spTgt>
                                        </p:tgtEl>
                                        <p:attrNameLst>
                                          <p:attrName>style.visibility</p:attrName>
                                        </p:attrNameLst>
                                      </p:cBhvr>
                                      <p:to>
                                        <p:strVal val="visible"/>
                                      </p:to>
                                    </p:set>
                                    <p:animEffect transition="in" filter="dissolve">
                                      <p:cBhvr>
                                        <p:cTn id="17" dur="500"/>
                                        <p:tgtEl>
                                          <p:spTgt spid="1126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1267">
                                            <p:txEl>
                                              <p:pRg st="2" end="2"/>
                                            </p:txEl>
                                          </p:spTgt>
                                        </p:tgtEl>
                                        <p:attrNameLst>
                                          <p:attrName>style.visibility</p:attrName>
                                        </p:attrNameLst>
                                      </p:cBhvr>
                                      <p:to>
                                        <p:strVal val="visible"/>
                                      </p:to>
                                    </p:set>
                                    <p:animEffect transition="in" filter="dissolve">
                                      <p:cBhvr>
                                        <p:cTn id="22" dur="500"/>
                                        <p:tgtEl>
                                          <p:spTgt spid="1126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1267">
                                            <p:txEl>
                                              <p:pRg st="3" end="3"/>
                                            </p:txEl>
                                          </p:spTgt>
                                        </p:tgtEl>
                                        <p:attrNameLst>
                                          <p:attrName>style.visibility</p:attrName>
                                        </p:attrNameLst>
                                      </p:cBhvr>
                                      <p:to>
                                        <p:strVal val="visible"/>
                                      </p:to>
                                    </p:set>
                                    <p:animEffect transition="in" filter="dissolve">
                                      <p:cBhvr>
                                        <p:cTn id="27" dur="500"/>
                                        <p:tgtEl>
                                          <p:spTgt spid="1126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1267">
                                            <p:txEl>
                                              <p:pRg st="4" end="4"/>
                                            </p:txEl>
                                          </p:spTgt>
                                        </p:tgtEl>
                                        <p:attrNameLst>
                                          <p:attrName>style.visibility</p:attrName>
                                        </p:attrNameLst>
                                      </p:cBhvr>
                                      <p:to>
                                        <p:strVal val="visible"/>
                                      </p:to>
                                    </p:set>
                                    <p:animEffect transition="in" filter="dissolve">
                                      <p:cBhvr>
                                        <p:cTn id="32" dur="500"/>
                                        <p:tgtEl>
                                          <p:spTgt spid="1126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1267">
                                            <p:txEl>
                                              <p:pRg st="5" end="5"/>
                                            </p:txEl>
                                          </p:spTgt>
                                        </p:tgtEl>
                                        <p:attrNameLst>
                                          <p:attrName>style.visibility</p:attrName>
                                        </p:attrNameLst>
                                      </p:cBhvr>
                                      <p:to>
                                        <p:strVal val="visible"/>
                                      </p:to>
                                    </p:set>
                                    <p:animEffect transition="in" filter="dissolve">
                                      <p:cBhvr>
                                        <p:cTn id="37" dur="500"/>
                                        <p:tgtEl>
                                          <p:spTgt spid="112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build="p" autoUpdateAnimBg="0" advAuto="0"/>
      <p:bldP spid="11267" grpId="0"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17500" y="417513"/>
            <a:ext cx="8637588" cy="1066800"/>
          </a:xfrm>
        </p:spPr>
        <p:txBody>
          <a:bodyPr/>
          <a:lstStyle/>
          <a:p>
            <a:r>
              <a:rPr lang="de-DE" sz="2000"/>
              <a:t>Die Marke </a:t>
            </a:r>
            <a:br>
              <a:rPr lang="de-DE" sz="2000"/>
            </a:br>
            <a:r>
              <a:rPr lang="de-DE" sz="2000"/>
              <a:t>- Die absoluten Schutzhindernisse, § 8 II MarkenG</a:t>
            </a:r>
            <a:br>
              <a:rPr lang="de-DE" sz="2000"/>
            </a:br>
            <a:r>
              <a:rPr lang="de-DE" sz="2400"/>
              <a:t>Verhindern eine Eintragung von Amts wegen</a:t>
            </a:r>
          </a:p>
        </p:txBody>
      </p:sp>
      <p:sp>
        <p:nvSpPr>
          <p:cNvPr id="15363" name="Rectangle 3"/>
          <p:cNvSpPr>
            <a:spLocks noGrp="1" noChangeArrowheads="1"/>
          </p:cNvSpPr>
          <p:nvPr>
            <p:ph type="body" idx="1"/>
          </p:nvPr>
        </p:nvSpPr>
        <p:spPr>
          <a:xfrm>
            <a:off x="1066800" y="1981200"/>
            <a:ext cx="7848600" cy="4191000"/>
          </a:xfrm>
        </p:spPr>
        <p:txBody>
          <a:bodyPr/>
          <a:lstStyle/>
          <a:p>
            <a:pPr marL="812800" indent="-812800">
              <a:buClr>
                <a:schemeClr val="tx1"/>
              </a:buClr>
              <a:buFontTx/>
              <a:buAutoNum type="arabicPeriod"/>
            </a:pPr>
            <a:r>
              <a:rPr lang="de-DE" sz="2800"/>
              <a:t>Fehlende Unterscheidungskraft</a:t>
            </a:r>
          </a:p>
          <a:p>
            <a:pPr marL="812800" indent="-812800">
              <a:buClr>
                <a:schemeClr val="tx1"/>
              </a:buClr>
              <a:buFontTx/>
              <a:buAutoNum type="arabicPeriod"/>
            </a:pPr>
            <a:r>
              <a:rPr lang="de-DE" sz="2800"/>
              <a:t>Freihaltebedürfnis</a:t>
            </a:r>
          </a:p>
          <a:p>
            <a:pPr marL="812800" indent="-812800">
              <a:buClr>
                <a:schemeClr val="tx1"/>
              </a:buClr>
              <a:buFontTx/>
              <a:buAutoNum type="arabicPeriod"/>
            </a:pPr>
            <a:r>
              <a:rPr lang="de-DE" sz="2800"/>
              <a:t>Gattungsbezeichnungen</a:t>
            </a:r>
          </a:p>
          <a:p>
            <a:pPr marL="812800" indent="-812800">
              <a:buClr>
                <a:schemeClr val="tx1"/>
              </a:buClr>
              <a:buFontTx/>
              <a:buAutoNum type="arabicPeriod"/>
            </a:pPr>
            <a:r>
              <a:rPr lang="de-DE" sz="2800"/>
              <a:t>Täuschende Bezeichnungen</a:t>
            </a:r>
          </a:p>
          <a:p>
            <a:pPr marL="812800" indent="-812800">
              <a:buClr>
                <a:schemeClr val="tx1"/>
              </a:buClr>
              <a:buFontTx/>
              <a:buAutoNum type="arabicPeriod"/>
            </a:pPr>
            <a:r>
              <a:rPr lang="de-DE" sz="2800"/>
              <a:t>Verstoß ./. Öff. Ordnung</a:t>
            </a:r>
          </a:p>
          <a:p>
            <a:pPr marL="812800" indent="-812800">
              <a:buClr>
                <a:schemeClr val="tx1"/>
              </a:buClr>
              <a:buFontTx/>
              <a:buNone/>
            </a:pPr>
            <a:r>
              <a:rPr lang="de-DE" sz="2800"/>
              <a:t>6. - 8. Verwendung v. Hoheitszeichen</a:t>
            </a:r>
          </a:p>
          <a:p>
            <a:pPr marL="812800" indent="-812800">
              <a:buClr>
                <a:schemeClr val="tx1"/>
              </a:buClr>
              <a:buFontTx/>
              <a:buAutoNum type="arabicPeriod" startAt="9"/>
            </a:pPr>
            <a:r>
              <a:rPr lang="de-DE" sz="2800"/>
              <a:t>Verstoß ./. Sonstige Vorschriften</a:t>
            </a:r>
          </a:p>
          <a:p>
            <a:pPr marL="812800" indent="-812800">
              <a:buClr>
                <a:schemeClr val="tx1"/>
              </a:buClr>
              <a:buFontTx/>
              <a:buAutoNum type="arabicPeriod" startAt="9"/>
            </a:pPr>
            <a:r>
              <a:rPr lang="de-DE" sz="2800"/>
              <a:t>Bösgläubige Anmeldung d. Marke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dissolve">
                                      <p:cBhvr>
                                        <p:cTn id="7" dur="500"/>
                                        <p:tgtEl>
                                          <p:spTgt spid="1536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Effect transition="in" filter="dissolve">
                                      <p:cBhvr>
                                        <p:cTn id="12" dur="500"/>
                                        <p:tgtEl>
                                          <p:spTgt spid="1536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363">
                                            <p:txEl>
                                              <p:pRg st="1" end="1"/>
                                            </p:txEl>
                                          </p:spTgt>
                                        </p:tgtEl>
                                        <p:attrNameLst>
                                          <p:attrName>style.visibility</p:attrName>
                                        </p:attrNameLst>
                                      </p:cBhvr>
                                      <p:to>
                                        <p:strVal val="visible"/>
                                      </p:to>
                                    </p:set>
                                    <p:animEffect transition="in" filter="dissolve">
                                      <p:cBhvr>
                                        <p:cTn id="17" dur="500"/>
                                        <p:tgtEl>
                                          <p:spTgt spid="1536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5363">
                                            <p:txEl>
                                              <p:pRg st="2" end="2"/>
                                            </p:txEl>
                                          </p:spTgt>
                                        </p:tgtEl>
                                        <p:attrNameLst>
                                          <p:attrName>style.visibility</p:attrName>
                                        </p:attrNameLst>
                                      </p:cBhvr>
                                      <p:to>
                                        <p:strVal val="visible"/>
                                      </p:to>
                                    </p:set>
                                    <p:animEffect transition="in" filter="dissolve">
                                      <p:cBhvr>
                                        <p:cTn id="22" dur="500"/>
                                        <p:tgtEl>
                                          <p:spTgt spid="1536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5363">
                                            <p:txEl>
                                              <p:pRg st="3" end="3"/>
                                            </p:txEl>
                                          </p:spTgt>
                                        </p:tgtEl>
                                        <p:attrNameLst>
                                          <p:attrName>style.visibility</p:attrName>
                                        </p:attrNameLst>
                                      </p:cBhvr>
                                      <p:to>
                                        <p:strVal val="visible"/>
                                      </p:to>
                                    </p:set>
                                    <p:animEffect transition="in" filter="dissolve">
                                      <p:cBhvr>
                                        <p:cTn id="27" dur="500"/>
                                        <p:tgtEl>
                                          <p:spTgt spid="1536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5363">
                                            <p:txEl>
                                              <p:pRg st="4" end="4"/>
                                            </p:txEl>
                                          </p:spTgt>
                                        </p:tgtEl>
                                        <p:attrNameLst>
                                          <p:attrName>style.visibility</p:attrName>
                                        </p:attrNameLst>
                                      </p:cBhvr>
                                      <p:to>
                                        <p:strVal val="visible"/>
                                      </p:to>
                                    </p:set>
                                    <p:animEffect transition="in" filter="dissolve">
                                      <p:cBhvr>
                                        <p:cTn id="32" dur="500"/>
                                        <p:tgtEl>
                                          <p:spTgt spid="1536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5363">
                                            <p:txEl>
                                              <p:pRg st="5" end="5"/>
                                            </p:txEl>
                                          </p:spTgt>
                                        </p:tgtEl>
                                        <p:attrNameLst>
                                          <p:attrName>style.visibility</p:attrName>
                                        </p:attrNameLst>
                                      </p:cBhvr>
                                      <p:to>
                                        <p:strVal val="visible"/>
                                      </p:to>
                                    </p:set>
                                    <p:animEffect transition="in" filter="dissolve">
                                      <p:cBhvr>
                                        <p:cTn id="37" dur="500"/>
                                        <p:tgtEl>
                                          <p:spTgt spid="1536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5363">
                                            <p:txEl>
                                              <p:pRg st="6" end="6"/>
                                            </p:txEl>
                                          </p:spTgt>
                                        </p:tgtEl>
                                        <p:attrNameLst>
                                          <p:attrName>style.visibility</p:attrName>
                                        </p:attrNameLst>
                                      </p:cBhvr>
                                      <p:to>
                                        <p:strVal val="visible"/>
                                      </p:to>
                                    </p:set>
                                    <p:animEffect transition="in" filter="dissolve">
                                      <p:cBhvr>
                                        <p:cTn id="42" dur="500"/>
                                        <p:tgtEl>
                                          <p:spTgt spid="1536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5363">
                                            <p:txEl>
                                              <p:pRg st="7" end="7"/>
                                            </p:txEl>
                                          </p:spTgt>
                                        </p:tgtEl>
                                        <p:attrNameLst>
                                          <p:attrName>style.visibility</p:attrName>
                                        </p:attrNameLst>
                                      </p:cBhvr>
                                      <p:to>
                                        <p:strVal val="visible"/>
                                      </p:to>
                                    </p:set>
                                    <p:animEffect transition="in" filter="dissolve">
                                      <p:cBhvr>
                                        <p:cTn id="47" dur="500"/>
                                        <p:tgtEl>
                                          <p:spTgt spid="1536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autoUpdateAnimBg="0" advAuto="0"/>
      <p:bldP spid="15363" grpId="0" build="p" bldLvl="5"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17500" y="417513"/>
            <a:ext cx="8637588" cy="1066800"/>
          </a:xfrm>
        </p:spPr>
        <p:txBody>
          <a:bodyPr/>
          <a:lstStyle/>
          <a:p>
            <a:r>
              <a:rPr lang="de-DE" sz="2000"/>
              <a:t>Die Marke </a:t>
            </a:r>
            <a:br>
              <a:rPr lang="de-DE" sz="2000"/>
            </a:br>
            <a:r>
              <a:rPr lang="de-DE" sz="2000"/>
              <a:t>- Die relativen Schutzhindernisse, § 9 MarkenG</a:t>
            </a:r>
            <a:br>
              <a:rPr lang="de-DE" sz="2000"/>
            </a:br>
            <a:r>
              <a:rPr lang="de-DE" sz="2400"/>
              <a:t>Müssen v. Dritten geltend gemacht werden</a:t>
            </a:r>
          </a:p>
        </p:txBody>
      </p:sp>
      <p:sp>
        <p:nvSpPr>
          <p:cNvPr id="17411" name="Rectangle 3"/>
          <p:cNvSpPr>
            <a:spLocks noGrp="1" noChangeArrowheads="1"/>
          </p:cNvSpPr>
          <p:nvPr>
            <p:ph type="body" idx="1"/>
          </p:nvPr>
        </p:nvSpPr>
        <p:spPr>
          <a:xfrm>
            <a:off x="1066800" y="1981200"/>
            <a:ext cx="7848600" cy="4495800"/>
          </a:xfrm>
        </p:spPr>
        <p:txBody>
          <a:bodyPr/>
          <a:lstStyle/>
          <a:p>
            <a:pPr marL="812800" indent="-812800">
              <a:buClr>
                <a:schemeClr val="tx1"/>
              </a:buClr>
              <a:buFontTx/>
              <a:buAutoNum type="arabicPeriod"/>
            </a:pPr>
            <a:r>
              <a:rPr lang="de-DE" sz="2400"/>
              <a:t>Ältere Marke, § 9 I Nr. 1 </a:t>
            </a:r>
          </a:p>
          <a:p>
            <a:pPr marL="812800" indent="-812800">
              <a:buClr>
                <a:schemeClr val="tx1"/>
              </a:buClr>
              <a:buFontTx/>
              <a:buAutoNum type="arabicPeriod"/>
            </a:pPr>
            <a:r>
              <a:rPr lang="de-DE" sz="2400"/>
              <a:t>Verwechslungsgefahr, § 9 I Nr. 2, § 14 II</a:t>
            </a:r>
          </a:p>
          <a:p>
            <a:pPr marL="1168400" lvl="1" indent="-711200">
              <a:buClr>
                <a:schemeClr val="tx1"/>
              </a:buClr>
              <a:buFontTx/>
              <a:buAutoNum type="alphaLcParenR"/>
            </a:pPr>
            <a:r>
              <a:rPr lang="de-DE" sz="2400"/>
              <a:t>Maßstab wird anhand des Verkehrskreises ermittelt</a:t>
            </a:r>
          </a:p>
          <a:p>
            <a:pPr marL="1168400" lvl="1" indent="-711200">
              <a:buClr>
                <a:schemeClr val="tx1"/>
              </a:buClr>
              <a:buFontTx/>
              <a:buAutoNum type="alphaLcParenR"/>
            </a:pPr>
            <a:r>
              <a:rPr lang="de-DE" sz="2400">
                <a:sym typeface="Wingdings" pitchFamily="2" charset="2"/>
              </a:rPr>
              <a:t> Wechselwirkung zwischen</a:t>
            </a:r>
          </a:p>
          <a:p>
            <a:pPr marL="1524000" lvl="2" indent="-609600">
              <a:buClr>
                <a:schemeClr val="tx1"/>
              </a:buClr>
              <a:buFontTx/>
              <a:buChar char="o"/>
            </a:pPr>
            <a:r>
              <a:rPr lang="de-DE"/>
              <a:t>Unterscheidungskraft der Marke</a:t>
            </a:r>
          </a:p>
          <a:p>
            <a:pPr marL="1524000" lvl="2" indent="-609600">
              <a:buClr>
                <a:schemeClr val="tx1"/>
              </a:buClr>
              <a:buFontTx/>
              <a:buChar char="o"/>
            </a:pPr>
            <a:r>
              <a:rPr lang="de-DE"/>
              <a:t>Ähnlichkeit der Zeichen und</a:t>
            </a:r>
          </a:p>
          <a:p>
            <a:pPr marL="1524000" lvl="2" indent="-609600">
              <a:buClr>
                <a:schemeClr val="tx1"/>
              </a:buClr>
              <a:buFontTx/>
              <a:buChar char="o"/>
            </a:pPr>
            <a:r>
              <a:rPr lang="de-DE"/>
              <a:t>Waren- und Dienstleistungsnähe</a:t>
            </a:r>
          </a:p>
          <a:p>
            <a:pPr marL="1168400" lvl="1" indent="-711200">
              <a:buClr>
                <a:schemeClr val="tx1"/>
              </a:buClr>
              <a:buFontTx/>
              <a:buAutoNum type="alphaLcParenR" startAt="3"/>
            </a:pPr>
            <a:r>
              <a:rPr lang="de-DE" sz="2400"/>
              <a:t>Entscheidung im Einzelfall aber immer bei Produktpiraterie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7410">
                                            <p:txEl>
                                              <p:pRg st="0" end="0"/>
                                            </p:txEl>
                                          </p:spTgt>
                                        </p:tgtEl>
                                        <p:attrNameLst>
                                          <p:attrName>style.visibility</p:attrName>
                                        </p:attrNameLst>
                                      </p:cBhvr>
                                      <p:to>
                                        <p:strVal val="visible"/>
                                      </p:to>
                                    </p:set>
                                    <p:animEffect transition="in" filter="dissolve">
                                      <p:cBhvr>
                                        <p:cTn id="7" dur="500"/>
                                        <p:tgtEl>
                                          <p:spTgt spid="174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11">
                                            <p:txEl>
                                              <p:pRg st="0" end="0"/>
                                            </p:txEl>
                                          </p:spTgt>
                                        </p:tgtEl>
                                        <p:attrNameLst>
                                          <p:attrName>style.visibility</p:attrName>
                                        </p:attrNameLst>
                                      </p:cBhvr>
                                      <p:to>
                                        <p:strVal val="visible"/>
                                      </p:to>
                                    </p:set>
                                    <p:animEffect transition="in" filter="dissolve">
                                      <p:cBhvr>
                                        <p:cTn id="12" dur="500"/>
                                        <p:tgtEl>
                                          <p:spTgt spid="174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411">
                                            <p:txEl>
                                              <p:pRg st="1" end="1"/>
                                            </p:txEl>
                                          </p:spTgt>
                                        </p:tgtEl>
                                        <p:attrNameLst>
                                          <p:attrName>style.visibility</p:attrName>
                                        </p:attrNameLst>
                                      </p:cBhvr>
                                      <p:to>
                                        <p:strVal val="visible"/>
                                      </p:to>
                                    </p:set>
                                    <p:animEffect transition="in" filter="dissolve">
                                      <p:cBhvr>
                                        <p:cTn id="17" dur="500"/>
                                        <p:tgtEl>
                                          <p:spTgt spid="174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7411">
                                            <p:txEl>
                                              <p:pRg st="2" end="2"/>
                                            </p:txEl>
                                          </p:spTgt>
                                        </p:tgtEl>
                                        <p:attrNameLst>
                                          <p:attrName>style.visibility</p:attrName>
                                        </p:attrNameLst>
                                      </p:cBhvr>
                                      <p:to>
                                        <p:strVal val="visible"/>
                                      </p:to>
                                    </p:set>
                                    <p:animEffect transition="in" filter="dissolve">
                                      <p:cBhvr>
                                        <p:cTn id="22" dur="500"/>
                                        <p:tgtEl>
                                          <p:spTgt spid="1741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7411">
                                            <p:txEl>
                                              <p:pRg st="3" end="3"/>
                                            </p:txEl>
                                          </p:spTgt>
                                        </p:tgtEl>
                                        <p:attrNameLst>
                                          <p:attrName>style.visibility</p:attrName>
                                        </p:attrNameLst>
                                      </p:cBhvr>
                                      <p:to>
                                        <p:strVal val="visible"/>
                                      </p:to>
                                    </p:set>
                                    <p:animEffect transition="in" filter="dissolve">
                                      <p:cBhvr>
                                        <p:cTn id="27" dur="500"/>
                                        <p:tgtEl>
                                          <p:spTgt spid="1741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7411">
                                            <p:txEl>
                                              <p:pRg st="4" end="4"/>
                                            </p:txEl>
                                          </p:spTgt>
                                        </p:tgtEl>
                                        <p:attrNameLst>
                                          <p:attrName>style.visibility</p:attrName>
                                        </p:attrNameLst>
                                      </p:cBhvr>
                                      <p:to>
                                        <p:strVal val="visible"/>
                                      </p:to>
                                    </p:set>
                                    <p:animEffect transition="in" filter="dissolve">
                                      <p:cBhvr>
                                        <p:cTn id="32" dur="500"/>
                                        <p:tgtEl>
                                          <p:spTgt spid="1741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7411">
                                            <p:txEl>
                                              <p:pRg st="5" end="5"/>
                                            </p:txEl>
                                          </p:spTgt>
                                        </p:tgtEl>
                                        <p:attrNameLst>
                                          <p:attrName>style.visibility</p:attrName>
                                        </p:attrNameLst>
                                      </p:cBhvr>
                                      <p:to>
                                        <p:strVal val="visible"/>
                                      </p:to>
                                    </p:set>
                                    <p:animEffect transition="in" filter="dissolve">
                                      <p:cBhvr>
                                        <p:cTn id="37" dur="500"/>
                                        <p:tgtEl>
                                          <p:spTgt spid="17411">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7411">
                                            <p:txEl>
                                              <p:pRg st="6" end="6"/>
                                            </p:txEl>
                                          </p:spTgt>
                                        </p:tgtEl>
                                        <p:attrNameLst>
                                          <p:attrName>style.visibility</p:attrName>
                                        </p:attrNameLst>
                                      </p:cBhvr>
                                      <p:to>
                                        <p:strVal val="visible"/>
                                      </p:to>
                                    </p:set>
                                    <p:animEffect transition="in" filter="dissolve">
                                      <p:cBhvr>
                                        <p:cTn id="42" dur="500"/>
                                        <p:tgtEl>
                                          <p:spTgt spid="17411">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7411">
                                            <p:txEl>
                                              <p:pRg st="7" end="7"/>
                                            </p:txEl>
                                          </p:spTgt>
                                        </p:tgtEl>
                                        <p:attrNameLst>
                                          <p:attrName>style.visibility</p:attrName>
                                        </p:attrNameLst>
                                      </p:cBhvr>
                                      <p:to>
                                        <p:strVal val="visible"/>
                                      </p:to>
                                    </p:set>
                                    <p:animEffect transition="in" filter="dissolve">
                                      <p:cBhvr>
                                        <p:cTn id="47" dur="500"/>
                                        <p:tgtEl>
                                          <p:spTgt spid="174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build="p" autoUpdateAnimBg="0" advAuto="0"/>
      <p:bldP spid="17411" grpId="0" build="p" bldLvl="5"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de-DE"/>
              <a:t>Schutzinhalt der Marke</a:t>
            </a:r>
          </a:p>
        </p:txBody>
      </p:sp>
      <p:sp>
        <p:nvSpPr>
          <p:cNvPr id="22531" name="Rectangle 3"/>
          <p:cNvSpPr>
            <a:spLocks noGrp="1" noChangeArrowheads="1"/>
          </p:cNvSpPr>
          <p:nvPr>
            <p:ph type="body" idx="1"/>
          </p:nvPr>
        </p:nvSpPr>
        <p:spPr/>
        <p:txBody>
          <a:bodyPr/>
          <a:lstStyle/>
          <a:p>
            <a:pPr marL="609600" indent="-609600">
              <a:buClr>
                <a:schemeClr val="tx1"/>
              </a:buClr>
              <a:buFontTx/>
              <a:buAutoNum type="arabicPeriod"/>
            </a:pPr>
            <a:r>
              <a:rPr lang="de-DE"/>
              <a:t>Positiver Inhalt der Marke</a:t>
            </a:r>
          </a:p>
          <a:p>
            <a:pPr marL="609600" indent="-609600">
              <a:buClr>
                <a:schemeClr val="tx1"/>
              </a:buClr>
              <a:buFontTx/>
              <a:buAutoNum type="arabicPeriod"/>
            </a:pPr>
            <a:r>
              <a:rPr lang="de-DE"/>
              <a:t>Negativer Inhalt der Marke</a:t>
            </a:r>
          </a:p>
          <a:p>
            <a:pPr marL="609600" indent="-609600">
              <a:buClr>
                <a:schemeClr val="tx1"/>
              </a:buClr>
              <a:buFontTx/>
              <a:buAutoNum type="arabicPeriod"/>
            </a:pPr>
            <a:r>
              <a:rPr lang="de-DE"/>
              <a:t>Strafrechtlicher Schutz</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Effect transition="in" filter="dissolve">
                                      <p:cBhvr>
                                        <p:cTn id="7" dur="500"/>
                                        <p:tgtEl>
                                          <p:spTgt spid="225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531">
                                            <p:txEl>
                                              <p:pRg st="0" end="0"/>
                                            </p:txEl>
                                          </p:spTgt>
                                        </p:tgtEl>
                                        <p:attrNameLst>
                                          <p:attrName>style.visibility</p:attrName>
                                        </p:attrNameLst>
                                      </p:cBhvr>
                                      <p:to>
                                        <p:strVal val="visible"/>
                                      </p:to>
                                    </p:set>
                                    <p:animEffect transition="in" filter="dissolve">
                                      <p:cBhvr>
                                        <p:cTn id="12" dur="500"/>
                                        <p:tgtEl>
                                          <p:spTgt spid="2253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2531">
                                            <p:txEl>
                                              <p:pRg st="1" end="1"/>
                                            </p:txEl>
                                          </p:spTgt>
                                        </p:tgtEl>
                                        <p:attrNameLst>
                                          <p:attrName>style.visibility</p:attrName>
                                        </p:attrNameLst>
                                      </p:cBhvr>
                                      <p:to>
                                        <p:strVal val="visible"/>
                                      </p:to>
                                    </p:set>
                                    <p:animEffect transition="in" filter="dissolve">
                                      <p:cBhvr>
                                        <p:cTn id="17" dur="500"/>
                                        <p:tgtEl>
                                          <p:spTgt spid="2253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2531">
                                            <p:txEl>
                                              <p:pRg st="2" end="2"/>
                                            </p:txEl>
                                          </p:spTgt>
                                        </p:tgtEl>
                                        <p:attrNameLst>
                                          <p:attrName>style.visibility</p:attrName>
                                        </p:attrNameLst>
                                      </p:cBhvr>
                                      <p:to>
                                        <p:strVal val="visible"/>
                                      </p:to>
                                    </p:set>
                                    <p:animEffect transition="in" filter="dissolve">
                                      <p:cBhvr>
                                        <p:cTn id="22" dur="500"/>
                                        <p:tgtEl>
                                          <p:spTgt spid="225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autoUpdateAnimBg="0"/>
      <p:bldP spid="22531" grpId="0" build="p" bldLvl="5"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17500" y="842963"/>
            <a:ext cx="8637588" cy="641350"/>
          </a:xfrm>
        </p:spPr>
        <p:txBody>
          <a:bodyPr/>
          <a:lstStyle/>
          <a:p>
            <a:pPr marL="838200" indent="-838200">
              <a:buFontTx/>
              <a:buAutoNum type="arabicPeriod"/>
            </a:pPr>
            <a:r>
              <a:rPr lang="de-DE" sz="3600"/>
              <a:t>Positiver Inhalt der Marke</a:t>
            </a:r>
          </a:p>
        </p:txBody>
      </p:sp>
      <p:sp>
        <p:nvSpPr>
          <p:cNvPr id="23555" name="Rectangle 3"/>
          <p:cNvSpPr>
            <a:spLocks noGrp="1" noChangeArrowheads="1"/>
          </p:cNvSpPr>
          <p:nvPr>
            <p:ph type="body" idx="1"/>
          </p:nvPr>
        </p:nvSpPr>
        <p:spPr/>
        <p:txBody>
          <a:bodyPr/>
          <a:lstStyle/>
          <a:p>
            <a:pPr marL="609600" indent="-609600" algn="just">
              <a:buClr>
                <a:schemeClr val="tx1"/>
              </a:buClr>
              <a:buFont typeface="Wingdings" pitchFamily="2" charset="2"/>
              <a:buAutoNum type="alphaLcParenR"/>
            </a:pPr>
            <a:r>
              <a:rPr lang="de-DE" sz="2400"/>
              <a:t>Anbringen der Zeichen auf Waren oder ihrer Aufmachung oder Verpackung</a:t>
            </a:r>
          </a:p>
          <a:p>
            <a:pPr marL="609600" indent="-609600" algn="just">
              <a:buClr>
                <a:schemeClr val="tx1"/>
              </a:buClr>
              <a:buFont typeface="Wingdings" pitchFamily="2" charset="2"/>
              <a:buAutoNum type="alphaLcParenR"/>
            </a:pPr>
            <a:r>
              <a:rPr lang="de-DE" sz="2400"/>
              <a:t>Anbieten von Waren unter dem Zeichen bzw. das bloße Besitzen zu diesen Zwecken</a:t>
            </a:r>
          </a:p>
          <a:p>
            <a:pPr marL="609600" indent="-609600" algn="just">
              <a:buClr>
                <a:schemeClr val="tx1"/>
              </a:buClr>
              <a:buFont typeface="Wingdings" pitchFamily="2" charset="2"/>
              <a:buAutoNum type="alphaLcParenR"/>
            </a:pPr>
            <a:r>
              <a:rPr lang="de-DE" sz="2400"/>
              <a:t>Anbieten oder Erbringen von Dienstleistungen unter dem Zeichen</a:t>
            </a:r>
          </a:p>
          <a:p>
            <a:pPr marL="609600" indent="-609600" algn="just">
              <a:buClr>
                <a:schemeClr val="tx1"/>
              </a:buClr>
              <a:buFont typeface="Wingdings" pitchFamily="2" charset="2"/>
              <a:buAutoNum type="alphaLcParenR"/>
            </a:pPr>
            <a:r>
              <a:rPr lang="de-DE" sz="2400"/>
              <a:t>Ein- oder Ausfuhr von Waren unter dem Zeichen</a:t>
            </a:r>
          </a:p>
          <a:p>
            <a:pPr marL="609600" indent="-609600" algn="just">
              <a:buClr>
                <a:schemeClr val="tx1"/>
              </a:buClr>
              <a:buFont typeface="Wingdings" pitchFamily="2" charset="2"/>
              <a:buAutoNum type="alphaLcParenR"/>
            </a:pPr>
            <a:r>
              <a:rPr lang="de-DE" sz="2400"/>
              <a:t>Benutzung des Zeichens auf Geschäftspapieren.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3554">
                                            <p:txEl>
                                              <p:pRg st="0" end="0"/>
                                            </p:txEl>
                                          </p:spTgt>
                                        </p:tgtEl>
                                        <p:attrNameLst>
                                          <p:attrName>style.visibility</p:attrName>
                                        </p:attrNameLst>
                                      </p:cBhvr>
                                      <p:to>
                                        <p:strVal val="visible"/>
                                      </p:to>
                                    </p:set>
                                    <p:animEffect transition="in" filter="dissolve">
                                      <p:cBhvr>
                                        <p:cTn id="7" dur="500"/>
                                        <p:tgtEl>
                                          <p:spTgt spid="2355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3555">
                                            <p:txEl>
                                              <p:pRg st="0" end="0"/>
                                            </p:txEl>
                                          </p:spTgt>
                                        </p:tgtEl>
                                        <p:attrNameLst>
                                          <p:attrName>style.visibility</p:attrName>
                                        </p:attrNameLst>
                                      </p:cBhvr>
                                      <p:to>
                                        <p:strVal val="visible"/>
                                      </p:to>
                                    </p:set>
                                    <p:animEffect transition="in" filter="dissolve">
                                      <p:cBhvr>
                                        <p:cTn id="12" dur="500"/>
                                        <p:tgtEl>
                                          <p:spTgt spid="2355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3555">
                                            <p:txEl>
                                              <p:pRg st="1" end="1"/>
                                            </p:txEl>
                                          </p:spTgt>
                                        </p:tgtEl>
                                        <p:attrNameLst>
                                          <p:attrName>style.visibility</p:attrName>
                                        </p:attrNameLst>
                                      </p:cBhvr>
                                      <p:to>
                                        <p:strVal val="visible"/>
                                      </p:to>
                                    </p:set>
                                    <p:animEffect transition="in" filter="dissolve">
                                      <p:cBhvr>
                                        <p:cTn id="17" dur="500"/>
                                        <p:tgtEl>
                                          <p:spTgt spid="2355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3555">
                                            <p:txEl>
                                              <p:pRg st="2" end="2"/>
                                            </p:txEl>
                                          </p:spTgt>
                                        </p:tgtEl>
                                        <p:attrNameLst>
                                          <p:attrName>style.visibility</p:attrName>
                                        </p:attrNameLst>
                                      </p:cBhvr>
                                      <p:to>
                                        <p:strVal val="visible"/>
                                      </p:to>
                                    </p:set>
                                    <p:animEffect transition="in" filter="dissolve">
                                      <p:cBhvr>
                                        <p:cTn id="22" dur="500"/>
                                        <p:tgtEl>
                                          <p:spTgt spid="2355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3555">
                                            <p:txEl>
                                              <p:pRg st="3" end="3"/>
                                            </p:txEl>
                                          </p:spTgt>
                                        </p:tgtEl>
                                        <p:attrNameLst>
                                          <p:attrName>style.visibility</p:attrName>
                                        </p:attrNameLst>
                                      </p:cBhvr>
                                      <p:to>
                                        <p:strVal val="visible"/>
                                      </p:to>
                                    </p:set>
                                    <p:animEffect transition="in" filter="dissolve">
                                      <p:cBhvr>
                                        <p:cTn id="27" dur="500"/>
                                        <p:tgtEl>
                                          <p:spTgt spid="2355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3555">
                                            <p:txEl>
                                              <p:pRg st="4" end="4"/>
                                            </p:txEl>
                                          </p:spTgt>
                                        </p:tgtEl>
                                        <p:attrNameLst>
                                          <p:attrName>style.visibility</p:attrName>
                                        </p:attrNameLst>
                                      </p:cBhvr>
                                      <p:to>
                                        <p:strVal val="visible"/>
                                      </p:to>
                                    </p:set>
                                    <p:animEffect transition="in" filter="dissolve">
                                      <p:cBhvr>
                                        <p:cTn id="32" dur="500"/>
                                        <p:tgtEl>
                                          <p:spTgt spid="2355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build="p" autoUpdateAnimBg="0" advAuto="0"/>
      <p:bldP spid="23555" grpId="0" build="p" bldLvl="5" autoUpdateAnimBg="0"/>
    </p:bldLst>
  </p:timing>
</p:sld>
</file>

<file path=ppt/theme/theme1.xml><?xml version="1.0" encoding="utf-8"?>
<a:theme xmlns:a="http://schemas.openxmlformats.org/drawingml/2006/main" name="Impressionen">
  <a:themeElements>
    <a:clrScheme name="Impressionen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fontScheme name="Impressione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Impressionen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clrMap bg1="dk2" tx1="lt1" bg2="dk1" tx2="lt2" accent1="accent1" accent2="accent2" accent3="accent3" accent4="accent4" accent5="accent5" accent6="accent6" hlink="hlink" folHlink="folHlink"/>
    </a:extraClrScheme>
    <a:extraClrScheme>
      <a:clrScheme name="Impressionen 2">
        <a:dk1>
          <a:srgbClr val="660033"/>
        </a:dk1>
        <a:lt1>
          <a:srgbClr val="FFFFFF"/>
        </a:lt1>
        <a:dk2>
          <a:srgbClr val="B60009"/>
        </a:dk2>
        <a:lt2>
          <a:srgbClr val="B2B2B2"/>
        </a:lt2>
        <a:accent1>
          <a:srgbClr val="CCCC00"/>
        </a:accent1>
        <a:accent2>
          <a:srgbClr val="DE9ABC"/>
        </a:accent2>
        <a:accent3>
          <a:srgbClr val="FFFFFF"/>
        </a:accent3>
        <a:accent4>
          <a:srgbClr val="56002A"/>
        </a:accent4>
        <a:accent5>
          <a:srgbClr val="E2E2AA"/>
        </a:accent5>
        <a:accent6>
          <a:srgbClr val="C98BAA"/>
        </a:accent6>
        <a:hlink>
          <a:srgbClr val="FFAFAF"/>
        </a:hlink>
        <a:folHlink>
          <a:srgbClr val="969696"/>
        </a:folHlink>
      </a:clrScheme>
      <a:clrMap bg1="lt1" tx1="dk1" bg2="lt2" tx2="dk2" accent1="accent1" accent2="accent2" accent3="accent3" accent4="accent4" accent5="accent5" accent6="accent6" hlink="hlink" folHlink="folHlink"/>
    </a:extraClrScheme>
    <a:extraClrScheme>
      <a:clrScheme name="Impressionen 3">
        <a:dk1>
          <a:srgbClr val="000000"/>
        </a:dk1>
        <a:lt1>
          <a:srgbClr val="FFFFFF"/>
        </a:lt1>
        <a:dk2>
          <a:srgbClr val="000000"/>
        </a:dk2>
        <a:lt2>
          <a:srgbClr val="B2B2B2"/>
        </a:lt2>
        <a:accent1>
          <a:srgbClr val="C0C0C0"/>
        </a:accent1>
        <a:accent2>
          <a:srgbClr val="DDDDDD"/>
        </a:accent2>
        <a:accent3>
          <a:srgbClr val="FFFFFF"/>
        </a:accent3>
        <a:accent4>
          <a:srgbClr val="000000"/>
        </a:accent4>
        <a:accent5>
          <a:srgbClr val="DCDCDC"/>
        </a:accent5>
        <a:accent6>
          <a:srgbClr val="C8C8C8"/>
        </a:accent6>
        <a:hlink>
          <a:srgbClr val="808080"/>
        </a:hlink>
        <a:folHlink>
          <a:srgbClr val="969696"/>
        </a:folHlink>
      </a:clrScheme>
      <a:clrMap bg1="lt1" tx1="dk1" bg2="lt2" tx2="dk2" accent1="accent1" accent2="accent2" accent3="accent3" accent4="accent4" accent5="accent5" accent6="accent6" hlink="hlink" folHlink="folHlink"/>
    </a:extraClrScheme>
    <a:extraClrScheme>
      <a:clrScheme name="Impressionen 4">
        <a:dk1>
          <a:srgbClr val="2C2C42"/>
        </a:dk1>
        <a:lt1>
          <a:srgbClr val="FFFFCC"/>
        </a:lt1>
        <a:dk2>
          <a:srgbClr val="666699"/>
        </a:dk2>
        <a:lt2>
          <a:srgbClr val="FFCC00"/>
        </a:lt2>
        <a:accent1>
          <a:srgbClr val="FF9933"/>
        </a:accent1>
        <a:accent2>
          <a:srgbClr val="808000"/>
        </a:accent2>
        <a:accent3>
          <a:srgbClr val="B8B8CA"/>
        </a:accent3>
        <a:accent4>
          <a:srgbClr val="DADAAE"/>
        </a:accent4>
        <a:accent5>
          <a:srgbClr val="FFCAAD"/>
        </a:accent5>
        <a:accent6>
          <a:srgbClr val="737300"/>
        </a:accent6>
        <a:hlink>
          <a:srgbClr val="CC6600"/>
        </a:hlink>
        <a:folHlink>
          <a:srgbClr val="333399"/>
        </a:folHlink>
      </a:clrScheme>
      <a:clrMap bg1="dk2" tx1="lt1" bg2="dk1" tx2="lt2" accent1="accent1" accent2="accent2" accent3="accent3" accent4="accent4" accent5="accent5" accent6="accent6" hlink="hlink" folHlink="folHlink"/>
    </a:extraClrScheme>
    <a:extraClrScheme>
      <a:clrScheme name="Impressionen 5">
        <a:dk1>
          <a:srgbClr val="50000F"/>
        </a:dk1>
        <a:lt1>
          <a:srgbClr val="FFCC00"/>
        </a:lt1>
        <a:dk2>
          <a:srgbClr val="800000"/>
        </a:dk2>
        <a:lt2>
          <a:srgbClr val="FFFFCC"/>
        </a:lt2>
        <a:accent1>
          <a:srgbClr val="808000"/>
        </a:accent1>
        <a:accent2>
          <a:srgbClr val="993366"/>
        </a:accent2>
        <a:accent3>
          <a:srgbClr val="C0AAAA"/>
        </a:accent3>
        <a:accent4>
          <a:srgbClr val="DAAE00"/>
        </a:accent4>
        <a:accent5>
          <a:srgbClr val="C0C0AA"/>
        </a:accent5>
        <a:accent6>
          <a:srgbClr val="8A2D5C"/>
        </a:accent6>
        <a:hlink>
          <a:srgbClr val="FF5050"/>
        </a:hlink>
        <a:folHlink>
          <a:srgbClr val="993300"/>
        </a:folHlink>
      </a:clrScheme>
      <a:clrMap bg1="dk2" tx1="lt1" bg2="dk1" tx2="lt2" accent1="accent1" accent2="accent2" accent3="accent3" accent4="accent4" accent5="accent5" accent6="accent6" hlink="hlink" folHlink="folHlink"/>
    </a:extraClrScheme>
    <a:extraClrScheme>
      <a:clrScheme name="Impressionen 6">
        <a:dk1>
          <a:srgbClr val="333300"/>
        </a:dk1>
        <a:lt1>
          <a:srgbClr val="FFCC00"/>
        </a:lt1>
        <a:dk2>
          <a:srgbClr val="666633"/>
        </a:dk2>
        <a:lt2>
          <a:srgbClr val="FFFFCC"/>
        </a:lt2>
        <a:accent1>
          <a:srgbClr val="8F7401"/>
        </a:accent1>
        <a:accent2>
          <a:srgbClr val="CC6600"/>
        </a:accent2>
        <a:accent3>
          <a:srgbClr val="B8B8AD"/>
        </a:accent3>
        <a:accent4>
          <a:srgbClr val="DAAE00"/>
        </a:accent4>
        <a:accent5>
          <a:srgbClr val="C6BCAA"/>
        </a:accent5>
        <a:accent6>
          <a:srgbClr val="B95C00"/>
        </a:accent6>
        <a:hlink>
          <a:srgbClr val="666699"/>
        </a:hlink>
        <a:folHlink>
          <a:srgbClr val="808000"/>
        </a:folHlink>
      </a:clrScheme>
      <a:clrMap bg1="dk2" tx1="lt1" bg2="dk1" tx2="lt2" accent1="accent1" accent2="accent2" accent3="accent3" accent4="accent4" accent5="accent5" accent6="accent6" hlink="hlink" folHlink="folHlink"/>
    </a:extraClrScheme>
    <a:extraClrScheme>
      <a:clrScheme name="Impressionen 7">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C:\Programme\Microsoft Office\Templates\Presentation Designs\Impressionen.pot</Template>
  <TotalTime>0</TotalTime>
  <Words>2325</Words>
  <Application>Microsoft Office PowerPoint</Application>
  <PresentationFormat>Bildschirmpräsentation (4:3)</PresentationFormat>
  <Paragraphs>173</Paragraphs>
  <Slides>12</Slides>
  <Notes>12</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12</vt:i4>
      </vt:variant>
    </vt:vector>
  </HeadingPairs>
  <TitlesOfParts>
    <vt:vector size="20" baseType="lpstr">
      <vt:lpstr>Times New Roman</vt:lpstr>
      <vt:lpstr>Arial</vt:lpstr>
      <vt:lpstr>Wingdings</vt:lpstr>
      <vt:lpstr>Arial Narrow</vt:lpstr>
      <vt:lpstr>TimesNewRomanPSMT</vt:lpstr>
      <vt:lpstr>TimesNewRomanPS-BoldMT</vt:lpstr>
      <vt:lpstr>TimesNewRomanPS-ItalicMT</vt:lpstr>
      <vt:lpstr>Impressionen</vt:lpstr>
      <vt:lpstr>Wettbewerbs- und Kartellrecht</vt:lpstr>
      <vt:lpstr>Gegenstand</vt:lpstr>
      <vt:lpstr>Die Marke  - Unterschiedl. Markenarten</vt:lpstr>
      <vt:lpstr>Die Marke  - Die Eintragung der Marke</vt:lpstr>
      <vt:lpstr>Die Marke  - Die Eintragung der Marke</vt:lpstr>
      <vt:lpstr>Die Marke  - Die absoluten Schutzhindernisse, § 8 II MarkenG Verhindern eine Eintragung von Amts wegen</vt:lpstr>
      <vt:lpstr>Die Marke  - Die relativen Schutzhindernisse, § 9 MarkenG Müssen v. Dritten geltend gemacht werden</vt:lpstr>
      <vt:lpstr>Schutzinhalt der Marke</vt:lpstr>
      <vt:lpstr>Positiver Inhalt der Marke</vt:lpstr>
      <vt:lpstr>Negativer Inhalt der Marke</vt:lpstr>
      <vt:lpstr>Schutzinhalt der Marke</vt:lpstr>
      <vt:lpstr>Schranken des Rechtschutzes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Wettbewerbs- und Kartellrecht</dc:title>
  <dc:creator>Computer</dc:creator>
  <cp:lastModifiedBy>Michael Hoffmann</cp:lastModifiedBy>
  <cp:revision>23</cp:revision>
  <dcterms:created xsi:type="dcterms:W3CDTF">2008-12-16T21:08:00Z</dcterms:created>
  <dcterms:modified xsi:type="dcterms:W3CDTF">2010-01-28T12:16:39Z</dcterms:modified>
</cp:coreProperties>
</file>